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sldIdLst>
    <p:sldId id="256" r:id="rId2"/>
    <p:sldId id="259" r:id="rId3"/>
    <p:sldId id="260" r:id="rId4"/>
    <p:sldId id="266" r:id="rId5"/>
    <p:sldId id="261" r:id="rId6"/>
    <p:sldId id="268" r:id="rId7"/>
    <p:sldId id="262" r:id="rId8"/>
    <p:sldId id="258" r:id="rId9"/>
    <p:sldId id="265" r:id="rId10"/>
    <p:sldId id="263" r:id="rId11"/>
    <p:sldId id="264" r:id="rId12"/>
    <p:sldId id="289" r:id="rId13"/>
    <p:sldId id="269" r:id="rId14"/>
    <p:sldId id="272" r:id="rId15"/>
    <p:sldId id="273" r:id="rId16"/>
    <p:sldId id="274" r:id="rId17"/>
    <p:sldId id="275" r:id="rId18"/>
    <p:sldId id="276" r:id="rId19"/>
    <p:sldId id="285" r:id="rId20"/>
    <p:sldId id="277" r:id="rId21"/>
    <p:sldId id="286" r:id="rId22"/>
    <p:sldId id="287" r:id="rId23"/>
    <p:sldId id="271" r:id="rId24"/>
    <p:sldId id="257" r:id="rId25"/>
    <p:sldId id="278" r:id="rId26"/>
    <p:sldId id="270" r:id="rId27"/>
    <p:sldId id="282" r:id="rId28"/>
    <p:sldId id="281" r:id="rId29"/>
    <p:sldId id="283" r:id="rId30"/>
    <p:sldId id="284" r:id="rId31"/>
    <p:sldId id="288"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21"/>
  </p:normalViewPr>
  <p:slideViewPr>
    <p:cSldViewPr snapToGrid="0" snapToObjects="1">
      <p:cViewPr varScale="1">
        <p:scale>
          <a:sx n="108" d="100"/>
          <a:sy n="108" d="100"/>
        </p:scale>
        <p:origin x="73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474A4B-D227-2045-ADF0-0F3E70B13AE7}" type="datetimeFigureOut">
              <a:rPr lang="en-US" smtClean="0"/>
              <a:t>5/4/21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4D3286-4700-BE42-92A0-2BBDC7972004}" type="slidenum">
              <a:rPr lang="en-US" smtClean="0"/>
              <a:t>‹#›</a:t>
            </a:fld>
            <a:endParaRPr lang="en-US"/>
          </a:p>
        </p:txBody>
      </p:sp>
    </p:spTree>
    <p:extLst>
      <p:ext uri="{BB962C8B-B14F-4D97-AF65-F5344CB8AC3E}">
        <p14:creationId xmlns:p14="http://schemas.microsoft.com/office/powerpoint/2010/main" val="1290542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4D3286-4700-BE42-92A0-2BBDC7972004}" type="slidenum">
              <a:rPr lang="en-US" smtClean="0"/>
              <a:t>11</a:t>
            </a:fld>
            <a:endParaRPr lang="en-US"/>
          </a:p>
        </p:txBody>
      </p:sp>
    </p:spTree>
    <p:extLst>
      <p:ext uri="{BB962C8B-B14F-4D97-AF65-F5344CB8AC3E}">
        <p14:creationId xmlns:p14="http://schemas.microsoft.com/office/powerpoint/2010/main" val="3738512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918B3-1A0A-C749-834B-6AF04BB87C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5FE93F-AB4F-6346-9471-E22DBBCA01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9F9B50D-5233-F74D-8444-37DB4CC66589}"/>
              </a:ext>
            </a:extLst>
          </p:cNvPr>
          <p:cNvSpPr>
            <a:spLocks noGrp="1"/>
          </p:cNvSpPr>
          <p:nvPr>
            <p:ph type="dt" sz="half" idx="10"/>
          </p:nvPr>
        </p:nvSpPr>
        <p:spPr/>
        <p:txBody>
          <a:bodyPr/>
          <a:lstStyle/>
          <a:p>
            <a:fld id="{3D61BEF2-0721-FF4B-B30C-D0293E6C527B}" type="datetimeFigureOut">
              <a:rPr lang="en-US" smtClean="0"/>
              <a:t>5/4/21</a:t>
            </a:fld>
            <a:endParaRPr lang="en-US"/>
          </a:p>
        </p:txBody>
      </p:sp>
      <p:sp>
        <p:nvSpPr>
          <p:cNvPr id="5" name="Footer Placeholder 4">
            <a:extLst>
              <a:ext uri="{FF2B5EF4-FFF2-40B4-BE49-F238E27FC236}">
                <a16:creationId xmlns:a16="http://schemas.microsoft.com/office/drawing/2014/main" id="{32E3D70C-A0DE-8C41-B0B6-EE915BA692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1EC7B8-1AFF-A342-889B-A2CE9E069312}"/>
              </a:ext>
            </a:extLst>
          </p:cNvPr>
          <p:cNvSpPr>
            <a:spLocks noGrp="1"/>
          </p:cNvSpPr>
          <p:nvPr>
            <p:ph type="sldNum" sz="quarter" idx="12"/>
          </p:nvPr>
        </p:nvSpPr>
        <p:spPr/>
        <p:txBody>
          <a:bodyPr/>
          <a:lstStyle/>
          <a:p>
            <a:fld id="{A335A078-3709-374B-AE12-69D23792E34A}" type="slidenum">
              <a:rPr lang="en-US" smtClean="0"/>
              <a:t>‹#›</a:t>
            </a:fld>
            <a:endParaRPr lang="en-US"/>
          </a:p>
        </p:txBody>
      </p:sp>
    </p:spTree>
    <p:extLst>
      <p:ext uri="{BB962C8B-B14F-4D97-AF65-F5344CB8AC3E}">
        <p14:creationId xmlns:p14="http://schemas.microsoft.com/office/powerpoint/2010/main" val="2576228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7E55B-967B-E24D-B346-D05046E7385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F02742-A79F-8544-B4EA-F084199DCC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D85366-1B3F-0045-AB47-98E1A8C5793F}"/>
              </a:ext>
            </a:extLst>
          </p:cNvPr>
          <p:cNvSpPr>
            <a:spLocks noGrp="1"/>
          </p:cNvSpPr>
          <p:nvPr>
            <p:ph type="dt" sz="half" idx="10"/>
          </p:nvPr>
        </p:nvSpPr>
        <p:spPr/>
        <p:txBody>
          <a:bodyPr/>
          <a:lstStyle/>
          <a:p>
            <a:fld id="{3D61BEF2-0721-FF4B-B30C-D0293E6C527B}" type="datetimeFigureOut">
              <a:rPr lang="en-US" smtClean="0"/>
              <a:t>5/4/21</a:t>
            </a:fld>
            <a:endParaRPr lang="en-US"/>
          </a:p>
        </p:txBody>
      </p:sp>
      <p:sp>
        <p:nvSpPr>
          <p:cNvPr id="5" name="Footer Placeholder 4">
            <a:extLst>
              <a:ext uri="{FF2B5EF4-FFF2-40B4-BE49-F238E27FC236}">
                <a16:creationId xmlns:a16="http://schemas.microsoft.com/office/drawing/2014/main" id="{BC7DF54F-1F42-8D4D-89A1-976D2D964C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A5E91C-016C-444E-A428-986B6D782969}"/>
              </a:ext>
            </a:extLst>
          </p:cNvPr>
          <p:cNvSpPr>
            <a:spLocks noGrp="1"/>
          </p:cNvSpPr>
          <p:nvPr>
            <p:ph type="sldNum" sz="quarter" idx="12"/>
          </p:nvPr>
        </p:nvSpPr>
        <p:spPr/>
        <p:txBody>
          <a:bodyPr/>
          <a:lstStyle/>
          <a:p>
            <a:fld id="{A335A078-3709-374B-AE12-69D23792E34A}" type="slidenum">
              <a:rPr lang="en-US" smtClean="0"/>
              <a:t>‹#›</a:t>
            </a:fld>
            <a:endParaRPr lang="en-US"/>
          </a:p>
        </p:txBody>
      </p:sp>
    </p:spTree>
    <p:extLst>
      <p:ext uri="{BB962C8B-B14F-4D97-AF65-F5344CB8AC3E}">
        <p14:creationId xmlns:p14="http://schemas.microsoft.com/office/powerpoint/2010/main" val="951757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E6CF00-607C-2448-8AAF-4B4894824C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55ED859-D570-D44A-8D6A-5E6B090D39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931DCE-7B4D-2841-9D06-3BD1146B4988}"/>
              </a:ext>
            </a:extLst>
          </p:cNvPr>
          <p:cNvSpPr>
            <a:spLocks noGrp="1"/>
          </p:cNvSpPr>
          <p:nvPr>
            <p:ph type="dt" sz="half" idx="10"/>
          </p:nvPr>
        </p:nvSpPr>
        <p:spPr/>
        <p:txBody>
          <a:bodyPr/>
          <a:lstStyle/>
          <a:p>
            <a:fld id="{3D61BEF2-0721-FF4B-B30C-D0293E6C527B}" type="datetimeFigureOut">
              <a:rPr lang="en-US" smtClean="0"/>
              <a:t>5/4/21</a:t>
            </a:fld>
            <a:endParaRPr lang="en-US"/>
          </a:p>
        </p:txBody>
      </p:sp>
      <p:sp>
        <p:nvSpPr>
          <p:cNvPr id="5" name="Footer Placeholder 4">
            <a:extLst>
              <a:ext uri="{FF2B5EF4-FFF2-40B4-BE49-F238E27FC236}">
                <a16:creationId xmlns:a16="http://schemas.microsoft.com/office/drawing/2014/main" id="{6C91EAD4-B717-BE4B-BF7E-690624E725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524952-AA1E-BF47-8940-21EE270F5F55}"/>
              </a:ext>
            </a:extLst>
          </p:cNvPr>
          <p:cNvSpPr>
            <a:spLocks noGrp="1"/>
          </p:cNvSpPr>
          <p:nvPr>
            <p:ph type="sldNum" sz="quarter" idx="12"/>
          </p:nvPr>
        </p:nvSpPr>
        <p:spPr/>
        <p:txBody>
          <a:bodyPr/>
          <a:lstStyle/>
          <a:p>
            <a:fld id="{A335A078-3709-374B-AE12-69D23792E34A}" type="slidenum">
              <a:rPr lang="en-US" smtClean="0"/>
              <a:t>‹#›</a:t>
            </a:fld>
            <a:endParaRPr lang="en-US"/>
          </a:p>
        </p:txBody>
      </p:sp>
    </p:spTree>
    <p:extLst>
      <p:ext uri="{BB962C8B-B14F-4D97-AF65-F5344CB8AC3E}">
        <p14:creationId xmlns:p14="http://schemas.microsoft.com/office/powerpoint/2010/main" val="1842151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CD103-3725-1F46-8CBB-EF69FBF277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D35845-70AA-944D-BA09-AEE2C0C260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4AB290-6F81-B64F-99A5-34FACA198C5D}"/>
              </a:ext>
            </a:extLst>
          </p:cNvPr>
          <p:cNvSpPr>
            <a:spLocks noGrp="1"/>
          </p:cNvSpPr>
          <p:nvPr>
            <p:ph type="dt" sz="half" idx="10"/>
          </p:nvPr>
        </p:nvSpPr>
        <p:spPr/>
        <p:txBody>
          <a:bodyPr/>
          <a:lstStyle/>
          <a:p>
            <a:fld id="{3D61BEF2-0721-FF4B-B30C-D0293E6C527B}" type="datetimeFigureOut">
              <a:rPr lang="en-US" smtClean="0"/>
              <a:t>5/4/21</a:t>
            </a:fld>
            <a:endParaRPr lang="en-US"/>
          </a:p>
        </p:txBody>
      </p:sp>
      <p:sp>
        <p:nvSpPr>
          <p:cNvPr id="5" name="Footer Placeholder 4">
            <a:extLst>
              <a:ext uri="{FF2B5EF4-FFF2-40B4-BE49-F238E27FC236}">
                <a16:creationId xmlns:a16="http://schemas.microsoft.com/office/drawing/2014/main" id="{37585908-0982-E94C-BCD9-292E8D475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D27C76-218B-F643-AB41-861E99559F95}"/>
              </a:ext>
            </a:extLst>
          </p:cNvPr>
          <p:cNvSpPr>
            <a:spLocks noGrp="1"/>
          </p:cNvSpPr>
          <p:nvPr>
            <p:ph type="sldNum" sz="quarter" idx="12"/>
          </p:nvPr>
        </p:nvSpPr>
        <p:spPr/>
        <p:txBody>
          <a:bodyPr/>
          <a:lstStyle/>
          <a:p>
            <a:fld id="{A335A078-3709-374B-AE12-69D23792E34A}" type="slidenum">
              <a:rPr lang="en-US" smtClean="0"/>
              <a:t>‹#›</a:t>
            </a:fld>
            <a:endParaRPr lang="en-US"/>
          </a:p>
        </p:txBody>
      </p:sp>
    </p:spTree>
    <p:extLst>
      <p:ext uri="{BB962C8B-B14F-4D97-AF65-F5344CB8AC3E}">
        <p14:creationId xmlns:p14="http://schemas.microsoft.com/office/powerpoint/2010/main" val="1231155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BADD8-D613-CE4F-B127-BE4182CB17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6C5DE7-8416-C644-AA5E-64476D5FF7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CD5F3D-A586-804B-9789-B1825889B2CE}"/>
              </a:ext>
            </a:extLst>
          </p:cNvPr>
          <p:cNvSpPr>
            <a:spLocks noGrp="1"/>
          </p:cNvSpPr>
          <p:nvPr>
            <p:ph type="dt" sz="half" idx="10"/>
          </p:nvPr>
        </p:nvSpPr>
        <p:spPr/>
        <p:txBody>
          <a:bodyPr/>
          <a:lstStyle/>
          <a:p>
            <a:fld id="{3D61BEF2-0721-FF4B-B30C-D0293E6C527B}" type="datetimeFigureOut">
              <a:rPr lang="en-US" smtClean="0"/>
              <a:t>5/4/21</a:t>
            </a:fld>
            <a:endParaRPr lang="en-US"/>
          </a:p>
        </p:txBody>
      </p:sp>
      <p:sp>
        <p:nvSpPr>
          <p:cNvPr id="5" name="Footer Placeholder 4">
            <a:extLst>
              <a:ext uri="{FF2B5EF4-FFF2-40B4-BE49-F238E27FC236}">
                <a16:creationId xmlns:a16="http://schemas.microsoft.com/office/drawing/2014/main" id="{B6BD5CEA-2EF4-1543-A16A-23554DF954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995ACC-3104-6C47-9726-DC341893DB23}"/>
              </a:ext>
            </a:extLst>
          </p:cNvPr>
          <p:cNvSpPr>
            <a:spLocks noGrp="1"/>
          </p:cNvSpPr>
          <p:nvPr>
            <p:ph type="sldNum" sz="quarter" idx="12"/>
          </p:nvPr>
        </p:nvSpPr>
        <p:spPr/>
        <p:txBody>
          <a:bodyPr/>
          <a:lstStyle/>
          <a:p>
            <a:fld id="{A335A078-3709-374B-AE12-69D23792E34A}" type="slidenum">
              <a:rPr lang="en-US" smtClean="0"/>
              <a:t>‹#›</a:t>
            </a:fld>
            <a:endParaRPr lang="en-US"/>
          </a:p>
        </p:txBody>
      </p:sp>
    </p:spTree>
    <p:extLst>
      <p:ext uri="{BB962C8B-B14F-4D97-AF65-F5344CB8AC3E}">
        <p14:creationId xmlns:p14="http://schemas.microsoft.com/office/powerpoint/2010/main" val="1735729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E5AF3-F440-6A45-8ED7-5E259535B2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4D562D-B78E-0D4D-90B8-0D3DF0B591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65C8D2-713A-6A4F-9356-1D6151A2C7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06D8E0-0CA7-3344-9541-9BD0AB6EF966}"/>
              </a:ext>
            </a:extLst>
          </p:cNvPr>
          <p:cNvSpPr>
            <a:spLocks noGrp="1"/>
          </p:cNvSpPr>
          <p:nvPr>
            <p:ph type="dt" sz="half" idx="10"/>
          </p:nvPr>
        </p:nvSpPr>
        <p:spPr/>
        <p:txBody>
          <a:bodyPr/>
          <a:lstStyle/>
          <a:p>
            <a:fld id="{3D61BEF2-0721-FF4B-B30C-D0293E6C527B}" type="datetimeFigureOut">
              <a:rPr lang="en-US" smtClean="0"/>
              <a:t>5/4/21</a:t>
            </a:fld>
            <a:endParaRPr lang="en-US"/>
          </a:p>
        </p:txBody>
      </p:sp>
      <p:sp>
        <p:nvSpPr>
          <p:cNvPr id="6" name="Footer Placeholder 5">
            <a:extLst>
              <a:ext uri="{FF2B5EF4-FFF2-40B4-BE49-F238E27FC236}">
                <a16:creationId xmlns:a16="http://schemas.microsoft.com/office/drawing/2014/main" id="{A613044E-193F-2243-A18C-BC1A381F26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F39351-1552-8547-A710-1236296A5CF5}"/>
              </a:ext>
            </a:extLst>
          </p:cNvPr>
          <p:cNvSpPr>
            <a:spLocks noGrp="1"/>
          </p:cNvSpPr>
          <p:nvPr>
            <p:ph type="sldNum" sz="quarter" idx="12"/>
          </p:nvPr>
        </p:nvSpPr>
        <p:spPr/>
        <p:txBody>
          <a:bodyPr/>
          <a:lstStyle/>
          <a:p>
            <a:fld id="{A335A078-3709-374B-AE12-69D23792E34A}" type="slidenum">
              <a:rPr lang="en-US" smtClean="0"/>
              <a:t>‹#›</a:t>
            </a:fld>
            <a:endParaRPr lang="en-US"/>
          </a:p>
        </p:txBody>
      </p:sp>
    </p:spTree>
    <p:extLst>
      <p:ext uri="{BB962C8B-B14F-4D97-AF65-F5344CB8AC3E}">
        <p14:creationId xmlns:p14="http://schemas.microsoft.com/office/powerpoint/2010/main" val="1730442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63B8C-C03F-A642-AF59-33DC605928A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5B94FBB-CA7D-DC4A-B3D9-63E18317B8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4C96C2-0859-6348-841A-F14C465BE0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9D07BE-BC28-9E45-9FBA-77A2274DFC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78AD44-C0A0-D541-8734-29BD2235FE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3AEDD2-BE9C-6C48-8B1E-CBF0C87D99D1}"/>
              </a:ext>
            </a:extLst>
          </p:cNvPr>
          <p:cNvSpPr>
            <a:spLocks noGrp="1"/>
          </p:cNvSpPr>
          <p:nvPr>
            <p:ph type="dt" sz="half" idx="10"/>
          </p:nvPr>
        </p:nvSpPr>
        <p:spPr/>
        <p:txBody>
          <a:bodyPr/>
          <a:lstStyle/>
          <a:p>
            <a:fld id="{3D61BEF2-0721-FF4B-B30C-D0293E6C527B}" type="datetimeFigureOut">
              <a:rPr lang="en-US" smtClean="0"/>
              <a:t>5/4/21</a:t>
            </a:fld>
            <a:endParaRPr lang="en-US"/>
          </a:p>
        </p:txBody>
      </p:sp>
      <p:sp>
        <p:nvSpPr>
          <p:cNvPr id="8" name="Footer Placeholder 7">
            <a:extLst>
              <a:ext uri="{FF2B5EF4-FFF2-40B4-BE49-F238E27FC236}">
                <a16:creationId xmlns:a16="http://schemas.microsoft.com/office/drawing/2014/main" id="{538BDC61-8620-5E40-A573-C059121ECB5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11FC62-7F6A-3549-9A42-63013C843952}"/>
              </a:ext>
            </a:extLst>
          </p:cNvPr>
          <p:cNvSpPr>
            <a:spLocks noGrp="1"/>
          </p:cNvSpPr>
          <p:nvPr>
            <p:ph type="sldNum" sz="quarter" idx="12"/>
          </p:nvPr>
        </p:nvSpPr>
        <p:spPr/>
        <p:txBody>
          <a:bodyPr/>
          <a:lstStyle/>
          <a:p>
            <a:fld id="{A335A078-3709-374B-AE12-69D23792E34A}" type="slidenum">
              <a:rPr lang="en-US" smtClean="0"/>
              <a:t>‹#›</a:t>
            </a:fld>
            <a:endParaRPr lang="en-US"/>
          </a:p>
        </p:txBody>
      </p:sp>
    </p:spTree>
    <p:extLst>
      <p:ext uri="{BB962C8B-B14F-4D97-AF65-F5344CB8AC3E}">
        <p14:creationId xmlns:p14="http://schemas.microsoft.com/office/powerpoint/2010/main" val="2791904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4840A-091F-204E-9A51-4AF1DAB3CD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B0A053-CC04-AB4A-A462-37DFEE203976}"/>
              </a:ext>
            </a:extLst>
          </p:cNvPr>
          <p:cNvSpPr>
            <a:spLocks noGrp="1"/>
          </p:cNvSpPr>
          <p:nvPr>
            <p:ph type="dt" sz="half" idx="10"/>
          </p:nvPr>
        </p:nvSpPr>
        <p:spPr/>
        <p:txBody>
          <a:bodyPr/>
          <a:lstStyle/>
          <a:p>
            <a:fld id="{3D61BEF2-0721-FF4B-B30C-D0293E6C527B}" type="datetimeFigureOut">
              <a:rPr lang="en-US" smtClean="0"/>
              <a:t>5/4/21</a:t>
            </a:fld>
            <a:endParaRPr lang="en-US"/>
          </a:p>
        </p:txBody>
      </p:sp>
      <p:sp>
        <p:nvSpPr>
          <p:cNvPr id="4" name="Footer Placeholder 3">
            <a:extLst>
              <a:ext uri="{FF2B5EF4-FFF2-40B4-BE49-F238E27FC236}">
                <a16:creationId xmlns:a16="http://schemas.microsoft.com/office/drawing/2014/main" id="{DE492652-2464-8744-B546-27B3258FB0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9BD6BE-0BC8-8047-B6CF-AD0850F6F9E5}"/>
              </a:ext>
            </a:extLst>
          </p:cNvPr>
          <p:cNvSpPr>
            <a:spLocks noGrp="1"/>
          </p:cNvSpPr>
          <p:nvPr>
            <p:ph type="sldNum" sz="quarter" idx="12"/>
          </p:nvPr>
        </p:nvSpPr>
        <p:spPr/>
        <p:txBody>
          <a:bodyPr/>
          <a:lstStyle/>
          <a:p>
            <a:fld id="{A335A078-3709-374B-AE12-69D23792E34A}" type="slidenum">
              <a:rPr lang="en-US" smtClean="0"/>
              <a:t>‹#›</a:t>
            </a:fld>
            <a:endParaRPr lang="en-US"/>
          </a:p>
        </p:txBody>
      </p:sp>
    </p:spTree>
    <p:extLst>
      <p:ext uri="{BB962C8B-B14F-4D97-AF65-F5344CB8AC3E}">
        <p14:creationId xmlns:p14="http://schemas.microsoft.com/office/powerpoint/2010/main" val="106343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133A43-E894-A94C-937E-9372D48212DC}"/>
              </a:ext>
            </a:extLst>
          </p:cNvPr>
          <p:cNvSpPr>
            <a:spLocks noGrp="1"/>
          </p:cNvSpPr>
          <p:nvPr>
            <p:ph type="dt" sz="half" idx="10"/>
          </p:nvPr>
        </p:nvSpPr>
        <p:spPr/>
        <p:txBody>
          <a:bodyPr/>
          <a:lstStyle/>
          <a:p>
            <a:fld id="{3D61BEF2-0721-FF4B-B30C-D0293E6C527B}" type="datetimeFigureOut">
              <a:rPr lang="en-US" smtClean="0"/>
              <a:t>5/4/21</a:t>
            </a:fld>
            <a:endParaRPr lang="en-US"/>
          </a:p>
        </p:txBody>
      </p:sp>
      <p:sp>
        <p:nvSpPr>
          <p:cNvPr id="3" name="Footer Placeholder 2">
            <a:extLst>
              <a:ext uri="{FF2B5EF4-FFF2-40B4-BE49-F238E27FC236}">
                <a16:creationId xmlns:a16="http://schemas.microsoft.com/office/drawing/2014/main" id="{9FC343EF-5D8D-C448-BC81-1CD844E862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7225C0-4B1D-6243-AB9E-4C7D5A8517D0}"/>
              </a:ext>
            </a:extLst>
          </p:cNvPr>
          <p:cNvSpPr>
            <a:spLocks noGrp="1"/>
          </p:cNvSpPr>
          <p:nvPr>
            <p:ph type="sldNum" sz="quarter" idx="12"/>
          </p:nvPr>
        </p:nvSpPr>
        <p:spPr/>
        <p:txBody>
          <a:bodyPr/>
          <a:lstStyle/>
          <a:p>
            <a:fld id="{A335A078-3709-374B-AE12-69D23792E34A}" type="slidenum">
              <a:rPr lang="en-US" smtClean="0"/>
              <a:t>‹#›</a:t>
            </a:fld>
            <a:endParaRPr lang="en-US"/>
          </a:p>
        </p:txBody>
      </p:sp>
    </p:spTree>
    <p:extLst>
      <p:ext uri="{BB962C8B-B14F-4D97-AF65-F5344CB8AC3E}">
        <p14:creationId xmlns:p14="http://schemas.microsoft.com/office/powerpoint/2010/main" val="3774949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64DD4-228F-4D47-8B2D-6C5133C1D8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21B1419-911F-8F45-9F0A-3BB994F41B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079ABB-DC0D-1740-8664-EEC9DB3B9A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B4F991-DE90-EF4F-B4CF-FEC0F539922F}"/>
              </a:ext>
            </a:extLst>
          </p:cNvPr>
          <p:cNvSpPr>
            <a:spLocks noGrp="1"/>
          </p:cNvSpPr>
          <p:nvPr>
            <p:ph type="dt" sz="half" idx="10"/>
          </p:nvPr>
        </p:nvSpPr>
        <p:spPr/>
        <p:txBody>
          <a:bodyPr/>
          <a:lstStyle/>
          <a:p>
            <a:fld id="{3D61BEF2-0721-FF4B-B30C-D0293E6C527B}" type="datetimeFigureOut">
              <a:rPr lang="en-US" smtClean="0"/>
              <a:t>5/4/21</a:t>
            </a:fld>
            <a:endParaRPr lang="en-US"/>
          </a:p>
        </p:txBody>
      </p:sp>
      <p:sp>
        <p:nvSpPr>
          <p:cNvPr id="6" name="Footer Placeholder 5">
            <a:extLst>
              <a:ext uri="{FF2B5EF4-FFF2-40B4-BE49-F238E27FC236}">
                <a16:creationId xmlns:a16="http://schemas.microsoft.com/office/drawing/2014/main" id="{F6338358-E311-804A-8E71-883CFA1748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A5DA43-7A71-4048-841D-B9DE579BCF56}"/>
              </a:ext>
            </a:extLst>
          </p:cNvPr>
          <p:cNvSpPr>
            <a:spLocks noGrp="1"/>
          </p:cNvSpPr>
          <p:nvPr>
            <p:ph type="sldNum" sz="quarter" idx="12"/>
          </p:nvPr>
        </p:nvSpPr>
        <p:spPr/>
        <p:txBody>
          <a:bodyPr/>
          <a:lstStyle/>
          <a:p>
            <a:fld id="{A335A078-3709-374B-AE12-69D23792E34A}" type="slidenum">
              <a:rPr lang="en-US" smtClean="0"/>
              <a:t>‹#›</a:t>
            </a:fld>
            <a:endParaRPr lang="en-US"/>
          </a:p>
        </p:txBody>
      </p:sp>
    </p:spTree>
    <p:extLst>
      <p:ext uri="{BB962C8B-B14F-4D97-AF65-F5344CB8AC3E}">
        <p14:creationId xmlns:p14="http://schemas.microsoft.com/office/powerpoint/2010/main" val="1512866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C68A-FEEA-A04E-93C6-D4D99B8390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272B670-DC68-424A-B200-00BADC1AD4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A32724-08CB-F947-BB4F-8FA6D0B8D1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C959F0-E41D-B149-BB23-89AC7D532F00}"/>
              </a:ext>
            </a:extLst>
          </p:cNvPr>
          <p:cNvSpPr>
            <a:spLocks noGrp="1"/>
          </p:cNvSpPr>
          <p:nvPr>
            <p:ph type="dt" sz="half" idx="10"/>
          </p:nvPr>
        </p:nvSpPr>
        <p:spPr/>
        <p:txBody>
          <a:bodyPr/>
          <a:lstStyle/>
          <a:p>
            <a:fld id="{3D61BEF2-0721-FF4B-B30C-D0293E6C527B}" type="datetimeFigureOut">
              <a:rPr lang="en-US" smtClean="0"/>
              <a:t>5/4/21</a:t>
            </a:fld>
            <a:endParaRPr lang="en-US"/>
          </a:p>
        </p:txBody>
      </p:sp>
      <p:sp>
        <p:nvSpPr>
          <p:cNvPr id="6" name="Footer Placeholder 5">
            <a:extLst>
              <a:ext uri="{FF2B5EF4-FFF2-40B4-BE49-F238E27FC236}">
                <a16:creationId xmlns:a16="http://schemas.microsoft.com/office/drawing/2014/main" id="{50491DF2-CB58-984D-821D-A4863C384C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A77059-47CD-6340-A328-95BFDED308E3}"/>
              </a:ext>
            </a:extLst>
          </p:cNvPr>
          <p:cNvSpPr>
            <a:spLocks noGrp="1"/>
          </p:cNvSpPr>
          <p:nvPr>
            <p:ph type="sldNum" sz="quarter" idx="12"/>
          </p:nvPr>
        </p:nvSpPr>
        <p:spPr/>
        <p:txBody>
          <a:bodyPr/>
          <a:lstStyle/>
          <a:p>
            <a:fld id="{A335A078-3709-374B-AE12-69D23792E34A}" type="slidenum">
              <a:rPr lang="en-US" smtClean="0"/>
              <a:t>‹#›</a:t>
            </a:fld>
            <a:endParaRPr lang="en-US"/>
          </a:p>
        </p:txBody>
      </p:sp>
    </p:spTree>
    <p:extLst>
      <p:ext uri="{BB962C8B-B14F-4D97-AF65-F5344CB8AC3E}">
        <p14:creationId xmlns:p14="http://schemas.microsoft.com/office/powerpoint/2010/main" val="3384625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070AF4-734C-A041-AAD6-49F852F62E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32D112-060A-3C41-A107-F3A9BD871E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BBD3EE-C1E7-A54B-AE2D-B560DC6D83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61BEF2-0721-FF4B-B30C-D0293E6C527B}" type="datetimeFigureOut">
              <a:rPr lang="en-US" smtClean="0"/>
              <a:t>5/4/21</a:t>
            </a:fld>
            <a:endParaRPr lang="en-US"/>
          </a:p>
        </p:txBody>
      </p:sp>
      <p:sp>
        <p:nvSpPr>
          <p:cNvPr id="5" name="Footer Placeholder 4">
            <a:extLst>
              <a:ext uri="{FF2B5EF4-FFF2-40B4-BE49-F238E27FC236}">
                <a16:creationId xmlns:a16="http://schemas.microsoft.com/office/drawing/2014/main" id="{F427FF42-F980-FB49-91D0-E03857D09A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1BFEBF2-420B-E04C-ACFB-B4D79D6927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35A078-3709-374B-AE12-69D23792E34A}" type="slidenum">
              <a:rPr lang="en-US" smtClean="0"/>
              <a:t>‹#›</a:t>
            </a:fld>
            <a:endParaRPr lang="en-US"/>
          </a:p>
        </p:txBody>
      </p:sp>
    </p:spTree>
    <p:extLst>
      <p:ext uri="{BB962C8B-B14F-4D97-AF65-F5344CB8AC3E}">
        <p14:creationId xmlns:p14="http://schemas.microsoft.com/office/powerpoint/2010/main" val="524648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mailto:kmcbride@bsu.ed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AB169-9172-884C-ACF8-EEA3FB780CBC}"/>
              </a:ext>
            </a:extLst>
          </p:cNvPr>
          <p:cNvSpPr>
            <a:spLocks noGrp="1"/>
          </p:cNvSpPr>
          <p:nvPr>
            <p:ph type="ctrTitle"/>
          </p:nvPr>
        </p:nvSpPr>
        <p:spPr/>
        <p:txBody>
          <a:bodyPr/>
          <a:lstStyle/>
          <a:p>
            <a:r>
              <a:rPr lang="en-US" b="1" dirty="0"/>
              <a:t>Promotion and Tenure</a:t>
            </a:r>
          </a:p>
        </p:txBody>
      </p:sp>
      <p:sp>
        <p:nvSpPr>
          <p:cNvPr id="3" name="Subtitle 2">
            <a:extLst>
              <a:ext uri="{FF2B5EF4-FFF2-40B4-BE49-F238E27FC236}">
                <a16:creationId xmlns:a16="http://schemas.microsoft.com/office/drawing/2014/main" id="{7339D19A-6942-F046-8207-6DA5D2978E47}"/>
              </a:ext>
            </a:extLst>
          </p:cNvPr>
          <p:cNvSpPr>
            <a:spLocks noGrp="1"/>
          </p:cNvSpPr>
          <p:nvPr>
            <p:ph type="subTitle" idx="1"/>
          </p:nvPr>
        </p:nvSpPr>
        <p:spPr/>
        <p:txBody>
          <a:bodyPr/>
          <a:lstStyle/>
          <a:p>
            <a:r>
              <a:rPr lang="en-US" dirty="0"/>
              <a:t>May 2021</a:t>
            </a:r>
          </a:p>
          <a:p>
            <a:r>
              <a:rPr lang="en-US" dirty="0"/>
              <a:t>Susana Rivera-Mills, Provost</a:t>
            </a:r>
          </a:p>
          <a:p>
            <a:r>
              <a:rPr lang="en-US" dirty="0"/>
              <a:t>Kecia McBride, Vice Provost for Academic Affairs</a:t>
            </a:r>
          </a:p>
        </p:txBody>
      </p:sp>
    </p:spTree>
    <p:extLst>
      <p:ext uri="{BB962C8B-B14F-4D97-AF65-F5344CB8AC3E}">
        <p14:creationId xmlns:p14="http://schemas.microsoft.com/office/powerpoint/2010/main" val="2110304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29BBD-8462-4144-8033-4367E6D84120}"/>
              </a:ext>
            </a:extLst>
          </p:cNvPr>
          <p:cNvSpPr>
            <a:spLocks noGrp="1"/>
          </p:cNvSpPr>
          <p:nvPr>
            <p:ph type="title"/>
          </p:nvPr>
        </p:nvSpPr>
        <p:spPr/>
        <p:txBody>
          <a:bodyPr/>
          <a:lstStyle/>
          <a:p>
            <a:r>
              <a:rPr lang="en-US" b="1" dirty="0"/>
              <a:t>35.6.4 Chairperson Dissent</a:t>
            </a:r>
          </a:p>
        </p:txBody>
      </p:sp>
      <p:sp>
        <p:nvSpPr>
          <p:cNvPr id="3" name="Content Placeholder 2">
            <a:extLst>
              <a:ext uri="{FF2B5EF4-FFF2-40B4-BE49-F238E27FC236}">
                <a16:creationId xmlns:a16="http://schemas.microsoft.com/office/drawing/2014/main" id="{1E059993-E586-0041-A8F8-35C119F959CC}"/>
              </a:ext>
            </a:extLst>
          </p:cNvPr>
          <p:cNvSpPr>
            <a:spLocks noGrp="1"/>
          </p:cNvSpPr>
          <p:nvPr>
            <p:ph idx="1"/>
          </p:nvPr>
        </p:nvSpPr>
        <p:spPr/>
        <p:txBody>
          <a:bodyPr/>
          <a:lstStyle/>
          <a:p>
            <a:r>
              <a:rPr lang="en-US" dirty="0"/>
              <a:t>Recommendations concerning candidates are forwarded from the </a:t>
            </a:r>
            <a:r>
              <a:rPr lang="en-US" b="1" dirty="0"/>
              <a:t>department P&amp;T committee</a:t>
            </a:r>
            <a:r>
              <a:rPr lang="en-US" dirty="0"/>
              <a:t> to the Academic Dean.</a:t>
            </a:r>
          </a:p>
          <a:p>
            <a:r>
              <a:rPr lang="en-US" dirty="0"/>
              <a:t>If the Department Chair has serious reservations concerning the faculty member’s qualifications, the chairperson shall inform the dept. committee of the reservations. </a:t>
            </a:r>
          </a:p>
          <a:p>
            <a:r>
              <a:rPr lang="en-US" dirty="0"/>
              <a:t>If these differences cannot be resolved, the Department Chair may choose to forward their own evaluations and recommendations to the Academic Dean concerning the faculty member’s qualifications in addition to the dept P&amp;T committee’s recommendations.</a:t>
            </a:r>
          </a:p>
        </p:txBody>
      </p:sp>
    </p:spTree>
    <p:extLst>
      <p:ext uri="{BB962C8B-B14F-4D97-AF65-F5344CB8AC3E}">
        <p14:creationId xmlns:p14="http://schemas.microsoft.com/office/powerpoint/2010/main" val="459246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989EB-73A7-004E-9B6C-EF78AE0DAEB0}"/>
              </a:ext>
            </a:extLst>
          </p:cNvPr>
          <p:cNvSpPr>
            <a:spLocks noGrp="1"/>
          </p:cNvSpPr>
          <p:nvPr>
            <p:ph type="title"/>
          </p:nvPr>
        </p:nvSpPr>
        <p:spPr/>
        <p:txBody>
          <a:bodyPr/>
          <a:lstStyle/>
          <a:p>
            <a:r>
              <a:rPr lang="en-US" b="1" dirty="0"/>
              <a:t>35.6.5.1 Dean’s Opinion</a:t>
            </a:r>
          </a:p>
        </p:txBody>
      </p:sp>
      <p:sp>
        <p:nvSpPr>
          <p:cNvPr id="3" name="Content Placeholder 2">
            <a:extLst>
              <a:ext uri="{FF2B5EF4-FFF2-40B4-BE49-F238E27FC236}">
                <a16:creationId xmlns:a16="http://schemas.microsoft.com/office/drawing/2014/main" id="{BBADA9F9-9584-4C44-B84D-C40F1BDE126E}"/>
              </a:ext>
            </a:extLst>
          </p:cNvPr>
          <p:cNvSpPr>
            <a:spLocks noGrp="1"/>
          </p:cNvSpPr>
          <p:nvPr>
            <p:ph idx="1"/>
          </p:nvPr>
        </p:nvSpPr>
        <p:spPr>
          <a:xfrm>
            <a:off x="838200" y="1496291"/>
            <a:ext cx="10515600" cy="4680672"/>
          </a:xfrm>
        </p:spPr>
        <p:txBody>
          <a:bodyPr>
            <a:normAutofit/>
          </a:bodyPr>
          <a:lstStyle/>
          <a:p>
            <a:r>
              <a:rPr lang="en-US" dirty="0"/>
              <a:t>The Dean forwards the credentials to the college P&amp;T committee and charges it with determining whether each candidate will be recommended for promotion and tenure. </a:t>
            </a:r>
          </a:p>
          <a:p>
            <a:r>
              <a:rPr lang="en-US" dirty="0"/>
              <a:t>If the Dean does not agree with a recommendation from the College Committee, that decision is returned to the college committee with rationale for the disagreement. The College Committee votes again. </a:t>
            </a:r>
          </a:p>
          <a:p>
            <a:r>
              <a:rPr lang="en-US" dirty="0"/>
              <a:t>A 2/3 vote overrides the Dean’s opinion, at which point the Dean must forward the Committee’s decision, although the Dean may send a dissenting opinion as well. If there is not a 2/3 vote, the Dean’s opinion prevails.</a:t>
            </a:r>
          </a:p>
          <a:p>
            <a:endParaRPr lang="en-US" dirty="0"/>
          </a:p>
        </p:txBody>
      </p:sp>
    </p:spTree>
    <p:extLst>
      <p:ext uri="{BB962C8B-B14F-4D97-AF65-F5344CB8AC3E}">
        <p14:creationId xmlns:p14="http://schemas.microsoft.com/office/powerpoint/2010/main" val="2144042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A50A5-3EFE-194D-9352-DAE8E3BF181E}"/>
              </a:ext>
            </a:extLst>
          </p:cNvPr>
          <p:cNvSpPr>
            <a:spLocks noGrp="1"/>
          </p:cNvSpPr>
          <p:nvPr>
            <p:ph type="title"/>
          </p:nvPr>
        </p:nvSpPr>
        <p:spPr/>
        <p:txBody>
          <a:bodyPr/>
          <a:lstStyle/>
          <a:p>
            <a:r>
              <a:rPr lang="en-US" b="1" dirty="0"/>
              <a:t>Recommendations to the Provost</a:t>
            </a:r>
          </a:p>
        </p:txBody>
      </p:sp>
      <p:sp>
        <p:nvSpPr>
          <p:cNvPr id="3" name="Content Placeholder 2">
            <a:extLst>
              <a:ext uri="{FF2B5EF4-FFF2-40B4-BE49-F238E27FC236}">
                <a16:creationId xmlns:a16="http://schemas.microsoft.com/office/drawing/2014/main" id="{3F202ED3-7F0D-4644-9C5C-EAD092809C7C}"/>
              </a:ext>
            </a:extLst>
          </p:cNvPr>
          <p:cNvSpPr>
            <a:spLocks noGrp="1"/>
          </p:cNvSpPr>
          <p:nvPr>
            <p:ph idx="1"/>
          </p:nvPr>
        </p:nvSpPr>
        <p:spPr/>
        <p:txBody>
          <a:bodyPr/>
          <a:lstStyle/>
          <a:p>
            <a:r>
              <a:rPr lang="en-US" dirty="0"/>
              <a:t>Vote counts shall accompany all final recommendations to the Provost.</a:t>
            </a:r>
          </a:p>
          <a:p>
            <a:r>
              <a:rPr lang="en-US" dirty="0"/>
              <a:t>Recommendations are forwarded from the Dean to the Provost. If the recommendations are not acceptable, the Provost will consult with the Dean. </a:t>
            </a:r>
          </a:p>
          <a:p>
            <a:r>
              <a:rPr lang="en-US" dirty="0"/>
              <a:t>The Provost forwards recommendations to the President, who forwards final recommendations to the Board of Trustees. 35.6.8, 35.6.9</a:t>
            </a:r>
          </a:p>
          <a:p>
            <a:endParaRPr lang="en-US" dirty="0"/>
          </a:p>
        </p:txBody>
      </p:sp>
    </p:spTree>
    <p:extLst>
      <p:ext uri="{BB962C8B-B14F-4D97-AF65-F5344CB8AC3E}">
        <p14:creationId xmlns:p14="http://schemas.microsoft.com/office/powerpoint/2010/main" val="3138796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B4287-85E5-9A4B-AD63-673BE81F4320}"/>
              </a:ext>
            </a:extLst>
          </p:cNvPr>
          <p:cNvSpPr>
            <a:spLocks noGrp="1"/>
          </p:cNvSpPr>
          <p:nvPr>
            <p:ph type="title"/>
          </p:nvPr>
        </p:nvSpPr>
        <p:spPr/>
        <p:txBody>
          <a:bodyPr/>
          <a:lstStyle/>
          <a:p>
            <a:r>
              <a:rPr lang="en-US" b="1" dirty="0"/>
              <a:t>Important Deadlines</a:t>
            </a:r>
          </a:p>
        </p:txBody>
      </p:sp>
      <p:sp>
        <p:nvSpPr>
          <p:cNvPr id="3" name="Content Placeholder 2">
            <a:extLst>
              <a:ext uri="{FF2B5EF4-FFF2-40B4-BE49-F238E27FC236}">
                <a16:creationId xmlns:a16="http://schemas.microsoft.com/office/drawing/2014/main" id="{D27FD872-5E35-2F4E-843C-36658415B2C1}"/>
              </a:ext>
            </a:extLst>
          </p:cNvPr>
          <p:cNvSpPr>
            <a:spLocks noGrp="1"/>
          </p:cNvSpPr>
          <p:nvPr>
            <p:ph idx="1"/>
          </p:nvPr>
        </p:nvSpPr>
        <p:spPr/>
        <p:txBody>
          <a:bodyPr>
            <a:normAutofit fontScale="92500" lnSpcReduction="20000"/>
          </a:bodyPr>
          <a:lstStyle/>
          <a:p>
            <a:r>
              <a:rPr lang="en-US" dirty="0"/>
              <a:t>By February 15: each Dept P&amp;T chair must send a letter to the Provost via the Academic Dean with the status of each TT faculty member</a:t>
            </a:r>
          </a:p>
          <a:p>
            <a:r>
              <a:rPr lang="en-US" dirty="0"/>
              <a:t>Three possible decisions: Satisfactory progress, Unsatisfactory progress, Termination.</a:t>
            </a:r>
          </a:p>
          <a:p>
            <a:r>
              <a:rPr lang="en-US" dirty="0"/>
              <a:t>Termination of Faculty in first year: deadline is March 1 , or at least 3 months in advance of termination.</a:t>
            </a:r>
          </a:p>
          <a:p>
            <a:r>
              <a:rPr lang="en-US" dirty="0"/>
              <a:t>Termination of Faculty in second year: deadline is December 15, or at least 6 months in advance of termination.</a:t>
            </a:r>
          </a:p>
          <a:p>
            <a:r>
              <a:rPr lang="en-US" dirty="0"/>
              <a:t>After two years: at least 12 months before expiration of an appointment.</a:t>
            </a:r>
          </a:p>
          <a:p>
            <a:r>
              <a:rPr lang="en-US" dirty="0"/>
              <a:t>Suggested order of review: year 2, year 1, year 4, then 3, 5, 6; then those going up for promotion to Associate; then those going up for promotion to Professor</a:t>
            </a:r>
          </a:p>
        </p:txBody>
      </p:sp>
    </p:spTree>
    <p:extLst>
      <p:ext uri="{BB962C8B-B14F-4D97-AF65-F5344CB8AC3E}">
        <p14:creationId xmlns:p14="http://schemas.microsoft.com/office/powerpoint/2010/main" val="1575051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98EAF-2CF1-1647-A022-B1195FC0342E}"/>
              </a:ext>
            </a:extLst>
          </p:cNvPr>
          <p:cNvSpPr>
            <a:spLocks noGrp="1"/>
          </p:cNvSpPr>
          <p:nvPr>
            <p:ph type="title"/>
          </p:nvPr>
        </p:nvSpPr>
        <p:spPr/>
        <p:txBody>
          <a:bodyPr>
            <a:normAutofit/>
          </a:bodyPr>
          <a:lstStyle/>
          <a:p>
            <a:r>
              <a:rPr lang="en-US" sz="4000" b="1" dirty="0"/>
              <a:t>43: Policies for the Evaluation of Teaching</a:t>
            </a:r>
          </a:p>
        </p:txBody>
      </p:sp>
      <p:sp>
        <p:nvSpPr>
          <p:cNvPr id="3" name="Content Placeholder 2">
            <a:extLst>
              <a:ext uri="{FF2B5EF4-FFF2-40B4-BE49-F238E27FC236}">
                <a16:creationId xmlns:a16="http://schemas.microsoft.com/office/drawing/2014/main" id="{EDF05647-ED75-0246-8F0A-CCB3E6F15F4C}"/>
              </a:ext>
            </a:extLst>
          </p:cNvPr>
          <p:cNvSpPr>
            <a:spLocks noGrp="1"/>
          </p:cNvSpPr>
          <p:nvPr>
            <p:ph idx="1"/>
          </p:nvPr>
        </p:nvSpPr>
        <p:spPr/>
        <p:txBody>
          <a:bodyPr>
            <a:normAutofit fontScale="92500" lnSpcReduction="10000"/>
          </a:bodyPr>
          <a:lstStyle/>
          <a:p>
            <a:r>
              <a:rPr lang="en-US" dirty="0"/>
              <a:t>Faculty must annually evaluate their teaching by a variety of means (not just faculty who are in the P&amp;T process– ALL faculty).</a:t>
            </a:r>
          </a:p>
          <a:p>
            <a:r>
              <a:rPr lang="en-US" dirty="0"/>
              <a:t>Departments are required to review the items and evaluation procedures at least once every three years to determine if their evaluation methods remain valid and reliable.</a:t>
            </a:r>
          </a:p>
          <a:p>
            <a:r>
              <a:rPr lang="en-US" dirty="0"/>
              <a:t>When the faculty member’s assignment includes teaching, these ratings will be done in every class if the minimum number of students (n=4) is enrolled. Note: n&lt;10 makes it difficult to find statistical validity.</a:t>
            </a:r>
          </a:p>
          <a:p>
            <a:r>
              <a:rPr lang="en-US" dirty="0"/>
              <a:t>Each faculty member’s teaching will be evaluated by at least one of the following methods, and all of the following methods will be available to each faculty member.</a:t>
            </a:r>
          </a:p>
        </p:txBody>
      </p:sp>
    </p:spTree>
    <p:extLst>
      <p:ext uri="{BB962C8B-B14F-4D97-AF65-F5344CB8AC3E}">
        <p14:creationId xmlns:p14="http://schemas.microsoft.com/office/powerpoint/2010/main" val="3440788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261E2-1674-A44D-A3AA-1B781A728859}"/>
              </a:ext>
            </a:extLst>
          </p:cNvPr>
          <p:cNvSpPr>
            <a:spLocks noGrp="1"/>
          </p:cNvSpPr>
          <p:nvPr>
            <p:ph type="title"/>
          </p:nvPr>
        </p:nvSpPr>
        <p:spPr/>
        <p:txBody>
          <a:bodyPr/>
          <a:lstStyle/>
          <a:p>
            <a:r>
              <a:rPr lang="en-US" b="1" dirty="0"/>
              <a:t>Methods of Evaluation</a:t>
            </a:r>
          </a:p>
        </p:txBody>
      </p:sp>
      <p:sp>
        <p:nvSpPr>
          <p:cNvPr id="3" name="Content Placeholder 2">
            <a:extLst>
              <a:ext uri="{FF2B5EF4-FFF2-40B4-BE49-F238E27FC236}">
                <a16:creationId xmlns:a16="http://schemas.microsoft.com/office/drawing/2014/main" id="{31BE9F5A-DA46-C542-8157-CD18282CDFD2}"/>
              </a:ext>
            </a:extLst>
          </p:cNvPr>
          <p:cNvSpPr>
            <a:spLocks noGrp="1"/>
          </p:cNvSpPr>
          <p:nvPr>
            <p:ph idx="1"/>
          </p:nvPr>
        </p:nvSpPr>
        <p:spPr/>
        <p:txBody>
          <a:bodyPr/>
          <a:lstStyle/>
          <a:p>
            <a:r>
              <a:rPr lang="en-US" dirty="0"/>
              <a:t>43.2.2.1 Peer review of teaching, such as classroom visitation, evaluation of syllabi, examinations and other classroom materials.</a:t>
            </a:r>
          </a:p>
          <a:p>
            <a:r>
              <a:rPr lang="en-US" dirty="0"/>
              <a:t>43.2.2.2 Chairperson review of teaching, such as classroom visitation, evaluation of syllabi, or evaluation of examinations.</a:t>
            </a:r>
          </a:p>
          <a:p>
            <a:r>
              <a:rPr lang="en-US" dirty="0"/>
              <a:t>43.2.2.3 Peer and/or chairperson review of a teaching portfolio.</a:t>
            </a:r>
          </a:p>
          <a:p>
            <a:r>
              <a:rPr lang="en-US" dirty="0"/>
              <a:t>43.2.3 Colleges and dept are also encouraged to use other methods as they see fit. Examples include: personal statement describing teaching goals, evidence of significant involvement in curriculum development, or a significant contribution to the pedagogy of the field.</a:t>
            </a:r>
          </a:p>
        </p:txBody>
      </p:sp>
    </p:spTree>
    <p:extLst>
      <p:ext uri="{BB962C8B-B14F-4D97-AF65-F5344CB8AC3E}">
        <p14:creationId xmlns:p14="http://schemas.microsoft.com/office/powerpoint/2010/main" val="1407687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A34B4-6AE3-EC40-AC5F-E5FCF47EDB26}"/>
              </a:ext>
            </a:extLst>
          </p:cNvPr>
          <p:cNvSpPr>
            <a:spLocks noGrp="1"/>
          </p:cNvSpPr>
          <p:nvPr>
            <p:ph type="title"/>
          </p:nvPr>
        </p:nvSpPr>
        <p:spPr/>
        <p:txBody>
          <a:bodyPr/>
          <a:lstStyle/>
          <a:p>
            <a:r>
              <a:rPr lang="en-US" b="1" dirty="0"/>
              <a:t>Chair/Director Role</a:t>
            </a:r>
          </a:p>
        </p:txBody>
      </p:sp>
      <p:sp>
        <p:nvSpPr>
          <p:cNvPr id="3" name="Content Placeholder 2">
            <a:extLst>
              <a:ext uri="{FF2B5EF4-FFF2-40B4-BE49-F238E27FC236}">
                <a16:creationId xmlns:a16="http://schemas.microsoft.com/office/drawing/2014/main" id="{63D920DA-F90D-1342-AB0F-B3DD84FD1F91}"/>
              </a:ext>
            </a:extLst>
          </p:cNvPr>
          <p:cNvSpPr>
            <a:spLocks noGrp="1"/>
          </p:cNvSpPr>
          <p:nvPr>
            <p:ph idx="1"/>
          </p:nvPr>
        </p:nvSpPr>
        <p:spPr/>
        <p:txBody>
          <a:bodyPr/>
          <a:lstStyle/>
          <a:p>
            <a:r>
              <a:rPr lang="en-US" dirty="0"/>
              <a:t>43.2.4 Annually, each dept chair must make each faculty member aware of the departmentally approved methods to be used for the evaluation of teaching.</a:t>
            </a:r>
          </a:p>
          <a:p>
            <a:r>
              <a:rPr lang="en-US" dirty="0"/>
              <a:t>Annual conversations about this should be happening between the unit head and the faculty.</a:t>
            </a:r>
          </a:p>
        </p:txBody>
      </p:sp>
    </p:spTree>
    <p:extLst>
      <p:ext uri="{BB962C8B-B14F-4D97-AF65-F5344CB8AC3E}">
        <p14:creationId xmlns:p14="http://schemas.microsoft.com/office/powerpoint/2010/main" val="2859385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68ED2-20A5-DF40-992E-2EFCB3050D30}"/>
              </a:ext>
            </a:extLst>
          </p:cNvPr>
          <p:cNvSpPr>
            <a:spLocks noGrp="1"/>
          </p:cNvSpPr>
          <p:nvPr>
            <p:ph type="title"/>
          </p:nvPr>
        </p:nvSpPr>
        <p:spPr/>
        <p:txBody>
          <a:bodyPr>
            <a:normAutofit/>
          </a:bodyPr>
          <a:lstStyle/>
          <a:p>
            <a:r>
              <a:rPr lang="en-US" sz="4000" b="1" dirty="0"/>
              <a:t>Good Work That is Already Happening</a:t>
            </a:r>
          </a:p>
        </p:txBody>
      </p:sp>
      <p:sp>
        <p:nvSpPr>
          <p:cNvPr id="3" name="Content Placeholder 2">
            <a:extLst>
              <a:ext uri="{FF2B5EF4-FFF2-40B4-BE49-F238E27FC236}">
                <a16:creationId xmlns:a16="http://schemas.microsoft.com/office/drawing/2014/main" id="{A901373D-63FF-4F44-B59A-4322612AE39B}"/>
              </a:ext>
            </a:extLst>
          </p:cNvPr>
          <p:cNvSpPr>
            <a:spLocks noGrp="1"/>
          </p:cNvSpPr>
          <p:nvPr>
            <p:ph idx="1"/>
          </p:nvPr>
        </p:nvSpPr>
        <p:spPr/>
        <p:txBody>
          <a:bodyPr>
            <a:normAutofit/>
          </a:bodyPr>
          <a:lstStyle/>
          <a:p>
            <a:r>
              <a:rPr lang="en-US" dirty="0"/>
              <a:t>Discussions about teaching portfolios and creating criteria for them.</a:t>
            </a:r>
          </a:p>
          <a:p>
            <a:r>
              <a:rPr lang="en-US" dirty="0"/>
              <a:t>Departmental discussions about protocols/procedures for peer teaching evaluations.</a:t>
            </a:r>
          </a:p>
          <a:p>
            <a:r>
              <a:rPr lang="en-US" dirty="0"/>
              <a:t>Authentic assessment of and dissemination of the Scholarship of Teaching and Learning. </a:t>
            </a:r>
          </a:p>
          <a:p>
            <a:r>
              <a:rPr lang="en-US" dirty="0"/>
              <a:t>Discussions about how we determine/demonstrate/articulate excellence in teaching.</a:t>
            </a:r>
          </a:p>
        </p:txBody>
      </p:sp>
    </p:spTree>
    <p:extLst>
      <p:ext uri="{BB962C8B-B14F-4D97-AF65-F5344CB8AC3E}">
        <p14:creationId xmlns:p14="http://schemas.microsoft.com/office/powerpoint/2010/main" val="3324610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DBD83-DBE4-9541-ADF1-D2EE117138D5}"/>
              </a:ext>
            </a:extLst>
          </p:cNvPr>
          <p:cNvSpPr>
            <a:spLocks noGrp="1"/>
          </p:cNvSpPr>
          <p:nvPr>
            <p:ph type="title"/>
          </p:nvPr>
        </p:nvSpPr>
        <p:spPr/>
        <p:txBody>
          <a:bodyPr>
            <a:normAutofit/>
          </a:bodyPr>
          <a:lstStyle/>
          <a:p>
            <a:r>
              <a:rPr lang="en-US" sz="4000" b="1" dirty="0"/>
              <a:t>Teaching Evaluation Committee (Faculty Council)</a:t>
            </a:r>
          </a:p>
        </p:txBody>
      </p:sp>
      <p:sp>
        <p:nvSpPr>
          <p:cNvPr id="3" name="Content Placeholder 2">
            <a:extLst>
              <a:ext uri="{FF2B5EF4-FFF2-40B4-BE49-F238E27FC236}">
                <a16:creationId xmlns:a16="http://schemas.microsoft.com/office/drawing/2014/main" id="{6EDE4D93-98C4-EC43-B1AD-5BE50CBD22E3}"/>
              </a:ext>
            </a:extLst>
          </p:cNvPr>
          <p:cNvSpPr>
            <a:spLocks noGrp="1"/>
          </p:cNvSpPr>
          <p:nvPr>
            <p:ph idx="1"/>
          </p:nvPr>
        </p:nvSpPr>
        <p:spPr/>
        <p:txBody>
          <a:bodyPr>
            <a:normAutofit/>
          </a:bodyPr>
          <a:lstStyle/>
          <a:p>
            <a:pPr marL="0" indent="0">
              <a:buNone/>
            </a:pPr>
            <a:r>
              <a:rPr lang="en-US" dirty="0"/>
              <a:t>This committee generated a report that offers some recommendations for improvement.</a:t>
            </a:r>
          </a:p>
          <a:p>
            <a:r>
              <a:rPr lang="en-US" dirty="0"/>
              <a:t>“If a department wants to make distinctions among class means, the </a:t>
            </a:r>
            <a:r>
              <a:rPr lang="en-US" b="1" dirty="0"/>
              <a:t>distribution of the student ratings </a:t>
            </a:r>
            <a:r>
              <a:rPr lang="en-US" dirty="0"/>
              <a:t>of instruction should be taken into account as well as factors which may influence the student ratings of instruction (e.g., instructor, subject matter, and student characteristics).”</a:t>
            </a:r>
          </a:p>
          <a:p>
            <a:r>
              <a:rPr lang="en-US" dirty="0"/>
              <a:t>“Considering the </a:t>
            </a:r>
            <a:r>
              <a:rPr lang="en-US" b="1" dirty="0"/>
              <a:t>distribution of class means </a:t>
            </a:r>
            <a:r>
              <a:rPr lang="en-US" dirty="0"/>
              <a:t>as well as mitigating factors will help identify substantial differences more clearly than an arbitrary threshold.” Note: the BSU average is above a 4.0</a:t>
            </a:r>
          </a:p>
          <a:p>
            <a:endParaRPr lang="en-US" dirty="0"/>
          </a:p>
        </p:txBody>
      </p:sp>
    </p:spTree>
    <p:extLst>
      <p:ext uri="{BB962C8B-B14F-4D97-AF65-F5344CB8AC3E}">
        <p14:creationId xmlns:p14="http://schemas.microsoft.com/office/powerpoint/2010/main" val="12667103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DBD83-DBE4-9541-ADF1-D2EE117138D5}"/>
              </a:ext>
            </a:extLst>
          </p:cNvPr>
          <p:cNvSpPr>
            <a:spLocks noGrp="1"/>
          </p:cNvSpPr>
          <p:nvPr>
            <p:ph type="title"/>
          </p:nvPr>
        </p:nvSpPr>
        <p:spPr>
          <a:xfrm>
            <a:off x="838200" y="365125"/>
            <a:ext cx="11160512" cy="1325563"/>
          </a:xfrm>
        </p:spPr>
        <p:txBody>
          <a:bodyPr>
            <a:normAutofit/>
          </a:bodyPr>
          <a:lstStyle/>
          <a:p>
            <a:r>
              <a:rPr lang="en-US" sz="4000" b="1" dirty="0"/>
              <a:t>Teaching Evaluation Committee (Faculty Council)</a:t>
            </a:r>
          </a:p>
        </p:txBody>
      </p:sp>
      <p:sp>
        <p:nvSpPr>
          <p:cNvPr id="3" name="Content Placeholder 2">
            <a:extLst>
              <a:ext uri="{FF2B5EF4-FFF2-40B4-BE49-F238E27FC236}">
                <a16:creationId xmlns:a16="http://schemas.microsoft.com/office/drawing/2014/main" id="{6EDE4D93-98C4-EC43-B1AD-5BE50CBD22E3}"/>
              </a:ext>
            </a:extLst>
          </p:cNvPr>
          <p:cNvSpPr>
            <a:spLocks noGrp="1"/>
          </p:cNvSpPr>
          <p:nvPr>
            <p:ph idx="1"/>
          </p:nvPr>
        </p:nvSpPr>
        <p:spPr/>
        <p:txBody>
          <a:bodyPr>
            <a:normAutofit/>
          </a:bodyPr>
          <a:lstStyle/>
          <a:p>
            <a:r>
              <a:rPr lang="en-US" dirty="0"/>
              <a:t>“The threshold statement could then be replaced by something like this: ‘class means that are significantly below the department average should be examined for context and may be judged unsatisfactory’.” </a:t>
            </a:r>
          </a:p>
          <a:p>
            <a:r>
              <a:rPr lang="en-US" dirty="0"/>
              <a:t>“If the dept policy wants to more exactly define ‘substantially below,’ a policy could be described where </a:t>
            </a:r>
            <a:r>
              <a:rPr lang="en-US" b="1" dirty="0"/>
              <a:t>class means that are two standard deviations below the department mean </a:t>
            </a:r>
            <a:r>
              <a:rPr lang="en-US" dirty="0"/>
              <a:t>are carefully reviewed, and those that are </a:t>
            </a:r>
            <a:r>
              <a:rPr lang="en-US" b="1" dirty="0"/>
              <a:t>three standard deviations </a:t>
            </a:r>
            <a:r>
              <a:rPr lang="en-US" dirty="0"/>
              <a:t>below may be deemed unsatisfactory.”</a:t>
            </a:r>
          </a:p>
        </p:txBody>
      </p:sp>
    </p:spTree>
    <p:extLst>
      <p:ext uri="{BB962C8B-B14F-4D97-AF65-F5344CB8AC3E}">
        <p14:creationId xmlns:p14="http://schemas.microsoft.com/office/powerpoint/2010/main" val="2145630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303CD-D45B-FB43-B96C-7C348C36819A}"/>
              </a:ext>
            </a:extLst>
          </p:cNvPr>
          <p:cNvSpPr>
            <a:spLocks noGrp="1"/>
          </p:cNvSpPr>
          <p:nvPr>
            <p:ph type="title"/>
          </p:nvPr>
        </p:nvSpPr>
        <p:spPr/>
        <p:txBody>
          <a:bodyPr/>
          <a:lstStyle/>
          <a:p>
            <a:r>
              <a:rPr lang="en-US" b="1" dirty="0"/>
              <a:t>35.5.6.3: Internal Records and Materials</a:t>
            </a:r>
          </a:p>
        </p:txBody>
      </p:sp>
      <p:sp>
        <p:nvSpPr>
          <p:cNvPr id="3" name="Content Placeholder 2">
            <a:extLst>
              <a:ext uri="{FF2B5EF4-FFF2-40B4-BE49-F238E27FC236}">
                <a16:creationId xmlns:a16="http://schemas.microsoft.com/office/drawing/2014/main" id="{5E72451F-6479-DE49-8B12-646D156F41FF}"/>
              </a:ext>
            </a:extLst>
          </p:cNvPr>
          <p:cNvSpPr>
            <a:spLocks noGrp="1"/>
          </p:cNvSpPr>
          <p:nvPr>
            <p:ph idx="1"/>
          </p:nvPr>
        </p:nvSpPr>
        <p:spPr/>
        <p:txBody>
          <a:bodyPr>
            <a:normAutofit/>
          </a:bodyPr>
          <a:lstStyle/>
          <a:p>
            <a:r>
              <a:rPr lang="en-US" dirty="0"/>
              <a:t>“The P&amp;T file shall be open to the faculty member concerned. . . and shall contain all materials and only those materials relevant to promotion and/or tenure.” </a:t>
            </a:r>
          </a:p>
          <a:p>
            <a:r>
              <a:rPr lang="en-US" dirty="0"/>
              <a:t>35.5.6.3 details these materials, including “information concerning any disciplinary action taken; [and] information concerning the status of any formal charges against the employee…..”</a:t>
            </a:r>
          </a:p>
          <a:p>
            <a:r>
              <a:rPr lang="en-US" dirty="0"/>
              <a:t>“Information about the individual’s gender, race, disability, national original, religion, age, veteran status, citizenship, sexual orientation or marital status may not be included.”</a:t>
            </a:r>
          </a:p>
          <a:p>
            <a:pPr marL="0" indent="0">
              <a:buNone/>
            </a:pPr>
            <a:endParaRPr lang="en-US" dirty="0"/>
          </a:p>
        </p:txBody>
      </p:sp>
    </p:spTree>
    <p:extLst>
      <p:ext uri="{BB962C8B-B14F-4D97-AF65-F5344CB8AC3E}">
        <p14:creationId xmlns:p14="http://schemas.microsoft.com/office/powerpoint/2010/main" val="17976287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BE6CE-C7DB-1C4A-BF72-57C052DEE609}"/>
              </a:ext>
            </a:extLst>
          </p:cNvPr>
          <p:cNvSpPr>
            <a:spLocks noGrp="1"/>
          </p:cNvSpPr>
          <p:nvPr>
            <p:ph type="title"/>
          </p:nvPr>
        </p:nvSpPr>
        <p:spPr/>
        <p:txBody>
          <a:bodyPr>
            <a:normAutofit/>
          </a:bodyPr>
          <a:lstStyle/>
          <a:p>
            <a:r>
              <a:rPr lang="en-US" sz="3600" b="1" dirty="0"/>
              <a:t>Suggestions from the Teaching Evaluation Committee</a:t>
            </a:r>
          </a:p>
        </p:txBody>
      </p:sp>
      <p:sp>
        <p:nvSpPr>
          <p:cNvPr id="3" name="Content Placeholder 2">
            <a:extLst>
              <a:ext uri="{FF2B5EF4-FFF2-40B4-BE49-F238E27FC236}">
                <a16:creationId xmlns:a16="http://schemas.microsoft.com/office/drawing/2014/main" id="{4DC85AE2-DDA8-F140-99D8-47488F92C9CD}"/>
              </a:ext>
            </a:extLst>
          </p:cNvPr>
          <p:cNvSpPr>
            <a:spLocks noGrp="1"/>
          </p:cNvSpPr>
          <p:nvPr>
            <p:ph idx="1"/>
          </p:nvPr>
        </p:nvSpPr>
        <p:spPr/>
        <p:txBody>
          <a:bodyPr>
            <a:normAutofit/>
          </a:bodyPr>
          <a:lstStyle/>
          <a:p>
            <a:r>
              <a:rPr lang="en-US" dirty="0"/>
              <a:t>Create a </a:t>
            </a:r>
            <a:r>
              <a:rPr lang="en-US" b="1" dirty="0"/>
              <a:t>departmentally specific Evaluation of Teaching document </a:t>
            </a:r>
            <a:r>
              <a:rPr lang="en-US" dirty="0"/>
              <a:t>that is separate from the procedures of P&amp;T or Salary and Merit, but that supports the primary purpose of teaching evaluation, which is to create “the best possible educational experience and [to allow] faculty to develop to their full potential as teachers.”</a:t>
            </a:r>
          </a:p>
          <a:p>
            <a:r>
              <a:rPr lang="en-US" dirty="0"/>
              <a:t>Include an aspect of </a:t>
            </a:r>
            <a:r>
              <a:rPr lang="en-US" b="1" dirty="0"/>
              <a:t>formative assessment</a:t>
            </a:r>
            <a:r>
              <a:rPr lang="en-US" dirty="0"/>
              <a:t>, which supports building the instructor’s pedagogical skills.</a:t>
            </a:r>
          </a:p>
          <a:p>
            <a:r>
              <a:rPr lang="en-US" dirty="0"/>
              <a:t>Allow faculty to contextualize or describe their teaching goals in a reflective statement.</a:t>
            </a:r>
          </a:p>
          <a:p>
            <a:pPr marL="0" indent="0">
              <a:buNone/>
            </a:pPr>
            <a:endParaRPr lang="en-US" dirty="0"/>
          </a:p>
          <a:p>
            <a:endParaRPr lang="en-US" dirty="0"/>
          </a:p>
        </p:txBody>
      </p:sp>
    </p:spTree>
    <p:extLst>
      <p:ext uri="{BB962C8B-B14F-4D97-AF65-F5344CB8AC3E}">
        <p14:creationId xmlns:p14="http://schemas.microsoft.com/office/powerpoint/2010/main" val="33883243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BE6CE-C7DB-1C4A-BF72-57C052DEE609}"/>
              </a:ext>
            </a:extLst>
          </p:cNvPr>
          <p:cNvSpPr>
            <a:spLocks noGrp="1"/>
          </p:cNvSpPr>
          <p:nvPr>
            <p:ph type="title"/>
          </p:nvPr>
        </p:nvSpPr>
        <p:spPr>
          <a:xfrm>
            <a:off x="838199" y="365125"/>
            <a:ext cx="11127059" cy="1325563"/>
          </a:xfrm>
        </p:spPr>
        <p:txBody>
          <a:bodyPr>
            <a:normAutofit/>
          </a:bodyPr>
          <a:lstStyle/>
          <a:p>
            <a:r>
              <a:rPr lang="en-US" sz="3600" b="1" dirty="0"/>
              <a:t>Suggestions from the Teaching Evaluation Committee, cont. </a:t>
            </a:r>
          </a:p>
        </p:txBody>
      </p:sp>
      <p:sp>
        <p:nvSpPr>
          <p:cNvPr id="3" name="Content Placeholder 2">
            <a:extLst>
              <a:ext uri="{FF2B5EF4-FFF2-40B4-BE49-F238E27FC236}">
                <a16:creationId xmlns:a16="http://schemas.microsoft.com/office/drawing/2014/main" id="{4DC85AE2-DDA8-F140-99D8-47488F92C9CD}"/>
              </a:ext>
            </a:extLst>
          </p:cNvPr>
          <p:cNvSpPr>
            <a:spLocks noGrp="1"/>
          </p:cNvSpPr>
          <p:nvPr>
            <p:ph idx="1"/>
          </p:nvPr>
        </p:nvSpPr>
        <p:spPr/>
        <p:txBody>
          <a:bodyPr>
            <a:normAutofit/>
          </a:bodyPr>
          <a:lstStyle/>
          <a:p>
            <a:r>
              <a:rPr lang="en-US" dirty="0"/>
              <a:t>Consider some flexibility in the inclusion of every set of course evaluations in every semester, especially if faculty are taking risks with teaching innovations.</a:t>
            </a:r>
          </a:p>
          <a:p>
            <a:r>
              <a:rPr lang="en-US" dirty="0"/>
              <a:t>Identify the weight that course evaluations will have in the evaluation of teaching, relative to other forms of evaluation.</a:t>
            </a:r>
          </a:p>
          <a:p>
            <a:r>
              <a:rPr lang="en-US" dirty="0"/>
              <a:t>Provide guidance for students about the ”effective critique, bias, and purpose of evaluations.”</a:t>
            </a:r>
          </a:p>
          <a:p>
            <a:r>
              <a:rPr lang="en-US" dirty="0"/>
              <a:t>Build clarity about SLOs into the course so that students understand the learning objectives and can more effectively respond to evaluations of teaching.</a:t>
            </a:r>
          </a:p>
          <a:p>
            <a:pPr marL="0" indent="0">
              <a:buNone/>
            </a:pPr>
            <a:endParaRPr lang="en-US" dirty="0"/>
          </a:p>
          <a:p>
            <a:endParaRPr lang="en-US" dirty="0"/>
          </a:p>
        </p:txBody>
      </p:sp>
    </p:spTree>
    <p:extLst>
      <p:ext uri="{BB962C8B-B14F-4D97-AF65-F5344CB8AC3E}">
        <p14:creationId xmlns:p14="http://schemas.microsoft.com/office/powerpoint/2010/main" val="13223480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D8C35-D647-8242-BDB4-D75B5C283689}"/>
              </a:ext>
            </a:extLst>
          </p:cNvPr>
          <p:cNvSpPr>
            <a:spLocks noGrp="1"/>
          </p:cNvSpPr>
          <p:nvPr>
            <p:ph type="title"/>
          </p:nvPr>
        </p:nvSpPr>
        <p:spPr/>
        <p:txBody>
          <a:bodyPr>
            <a:normAutofit/>
          </a:bodyPr>
          <a:lstStyle/>
          <a:p>
            <a:r>
              <a:rPr lang="en-US" sz="3600" b="1" dirty="0"/>
              <a:t>Task Force for Best Practices in Supporting Scholarship in Response to COVID-19</a:t>
            </a:r>
          </a:p>
        </p:txBody>
      </p:sp>
      <p:sp>
        <p:nvSpPr>
          <p:cNvPr id="3" name="Content Placeholder 2">
            <a:extLst>
              <a:ext uri="{FF2B5EF4-FFF2-40B4-BE49-F238E27FC236}">
                <a16:creationId xmlns:a16="http://schemas.microsoft.com/office/drawing/2014/main" id="{1530FB8D-5311-C845-BAB5-4A4B9E833701}"/>
              </a:ext>
            </a:extLst>
          </p:cNvPr>
          <p:cNvSpPr>
            <a:spLocks noGrp="1"/>
          </p:cNvSpPr>
          <p:nvPr>
            <p:ph idx="1"/>
          </p:nvPr>
        </p:nvSpPr>
        <p:spPr/>
        <p:txBody>
          <a:bodyPr>
            <a:normAutofit/>
          </a:bodyPr>
          <a:lstStyle/>
          <a:p>
            <a:r>
              <a:rPr lang="en-US" dirty="0"/>
              <a:t>Mentoring is crucial. </a:t>
            </a:r>
          </a:p>
          <a:p>
            <a:r>
              <a:rPr lang="en-US" dirty="0"/>
              <a:t>Faculty members are responsible for documenting their own situations and making a case for themselves. Evaluators must evaluate what they are presented with.</a:t>
            </a:r>
          </a:p>
          <a:p>
            <a:r>
              <a:rPr lang="en-US" dirty="0"/>
              <a:t>Stopping the clock is an option but it is not the best option for everyone.</a:t>
            </a:r>
          </a:p>
          <a:p>
            <a:endParaRPr lang="en-US" dirty="0"/>
          </a:p>
        </p:txBody>
      </p:sp>
    </p:spTree>
    <p:extLst>
      <p:ext uri="{BB962C8B-B14F-4D97-AF65-F5344CB8AC3E}">
        <p14:creationId xmlns:p14="http://schemas.microsoft.com/office/powerpoint/2010/main" val="32916918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D8C35-D647-8242-BDB4-D75B5C283689}"/>
              </a:ext>
            </a:extLst>
          </p:cNvPr>
          <p:cNvSpPr>
            <a:spLocks noGrp="1"/>
          </p:cNvSpPr>
          <p:nvPr>
            <p:ph type="title"/>
          </p:nvPr>
        </p:nvSpPr>
        <p:spPr/>
        <p:txBody>
          <a:bodyPr>
            <a:normAutofit/>
          </a:bodyPr>
          <a:lstStyle/>
          <a:p>
            <a:r>
              <a:rPr lang="en-US" sz="3200" b="1" dirty="0"/>
              <a:t>Task Force for Best Practices in Supporting Scholarship in Response to COVID-19</a:t>
            </a:r>
          </a:p>
        </p:txBody>
      </p:sp>
      <p:sp>
        <p:nvSpPr>
          <p:cNvPr id="3" name="Content Placeholder 2">
            <a:extLst>
              <a:ext uri="{FF2B5EF4-FFF2-40B4-BE49-F238E27FC236}">
                <a16:creationId xmlns:a16="http://schemas.microsoft.com/office/drawing/2014/main" id="{1530FB8D-5311-C845-BAB5-4A4B9E833701}"/>
              </a:ext>
            </a:extLst>
          </p:cNvPr>
          <p:cNvSpPr>
            <a:spLocks noGrp="1"/>
          </p:cNvSpPr>
          <p:nvPr>
            <p:ph idx="1"/>
          </p:nvPr>
        </p:nvSpPr>
        <p:spPr/>
        <p:txBody>
          <a:bodyPr>
            <a:normAutofit/>
          </a:bodyPr>
          <a:lstStyle/>
          <a:p>
            <a:r>
              <a:rPr lang="en-US" dirty="0"/>
              <a:t>Faculty should contextualize their research in terms of how they were specifically impacted by the pandemic.</a:t>
            </a:r>
          </a:p>
          <a:p>
            <a:r>
              <a:rPr lang="en-US" dirty="0"/>
              <a:t>Faculty should articulate the extra work they have done to accommodate online teaching, revised research methods, online conference presentations, etc. </a:t>
            </a:r>
          </a:p>
          <a:p>
            <a:r>
              <a:rPr lang="en-US" dirty="0"/>
              <a:t>Provide structure and guidance within units for how evaluators can best respond to P&amp;T documents.</a:t>
            </a:r>
          </a:p>
          <a:p>
            <a:r>
              <a:rPr lang="en-US" dirty="0"/>
              <a:t>Share the Best Practices document with faculty (currently linked on the VPAA website).</a:t>
            </a:r>
          </a:p>
          <a:p>
            <a:pPr marL="0" indent="0">
              <a:buNone/>
            </a:pPr>
            <a:endParaRPr lang="en-US" dirty="0"/>
          </a:p>
        </p:txBody>
      </p:sp>
    </p:spTree>
    <p:extLst>
      <p:ext uri="{BB962C8B-B14F-4D97-AF65-F5344CB8AC3E}">
        <p14:creationId xmlns:p14="http://schemas.microsoft.com/office/powerpoint/2010/main" val="5553803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8917D-0EAD-3541-8E5A-5CE3AA55EA56}"/>
              </a:ext>
            </a:extLst>
          </p:cNvPr>
          <p:cNvSpPr>
            <a:spLocks noGrp="1"/>
          </p:cNvSpPr>
          <p:nvPr>
            <p:ph type="title"/>
          </p:nvPr>
        </p:nvSpPr>
        <p:spPr/>
        <p:txBody>
          <a:bodyPr/>
          <a:lstStyle/>
          <a:p>
            <a:r>
              <a:rPr lang="en-US" b="1" dirty="0"/>
              <a:t>Reconsideration and Appeal</a:t>
            </a:r>
          </a:p>
        </p:txBody>
      </p:sp>
      <p:sp>
        <p:nvSpPr>
          <p:cNvPr id="3" name="Content Placeholder 2">
            <a:extLst>
              <a:ext uri="{FF2B5EF4-FFF2-40B4-BE49-F238E27FC236}">
                <a16:creationId xmlns:a16="http://schemas.microsoft.com/office/drawing/2014/main" id="{7B2A106E-D297-7140-B23F-53F89342EE38}"/>
              </a:ext>
            </a:extLst>
          </p:cNvPr>
          <p:cNvSpPr>
            <a:spLocks noGrp="1"/>
          </p:cNvSpPr>
          <p:nvPr>
            <p:ph idx="1"/>
          </p:nvPr>
        </p:nvSpPr>
        <p:spPr/>
        <p:txBody>
          <a:bodyPr>
            <a:normAutofit fontScale="92500" lnSpcReduction="10000"/>
          </a:bodyPr>
          <a:lstStyle/>
          <a:p>
            <a:r>
              <a:rPr lang="en-US" dirty="0"/>
              <a:t>35.2.3 “Reconsideration is the act whereby a candidate may request that </a:t>
            </a:r>
            <a:r>
              <a:rPr lang="en-US" dirty="0">
                <a:highlight>
                  <a:srgbClr val="FFFF00"/>
                </a:highlight>
              </a:rPr>
              <a:t>an initial adverse </a:t>
            </a:r>
            <a:r>
              <a:rPr lang="en-US" dirty="0"/>
              <a:t>decision by the department, college, or Provost be re-examined. Reconsideration provides an opportunity for the candidate to clarify content of materials. A decision in favor of the candidate </a:t>
            </a:r>
            <a:r>
              <a:rPr lang="en-US" dirty="0">
                <a:highlight>
                  <a:srgbClr val="FFFF00"/>
                </a:highlight>
              </a:rPr>
              <a:t>does not guarantee tenure and/or promotion</a:t>
            </a:r>
            <a:r>
              <a:rPr lang="en-US" dirty="0"/>
              <a:t>.”</a:t>
            </a:r>
          </a:p>
          <a:p>
            <a:endParaRPr lang="en-US" dirty="0"/>
          </a:p>
          <a:p>
            <a:r>
              <a:rPr lang="en-US" dirty="0"/>
              <a:t>35.2.4 “Appeal is the act whereby a candidate alleges that a violation of existing procedure, or unfair treatment, or discriminatory treatment. . . has resulted in an adverse decision. An appeal may be filed </a:t>
            </a:r>
            <a:r>
              <a:rPr lang="en-US" dirty="0">
                <a:highlight>
                  <a:srgbClr val="FFFF00"/>
                </a:highlight>
              </a:rPr>
              <a:t>without following the reconsideration process</a:t>
            </a:r>
            <a:r>
              <a:rPr lang="en-US" dirty="0"/>
              <a:t>. Appeals examine the process followed and not the content of materials. A decision in favor of the appellant </a:t>
            </a:r>
            <a:r>
              <a:rPr lang="en-US" dirty="0">
                <a:highlight>
                  <a:srgbClr val="FFFF00"/>
                </a:highlight>
              </a:rPr>
              <a:t>does not guarantee tenure and/or promotion</a:t>
            </a:r>
            <a:r>
              <a:rPr lang="en-US" dirty="0"/>
              <a:t>.”</a:t>
            </a:r>
          </a:p>
        </p:txBody>
      </p:sp>
    </p:spTree>
    <p:extLst>
      <p:ext uri="{BB962C8B-B14F-4D97-AF65-F5344CB8AC3E}">
        <p14:creationId xmlns:p14="http://schemas.microsoft.com/office/powerpoint/2010/main" val="27317022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25749-1D50-1F42-8177-522707464727}"/>
              </a:ext>
            </a:extLst>
          </p:cNvPr>
          <p:cNvSpPr>
            <a:spLocks noGrp="1"/>
          </p:cNvSpPr>
          <p:nvPr>
            <p:ph type="title"/>
          </p:nvPr>
        </p:nvSpPr>
        <p:spPr/>
        <p:txBody>
          <a:bodyPr/>
          <a:lstStyle/>
          <a:p>
            <a:r>
              <a:rPr lang="en-US" b="1" dirty="0"/>
              <a:t>New Next Year</a:t>
            </a:r>
          </a:p>
        </p:txBody>
      </p:sp>
      <p:sp>
        <p:nvSpPr>
          <p:cNvPr id="3" name="Content Placeholder 2">
            <a:extLst>
              <a:ext uri="{FF2B5EF4-FFF2-40B4-BE49-F238E27FC236}">
                <a16:creationId xmlns:a16="http://schemas.microsoft.com/office/drawing/2014/main" id="{27A78757-70A3-7647-96D9-0E25F00C7191}"/>
              </a:ext>
            </a:extLst>
          </p:cNvPr>
          <p:cNvSpPr>
            <a:spLocks noGrp="1"/>
          </p:cNvSpPr>
          <p:nvPr>
            <p:ph idx="1"/>
          </p:nvPr>
        </p:nvSpPr>
        <p:spPr/>
        <p:txBody>
          <a:bodyPr>
            <a:normAutofit/>
          </a:bodyPr>
          <a:lstStyle/>
          <a:p>
            <a:r>
              <a:rPr lang="en-US" dirty="0"/>
              <a:t>35.6.4.1 “The credentials of any candidate who requests reconsideration and/or is appealing an adverse decision from a departmental committee shall not be forwarded to the college committee until the reconsideration and/or appeals process has been completed.”</a:t>
            </a:r>
          </a:p>
          <a:p>
            <a:r>
              <a:rPr lang="en-US" dirty="0"/>
              <a:t>This is true for candidate going up for 4</a:t>
            </a:r>
            <a:r>
              <a:rPr lang="en-US" baseline="30000" dirty="0"/>
              <a:t>th</a:t>
            </a:r>
            <a:r>
              <a:rPr lang="en-US" dirty="0"/>
              <a:t> year review, any kind of promotion, or recommended for termination whose materials would for any reason be sent on to the college committee.</a:t>
            </a:r>
          </a:p>
        </p:txBody>
      </p:sp>
    </p:spTree>
    <p:extLst>
      <p:ext uri="{BB962C8B-B14F-4D97-AF65-F5344CB8AC3E}">
        <p14:creationId xmlns:p14="http://schemas.microsoft.com/office/powerpoint/2010/main" val="22065358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1AF9A-DD96-794F-AFF4-E8D2B458DB20}"/>
              </a:ext>
            </a:extLst>
          </p:cNvPr>
          <p:cNvSpPr>
            <a:spLocks noGrp="1"/>
          </p:cNvSpPr>
          <p:nvPr>
            <p:ph type="title"/>
          </p:nvPr>
        </p:nvSpPr>
        <p:spPr/>
        <p:txBody>
          <a:bodyPr/>
          <a:lstStyle/>
          <a:p>
            <a:r>
              <a:rPr lang="en-US" b="1" dirty="0"/>
              <a:t>Faculty Member Rights</a:t>
            </a:r>
          </a:p>
        </p:txBody>
      </p:sp>
      <p:sp>
        <p:nvSpPr>
          <p:cNvPr id="3" name="Content Placeholder 2">
            <a:extLst>
              <a:ext uri="{FF2B5EF4-FFF2-40B4-BE49-F238E27FC236}">
                <a16:creationId xmlns:a16="http://schemas.microsoft.com/office/drawing/2014/main" id="{E9971477-8761-8144-B0B4-2FF931913BE5}"/>
              </a:ext>
            </a:extLst>
          </p:cNvPr>
          <p:cNvSpPr>
            <a:spLocks noGrp="1"/>
          </p:cNvSpPr>
          <p:nvPr>
            <p:ph idx="1"/>
          </p:nvPr>
        </p:nvSpPr>
        <p:spPr/>
        <p:txBody>
          <a:bodyPr/>
          <a:lstStyle/>
          <a:p>
            <a:r>
              <a:rPr lang="en-US" dirty="0"/>
              <a:t>35.8 Right of Reconsideration</a:t>
            </a:r>
          </a:p>
          <a:p>
            <a:r>
              <a:rPr lang="en-US" dirty="0"/>
              <a:t>35.9 Right of Appeal</a:t>
            </a:r>
          </a:p>
          <a:p>
            <a:r>
              <a:rPr lang="en-US" dirty="0"/>
              <a:t>These are long and fairly complex– no need to memorize them</a:t>
            </a:r>
          </a:p>
          <a:p>
            <a:r>
              <a:rPr lang="en-US" dirty="0"/>
              <a:t>The VPAA office is a neutral resource for faculty members or P&amp;T chairs who would like information about process and procedure.</a:t>
            </a:r>
          </a:p>
          <a:p>
            <a:r>
              <a:rPr lang="en-US" dirty="0"/>
              <a:t>If you have faculty members who have received an adverse decision, make sure they are aware of their options.</a:t>
            </a:r>
          </a:p>
        </p:txBody>
      </p:sp>
    </p:spTree>
    <p:extLst>
      <p:ext uri="{BB962C8B-B14F-4D97-AF65-F5344CB8AC3E}">
        <p14:creationId xmlns:p14="http://schemas.microsoft.com/office/powerpoint/2010/main" val="41309746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575C4-2D6C-824B-897E-4AD547A1C8E2}"/>
              </a:ext>
            </a:extLst>
          </p:cNvPr>
          <p:cNvSpPr>
            <a:spLocks noGrp="1"/>
          </p:cNvSpPr>
          <p:nvPr>
            <p:ph type="title"/>
          </p:nvPr>
        </p:nvSpPr>
        <p:spPr>
          <a:xfrm>
            <a:off x="838200" y="365125"/>
            <a:ext cx="10814824" cy="1325563"/>
          </a:xfrm>
        </p:spPr>
        <p:txBody>
          <a:bodyPr/>
          <a:lstStyle/>
          <a:p>
            <a:r>
              <a:rPr lang="en-US" b="1" dirty="0"/>
              <a:t>Provost’s Observations from 20-21 Cycle, cont.</a:t>
            </a:r>
            <a:endParaRPr lang="en-US" dirty="0"/>
          </a:p>
        </p:txBody>
      </p:sp>
      <p:sp>
        <p:nvSpPr>
          <p:cNvPr id="3" name="Content Placeholder 2">
            <a:extLst>
              <a:ext uri="{FF2B5EF4-FFF2-40B4-BE49-F238E27FC236}">
                <a16:creationId xmlns:a16="http://schemas.microsoft.com/office/drawing/2014/main" id="{BECD195F-C948-E343-BFDF-B499E2FCD57A}"/>
              </a:ext>
            </a:extLst>
          </p:cNvPr>
          <p:cNvSpPr>
            <a:spLocks noGrp="1"/>
          </p:cNvSpPr>
          <p:nvPr>
            <p:ph idx="1"/>
          </p:nvPr>
        </p:nvSpPr>
        <p:spPr/>
        <p:txBody>
          <a:bodyPr/>
          <a:lstStyle/>
          <a:p>
            <a:r>
              <a:rPr lang="en-US" dirty="0"/>
              <a:t>Help faculty organize their dossier. Should not be a chaotic hunt for evidence.</a:t>
            </a:r>
          </a:p>
          <a:p>
            <a:r>
              <a:rPr lang="en-US" dirty="0"/>
              <a:t>Letters from committees, unit heads, deans should summarize clearly key accomplishments in all areas.</a:t>
            </a:r>
          </a:p>
          <a:p>
            <a:r>
              <a:rPr lang="en-US" dirty="0"/>
              <a:t>Letters should not be generic particularly when there are split decisions.</a:t>
            </a:r>
          </a:p>
          <a:p>
            <a:r>
              <a:rPr lang="en-US" dirty="0"/>
              <a:t>Those going up for Full Professor are expected to elevate service areas to leadership (e.g., chairing committees, directing programs, college-level work, mentoring, professional board service, etc.)</a:t>
            </a:r>
          </a:p>
        </p:txBody>
      </p:sp>
    </p:spTree>
    <p:extLst>
      <p:ext uri="{BB962C8B-B14F-4D97-AF65-F5344CB8AC3E}">
        <p14:creationId xmlns:p14="http://schemas.microsoft.com/office/powerpoint/2010/main" val="9302920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3D907-E1E3-2F4C-99B2-A7910D9E540E}"/>
              </a:ext>
            </a:extLst>
          </p:cNvPr>
          <p:cNvSpPr>
            <a:spLocks noGrp="1"/>
          </p:cNvSpPr>
          <p:nvPr>
            <p:ph type="title"/>
          </p:nvPr>
        </p:nvSpPr>
        <p:spPr/>
        <p:txBody>
          <a:bodyPr/>
          <a:lstStyle/>
          <a:p>
            <a:r>
              <a:rPr lang="en-US" b="1" dirty="0"/>
              <a:t>Provost’s Observations from 20-21 Cycle</a:t>
            </a:r>
          </a:p>
        </p:txBody>
      </p:sp>
      <p:sp>
        <p:nvSpPr>
          <p:cNvPr id="3" name="Content Placeholder 2">
            <a:extLst>
              <a:ext uri="{FF2B5EF4-FFF2-40B4-BE49-F238E27FC236}">
                <a16:creationId xmlns:a16="http://schemas.microsoft.com/office/drawing/2014/main" id="{026DEFDC-2542-A24E-90E8-0198A314F47B}"/>
              </a:ext>
            </a:extLst>
          </p:cNvPr>
          <p:cNvSpPr>
            <a:spLocks noGrp="1"/>
          </p:cNvSpPr>
          <p:nvPr>
            <p:ph idx="1"/>
          </p:nvPr>
        </p:nvSpPr>
        <p:spPr/>
        <p:txBody>
          <a:bodyPr/>
          <a:lstStyle/>
          <a:p>
            <a:r>
              <a:rPr lang="en-US" dirty="0"/>
              <a:t>Ball State is classified as an R2: Teaching AND Research are at the core of our classification. Candidates MUST do well in BOTH and “EXCEPTIONALLY” well if coming up early.</a:t>
            </a:r>
          </a:p>
          <a:p>
            <a:r>
              <a:rPr lang="en-US" dirty="0"/>
              <a:t>Early P&amp;T should not be viewed as “one of many options” for faculty. It is an exception to the rule.</a:t>
            </a:r>
          </a:p>
          <a:p>
            <a:r>
              <a:rPr lang="en-US" dirty="0"/>
              <a:t>Standards are true not just from those going from Assistant to Associate, but also for those going from Associate to Full.</a:t>
            </a:r>
          </a:p>
          <a:p>
            <a:r>
              <a:rPr lang="en-US" dirty="0"/>
              <a:t>Faculty need more support demonstrating evidence of teaching excellence. Need to move beyond numerical evaluations and include other methods.</a:t>
            </a:r>
          </a:p>
        </p:txBody>
      </p:sp>
    </p:spTree>
    <p:extLst>
      <p:ext uri="{BB962C8B-B14F-4D97-AF65-F5344CB8AC3E}">
        <p14:creationId xmlns:p14="http://schemas.microsoft.com/office/powerpoint/2010/main" val="1212643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C21DA-D083-AE48-87E1-0223E1C811F3}"/>
              </a:ext>
            </a:extLst>
          </p:cNvPr>
          <p:cNvSpPr>
            <a:spLocks noGrp="1"/>
          </p:cNvSpPr>
          <p:nvPr>
            <p:ph type="title"/>
          </p:nvPr>
        </p:nvSpPr>
        <p:spPr>
          <a:xfrm>
            <a:off x="838200" y="365125"/>
            <a:ext cx="10681010" cy="1325563"/>
          </a:xfrm>
        </p:spPr>
        <p:txBody>
          <a:bodyPr/>
          <a:lstStyle/>
          <a:p>
            <a:r>
              <a:rPr lang="en-US" b="1" dirty="0"/>
              <a:t>Provost’s Observations from 20-21 Cycle, cont.</a:t>
            </a:r>
            <a:endParaRPr lang="en-US" dirty="0"/>
          </a:p>
        </p:txBody>
      </p:sp>
      <p:sp>
        <p:nvSpPr>
          <p:cNvPr id="3" name="Content Placeholder 2">
            <a:extLst>
              <a:ext uri="{FF2B5EF4-FFF2-40B4-BE49-F238E27FC236}">
                <a16:creationId xmlns:a16="http://schemas.microsoft.com/office/drawing/2014/main" id="{B9476696-E09A-594B-A418-37A1460807C4}"/>
              </a:ext>
            </a:extLst>
          </p:cNvPr>
          <p:cNvSpPr>
            <a:spLocks noGrp="1"/>
          </p:cNvSpPr>
          <p:nvPr>
            <p:ph idx="1"/>
          </p:nvPr>
        </p:nvSpPr>
        <p:spPr/>
        <p:txBody>
          <a:bodyPr>
            <a:normAutofit fontScale="92500" lnSpcReduction="20000"/>
          </a:bodyPr>
          <a:lstStyle/>
          <a:p>
            <a:r>
              <a:rPr lang="en-US" dirty="0"/>
              <a:t>Pay attention to research/scholarship/creative activities: items that are “in progress”, “under contract”, can point to continued potential but do not count at the same level as items published, in print.</a:t>
            </a:r>
          </a:p>
          <a:p>
            <a:r>
              <a:rPr lang="en-US" dirty="0"/>
              <a:t>All scholarship should be clearly identified as peer-reviewed vs. non-peer reviewed. It is not equally weighted.</a:t>
            </a:r>
          </a:p>
          <a:p>
            <a:r>
              <a:rPr lang="en-US" dirty="0"/>
              <a:t>Handbook clearly states that work done at another institution is not equally weighed as the work done at Ball State, unless prior credit is documented and given at time of hire.</a:t>
            </a:r>
          </a:p>
          <a:p>
            <a:r>
              <a:rPr lang="en-US" dirty="0"/>
              <a:t>External letters should not be written by people who may have a conflict of interest: collaborators, co-authors, former teachers, etc. and it should be clear if the candidate chooses to waive or not waive their right to see the letters from external reviewers. The value of external letters depends greatly on process that is followed.</a:t>
            </a:r>
          </a:p>
        </p:txBody>
      </p:sp>
    </p:spTree>
    <p:extLst>
      <p:ext uri="{BB962C8B-B14F-4D97-AF65-F5344CB8AC3E}">
        <p14:creationId xmlns:p14="http://schemas.microsoft.com/office/powerpoint/2010/main" val="2995682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5C1F7-9535-7547-98A3-487C833B59D0}"/>
              </a:ext>
            </a:extLst>
          </p:cNvPr>
          <p:cNvSpPr>
            <a:spLocks noGrp="1"/>
          </p:cNvSpPr>
          <p:nvPr>
            <p:ph type="title"/>
          </p:nvPr>
        </p:nvSpPr>
        <p:spPr>
          <a:xfrm>
            <a:off x="838200" y="365125"/>
            <a:ext cx="10759068" cy="1325563"/>
          </a:xfrm>
        </p:spPr>
        <p:txBody>
          <a:bodyPr/>
          <a:lstStyle/>
          <a:p>
            <a:r>
              <a:rPr lang="en-US" b="1" dirty="0"/>
              <a:t>35.5.6.3: Internal Records and Materials, cont.</a:t>
            </a:r>
          </a:p>
        </p:txBody>
      </p:sp>
      <p:sp>
        <p:nvSpPr>
          <p:cNvPr id="3" name="Content Placeholder 2">
            <a:extLst>
              <a:ext uri="{FF2B5EF4-FFF2-40B4-BE49-F238E27FC236}">
                <a16:creationId xmlns:a16="http://schemas.microsoft.com/office/drawing/2014/main" id="{F120417A-80C9-AF4D-B227-0A66A631B414}"/>
              </a:ext>
            </a:extLst>
          </p:cNvPr>
          <p:cNvSpPr>
            <a:spLocks noGrp="1"/>
          </p:cNvSpPr>
          <p:nvPr>
            <p:ph idx="1"/>
          </p:nvPr>
        </p:nvSpPr>
        <p:spPr>
          <a:xfrm>
            <a:off x="838199" y="1825625"/>
            <a:ext cx="10602951" cy="4351338"/>
          </a:xfrm>
        </p:spPr>
        <p:txBody>
          <a:bodyPr>
            <a:normAutofit/>
          </a:bodyPr>
          <a:lstStyle/>
          <a:p>
            <a:r>
              <a:rPr lang="en-US" dirty="0"/>
              <a:t>Any material detrimental to an individual “shall be brought to the candidate’s attention in writing at once by the administrative head.”</a:t>
            </a:r>
          </a:p>
          <a:p>
            <a:r>
              <a:rPr lang="en-US" dirty="0"/>
              <a:t>The faculty member has the “opportunity to place in the file materials which might rebut or explain the detrimental information.”</a:t>
            </a:r>
          </a:p>
          <a:p>
            <a:r>
              <a:rPr lang="en-US" dirty="0"/>
              <a:t>“Detrimental material that has not been brought to the attention of the faculty member cannot be used in subsequent P&amp;T deliberations.”</a:t>
            </a:r>
          </a:p>
          <a:p>
            <a:r>
              <a:rPr lang="en-US" dirty="0"/>
              <a:t>Anonymous letters may not be included in the file.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071884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989E0-0569-D846-9CC2-C0BC68866E55}"/>
              </a:ext>
            </a:extLst>
          </p:cNvPr>
          <p:cNvSpPr>
            <a:spLocks noGrp="1"/>
          </p:cNvSpPr>
          <p:nvPr>
            <p:ph type="title"/>
          </p:nvPr>
        </p:nvSpPr>
        <p:spPr/>
        <p:txBody>
          <a:bodyPr/>
          <a:lstStyle/>
          <a:p>
            <a:r>
              <a:rPr lang="en-US" b="1" dirty="0"/>
              <a:t>Takeaways</a:t>
            </a:r>
          </a:p>
        </p:txBody>
      </p:sp>
      <p:sp>
        <p:nvSpPr>
          <p:cNvPr id="3" name="Content Placeholder 2">
            <a:extLst>
              <a:ext uri="{FF2B5EF4-FFF2-40B4-BE49-F238E27FC236}">
                <a16:creationId xmlns:a16="http://schemas.microsoft.com/office/drawing/2014/main" id="{71173C3B-4508-C04A-983D-88923B1FA64D}"/>
              </a:ext>
            </a:extLst>
          </p:cNvPr>
          <p:cNvSpPr>
            <a:spLocks noGrp="1"/>
          </p:cNvSpPr>
          <p:nvPr>
            <p:ph idx="1"/>
          </p:nvPr>
        </p:nvSpPr>
        <p:spPr/>
        <p:txBody>
          <a:bodyPr>
            <a:normAutofit fontScale="92500"/>
          </a:bodyPr>
          <a:lstStyle/>
          <a:p>
            <a:r>
              <a:rPr lang="en-US" dirty="0"/>
              <a:t>Read the handbook annually before beginning review of dossiers.</a:t>
            </a:r>
          </a:p>
          <a:p>
            <a:r>
              <a:rPr lang="en-US" dirty="0"/>
              <a:t>P&amp;T is a significant investment by the university, the candidate, and all those involved. It deserves our focused attention.</a:t>
            </a:r>
          </a:p>
          <a:p>
            <a:r>
              <a:rPr lang="en-US" dirty="0"/>
              <a:t>Faculty should be informed, supported and mentored through this process.</a:t>
            </a:r>
          </a:p>
          <a:p>
            <a:r>
              <a:rPr lang="en-US" dirty="0"/>
              <a:t>Each level represents an independent review. Don’t assume that any level will agree with the previous one(s).</a:t>
            </a:r>
          </a:p>
          <a:p>
            <a:r>
              <a:rPr lang="en-US" dirty="0"/>
              <a:t>P&amp;T begins on day one of a faculty hire!</a:t>
            </a:r>
          </a:p>
          <a:p>
            <a:r>
              <a:rPr lang="en-US" dirty="0"/>
              <a:t>Ball State values teaching, scholarship, service – they are critical to our core mission and that value should be evident in our process and documents.</a:t>
            </a:r>
          </a:p>
        </p:txBody>
      </p:sp>
    </p:spTree>
    <p:extLst>
      <p:ext uri="{BB962C8B-B14F-4D97-AF65-F5344CB8AC3E}">
        <p14:creationId xmlns:p14="http://schemas.microsoft.com/office/powerpoint/2010/main" val="37277231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65119-247F-BE4C-B416-3A38ABB77DBF}"/>
              </a:ext>
            </a:extLst>
          </p:cNvPr>
          <p:cNvSpPr>
            <a:spLocks noGrp="1"/>
          </p:cNvSpPr>
          <p:nvPr>
            <p:ph type="title"/>
          </p:nvPr>
        </p:nvSpPr>
        <p:spPr/>
        <p:txBody>
          <a:bodyPr/>
          <a:lstStyle/>
          <a:p>
            <a:r>
              <a:rPr lang="en-US" b="1" dirty="0"/>
              <a:t>For Questions:</a:t>
            </a:r>
          </a:p>
        </p:txBody>
      </p:sp>
      <p:sp>
        <p:nvSpPr>
          <p:cNvPr id="3" name="Content Placeholder 2">
            <a:extLst>
              <a:ext uri="{FF2B5EF4-FFF2-40B4-BE49-F238E27FC236}">
                <a16:creationId xmlns:a16="http://schemas.microsoft.com/office/drawing/2014/main" id="{B8E036D1-99A6-3846-A5C0-F87B3F716CD2}"/>
              </a:ext>
            </a:extLst>
          </p:cNvPr>
          <p:cNvSpPr>
            <a:spLocks noGrp="1"/>
          </p:cNvSpPr>
          <p:nvPr>
            <p:ph idx="1"/>
          </p:nvPr>
        </p:nvSpPr>
        <p:spPr/>
        <p:txBody>
          <a:bodyPr/>
          <a:lstStyle/>
          <a:p>
            <a:pPr marL="0" indent="0">
              <a:buNone/>
            </a:pPr>
            <a:r>
              <a:rPr lang="en-US" dirty="0"/>
              <a:t>Contact Kecia McBride </a:t>
            </a:r>
          </a:p>
          <a:p>
            <a:pPr marL="0" indent="0">
              <a:buNone/>
            </a:pPr>
            <a:r>
              <a:rPr lang="en-US" dirty="0"/>
              <a:t>Office of the Vice Provost for Academic Affairs</a:t>
            </a:r>
          </a:p>
          <a:p>
            <a:pPr marL="0" indent="0">
              <a:buNone/>
            </a:pPr>
            <a:r>
              <a:rPr lang="en-US" dirty="0">
                <a:hlinkClick r:id="rId2"/>
              </a:rPr>
              <a:t>kmcbride@bsu.edu</a:t>
            </a:r>
            <a:endParaRPr lang="en-US" dirty="0"/>
          </a:p>
          <a:p>
            <a:pPr marL="0" indent="0">
              <a:buNone/>
            </a:pPr>
            <a:r>
              <a:rPr lang="en-US" dirty="0"/>
              <a:t>(765) 285-3716</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83751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6B5B1-D8B4-A045-8B48-8D36428F739A}"/>
              </a:ext>
            </a:extLst>
          </p:cNvPr>
          <p:cNvSpPr>
            <a:spLocks noGrp="1"/>
          </p:cNvSpPr>
          <p:nvPr>
            <p:ph type="title"/>
          </p:nvPr>
        </p:nvSpPr>
        <p:spPr>
          <a:xfrm>
            <a:off x="838199" y="365125"/>
            <a:ext cx="10602951" cy="1325563"/>
          </a:xfrm>
        </p:spPr>
        <p:txBody>
          <a:bodyPr/>
          <a:lstStyle/>
          <a:p>
            <a:r>
              <a:rPr lang="en-US" b="1" dirty="0"/>
              <a:t>35.7.2 Progress Toward Tenure</a:t>
            </a:r>
            <a:endParaRPr lang="en-US" dirty="0"/>
          </a:p>
        </p:txBody>
      </p:sp>
      <p:sp>
        <p:nvSpPr>
          <p:cNvPr id="3" name="Content Placeholder 2">
            <a:extLst>
              <a:ext uri="{FF2B5EF4-FFF2-40B4-BE49-F238E27FC236}">
                <a16:creationId xmlns:a16="http://schemas.microsoft.com/office/drawing/2014/main" id="{E123C141-064A-2D47-966D-03EFF1A4AF95}"/>
              </a:ext>
            </a:extLst>
          </p:cNvPr>
          <p:cNvSpPr>
            <a:spLocks noGrp="1"/>
          </p:cNvSpPr>
          <p:nvPr>
            <p:ph idx="1"/>
          </p:nvPr>
        </p:nvSpPr>
        <p:spPr/>
        <p:txBody>
          <a:bodyPr>
            <a:normAutofit/>
          </a:bodyPr>
          <a:lstStyle/>
          <a:p>
            <a:r>
              <a:rPr lang="en-US" dirty="0"/>
              <a:t>35.7.2 ”. . . [a] probationary period of seven years is ordinarily required before tenure is granted by the Board of Trustees.”</a:t>
            </a:r>
          </a:p>
          <a:p>
            <a:r>
              <a:rPr lang="en-US" dirty="0"/>
              <a:t>35.7.2.2. </a:t>
            </a:r>
          </a:p>
          <a:p>
            <a:pPr lvl="1"/>
            <a:r>
              <a:rPr lang="en-US" sz="2800" dirty="0"/>
              <a:t>First: added the phrase “stopping the clock”</a:t>
            </a:r>
          </a:p>
          <a:p>
            <a:pPr lvl="1"/>
            <a:r>
              <a:rPr lang="en-US" sz="2800" dirty="0"/>
              <a:t>Second:  included the following additional language</a:t>
            </a:r>
          </a:p>
          <a:p>
            <a:pPr lvl="1"/>
            <a:r>
              <a:rPr lang="en-US" dirty="0"/>
              <a:t>35.7.2.2.1 “A faculty member may request that certain years (normally not to exceed two years total) not be counted as tenure-creditable years if any of the following pertain:”</a:t>
            </a:r>
            <a:endParaRPr lang="en-US" sz="2800" dirty="0"/>
          </a:p>
          <a:p>
            <a:pPr lvl="2"/>
            <a:r>
              <a:rPr lang="en-US" sz="2800" dirty="0"/>
              <a:t>. . . “Widespread health crisis or natural disaster that affects a faculty member’s progress towards tenure.”</a:t>
            </a:r>
          </a:p>
        </p:txBody>
      </p:sp>
    </p:spTree>
    <p:extLst>
      <p:ext uri="{BB962C8B-B14F-4D97-AF65-F5344CB8AC3E}">
        <p14:creationId xmlns:p14="http://schemas.microsoft.com/office/powerpoint/2010/main" val="4190318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D721D-022B-984B-B731-6396386581A3}"/>
              </a:ext>
            </a:extLst>
          </p:cNvPr>
          <p:cNvSpPr>
            <a:spLocks noGrp="1"/>
          </p:cNvSpPr>
          <p:nvPr>
            <p:ph type="title"/>
          </p:nvPr>
        </p:nvSpPr>
        <p:spPr/>
        <p:txBody>
          <a:bodyPr/>
          <a:lstStyle/>
          <a:p>
            <a:r>
              <a:rPr lang="en-US" b="1" dirty="0"/>
              <a:t>P&amp;T Committee Review</a:t>
            </a:r>
          </a:p>
        </p:txBody>
      </p:sp>
      <p:sp>
        <p:nvSpPr>
          <p:cNvPr id="3" name="Content Placeholder 2">
            <a:extLst>
              <a:ext uri="{FF2B5EF4-FFF2-40B4-BE49-F238E27FC236}">
                <a16:creationId xmlns:a16="http://schemas.microsoft.com/office/drawing/2014/main" id="{CBD7B536-83DB-2D4C-A085-FCFFB0327E0C}"/>
              </a:ext>
            </a:extLst>
          </p:cNvPr>
          <p:cNvSpPr>
            <a:spLocks noGrp="1"/>
          </p:cNvSpPr>
          <p:nvPr>
            <p:ph idx="1"/>
          </p:nvPr>
        </p:nvSpPr>
        <p:spPr/>
        <p:txBody>
          <a:bodyPr/>
          <a:lstStyle/>
          <a:p>
            <a:r>
              <a:rPr lang="en-US" dirty="0"/>
              <a:t>P&amp;T Committees may only discuss materials that the candidate submits, as well as materials that appear in the file that the candidate has seen.</a:t>
            </a:r>
          </a:p>
          <a:p>
            <a:r>
              <a:rPr lang="en-US" dirty="0"/>
              <a:t>Nothing else may be entered into the record. Hearsay and anecdotal evidence may not be introduced into the committee’s deliberations.</a:t>
            </a:r>
          </a:p>
          <a:p>
            <a:r>
              <a:rPr lang="en-US" dirty="0"/>
              <a:t>Members of the P&amp;T committee may not discuss committee business or candidate deliberations outside of committee meetings.</a:t>
            </a:r>
          </a:p>
        </p:txBody>
      </p:sp>
    </p:spTree>
    <p:extLst>
      <p:ext uri="{BB962C8B-B14F-4D97-AF65-F5344CB8AC3E}">
        <p14:creationId xmlns:p14="http://schemas.microsoft.com/office/powerpoint/2010/main" val="2158557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51C33-6599-5341-B2DF-D8DA39AF42E1}"/>
              </a:ext>
            </a:extLst>
          </p:cNvPr>
          <p:cNvSpPr>
            <a:spLocks noGrp="1"/>
          </p:cNvSpPr>
          <p:nvPr>
            <p:ph type="title"/>
          </p:nvPr>
        </p:nvSpPr>
        <p:spPr/>
        <p:txBody>
          <a:bodyPr/>
          <a:lstStyle/>
          <a:p>
            <a:r>
              <a:rPr lang="en-US" b="1" dirty="0"/>
              <a:t>35.7.9 Annual Recommendations </a:t>
            </a:r>
          </a:p>
        </p:txBody>
      </p:sp>
      <p:sp>
        <p:nvSpPr>
          <p:cNvPr id="3" name="Content Placeholder 2">
            <a:extLst>
              <a:ext uri="{FF2B5EF4-FFF2-40B4-BE49-F238E27FC236}">
                <a16:creationId xmlns:a16="http://schemas.microsoft.com/office/drawing/2014/main" id="{C3CD177F-0575-CE46-9077-132E2A7FF20C}"/>
              </a:ext>
            </a:extLst>
          </p:cNvPr>
          <p:cNvSpPr>
            <a:spLocks noGrp="1"/>
          </p:cNvSpPr>
          <p:nvPr>
            <p:ph idx="1"/>
          </p:nvPr>
        </p:nvSpPr>
        <p:spPr/>
        <p:txBody>
          <a:bodyPr>
            <a:normAutofit fontScale="92500" lnSpcReduction="10000"/>
          </a:bodyPr>
          <a:lstStyle/>
          <a:p>
            <a:r>
              <a:rPr lang="en-US" dirty="0"/>
              <a:t>Department P&amp;T chair writes a recommendation letter every year that reviews each candidate’s strengths and weaknesses and areas for improvement.</a:t>
            </a:r>
          </a:p>
          <a:p>
            <a:r>
              <a:rPr lang="en-US" dirty="0"/>
              <a:t>Letters are forwarded to the Dean of the College after all dept deliberations are complete.</a:t>
            </a:r>
          </a:p>
          <a:p>
            <a:r>
              <a:rPr lang="en-US" dirty="0"/>
              <a:t>Department Chair may agree or disagree in writing if they wish.</a:t>
            </a:r>
          </a:p>
          <a:p>
            <a:r>
              <a:rPr lang="en-US" dirty="0"/>
              <a:t>Faculty members may request a meeting with Dept P&amp;T chair to discuss and clarify content of the letter.</a:t>
            </a:r>
          </a:p>
          <a:p>
            <a:r>
              <a:rPr lang="en-US" dirty="0"/>
              <a:t>Department committees are required to review all pre-tenure candidates every year. College committees must review all candidates in year four and year seven.</a:t>
            </a:r>
          </a:p>
        </p:txBody>
      </p:sp>
    </p:spTree>
    <p:extLst>
      <p:ext uri="{BB962C8B-B14F-4D97-AF65-F5344CB8AC3E}">
        <p14:creationId xmlns:p14="http://schemas.microsoft.com/office/powerpoint/2010/main" val="2998916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16479-F0F4-2544-BF3B-351C6333CB46}"/>
              </a:ext>
            </a:extLst>
          </p:cNvPr>
          <p:cNvSpPr>
            <a:spLocks noGrp="1"/>
          </p:cNvSpPr>
          <p:nvPr>
            <p:ph type="title"/>
          </p:nvPr>
        </p:nvSpPr>
        <p:spPr/>
        <p:txBody>
          <a:bodyPr/>
          <a:lstStyle/>
          <a:p>
            <a:r>
              <a:rPr lang="en-US" b="1" dirty="0"/>
              <a:t>P&amp;T Standards</a:t>
            </a:r>
          </a:p>
        </p:txBody>
      </p:sp>
      <p:sp>
        <p:nvSpPr>
          <p:cNvPr id="3" name="Content Placeholder 2">
            <a:extLst>
              <a:ext uri="{FF2B5EF4-FFF2-40B4-BE49-F238E27FC236}">
                <a16:creationId xmlns:a16="http://schemas.microsoft.com/office/drawing/2014/main" id="{1B37992A-A2B0-DF4D-BFEC-C9412BC1C866}"/>
              </a:ext>
            </a:extLst>
          </p:cNvPr>
          <p:cNvSpPr>
            <a:spLocks noGrp="1"/>
          </p:cNvSpPr>
          <p:nvPr>
            <p:ph idx="1"/>
          </p:nvPr>
        </p:nvSpPr>
        <p:spPr/>
        <p:txBody>
          <a:bodyPr>
            <a:normAutofit/>
          </a:bodyPr>
          <a:lstStyle/>
          <a:p>
            <a:r>
              <a:rPr lang="en-US" dirty="0"/>
              <a:t>35.6.2.3 “A faculty member may request consideration for early promotion and tenure to Associate Professor one time, either in year five or six, without penalty or dismissal if not granted.”</a:t>
            </a:r>
          </a:p>
          <a:p>
            <a:r>
              <a:rPr lang="en-US" dirty="0"/>
              <a:t>All candidates coming up for P&amp;T must show ”evidence of continuous activity.” 35.5.5</a:t>
            </a:r>
          </a:p>
          <a:p>
            <a:r>
              <a:rPr lang="en-US" dirty="0"/>
              <a:t>Necessary prerequisites for P&amp;T are “significant evidence of excellent performance” and “expectation for continuance of such in the future.” 35.7.8, 35.7.8.3</a:t>
            </a:r>
          </a:p>
          <a:p>
            <a:endParaRPr lang="en-US" dirty="0"/>
          </a:p>
          <a:p>
            <a:endParaRPr lang="en-US" dirty="0"/>
          </a:p>
        </p:txBody>
      </p:sp>
    </p:spTree>
    <p:extLst>
      <p:ext uri="{BB962C8B-B14F-4D97-AF65-F5344CB8AC3E}">
        <p14:creationId xmlns:p14="http://schemas.microsoft.com/office/powerpoint/2010/main" val="397362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8FBD1-76C1-DF4A-9982-9E892962BFE6}"/>
              </a:ext>
            </a:extLst>
          </p:cNvPr>
          <p:cNvSpPr>
            <a:spLocks noGrp="1"/>
          </p:cNvSpPr>
          <p:nvPr>
            <p:ph type="title"/>
          </p:nvPr>
        </p:nvSpPr>
        <p:spPr/>
        <p:txBody>
          <a:bodyPr/>
          <a:lstStyle/>
          <a:p>
            <a:r>
              <a:rPr lang="en-US" b="1" dirty="0"/>
              <a:t>College Committee and UPT Reps</a:t>
            </a:r>
          </a:p>
        </p:txBody>
      </p:sp>
      <p:sp>
        <p:nvSpPr>
          <p:cNvPr id="3" name="Content Placeholder 2">
            <a:extLst>
              <a:ext uri="{FF2B5EF4-FFF2-40B4-BE49-F238E27FC236}">
                <a16:creationId xmlns:a16="http://schemas.microsoft.com/office/drawing/2014/main" id="{0BF702F7-227E-8447-BF2E-D182D4C8550B}"/>
              </a:ext>
            </a:extLst>
          </p:cNvPr>
          <p:cNvSpPr>
            <a:spLocks noGrp="1"/>
          </p:cNvSpPr>
          <p:nvPr>
            <p:ph idx="1"/>
          </p:nvPr>
        </p:nvSpPr>
        <p:spPr/>
        <p:txBody>
          <a:bodyPr/>
          <a:lstStyle/>
          <a:p>
            <a:r>
              <a:rPr lang="en-US" dirty="0"/>
              <a:t>35.4.2.1.6 “The elected college representative to the University Promotion and Tenure Committee from each college shall meet with the College Committee as a non-voting liaison person.”</a:t>
            </a:r>
          </a:p>
          <a:p>
            <a:endParaRPr lang="en-US" dirty="0"/>
          </a:p>
          <a:p>
            <a:r>
              <a:rPr lang="en-US" dirty="0"/>
              <a:t>This means that the College Committee </a:t>
            </a:r>
            <a:r>
              <a:rPr lang="en-US" b="1" dirty="0"/>
              <a:t>should not meet without the UPT representative present</a:t>
            </a:r>
            <a:r>
              <a:rPr lang="en-US" dirty="0"/>
              <a:t>. The UPT representative serves to advise the College Committee on policy and procedure, to take issues from UPT back to the College Committee for discussion, and to convey concerns from the College Committee to UPT, among other duties.</a:t>
            </a:r>
          </a:p>
        </p:txBody>
      </p:sp>
    </p:spTree>
    <p:extLst>
      <p:ext uri="{BB962C8B-B14F-4D97-AF65-F5344CB8AC3E}">
        <p14:creationId xmlns:p14="http://schemas.microsoft.com/office/powerpoint/2010/main" val="3509825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A0FE4-5689-EE43-8D52-68186712F336}"/>
              </a:ext>
            </a:extLst>
          </p:cNvPr>
          <p:cNvSpPr>
            <a:spLocks noGrp="1"/>
          </p:cNvSpPr>
          <p:nvPr>
            <p:ph type="title"/>
          </p:nvPr>
        </p:nvSpPr>
        <p:spPr/>
        <p:txBody>
          <a:bodyPr/>
          <a:lstStyle/>
          <a:p>
            <a:r>
              <a:rPr lang="en-US" b="1" dirty="0"/>
              <a:t>35.6.10 First Negative Recommendation </a:t>
            </a:r>
          </a:p>
        </p:txBody>
      </p:sp>
      <p:sp>
        <p:nvSpPr>
          <p:cNvPr id="3" name="Content Placeholder 2">
            <a:extLst>
              <a:ext uri="{FF2B5EF4-FFF2-40B4-BE49-F238E27FC236}">
                <a16:creationId xmlns:a16="http://schemas.microsoft.com/office/drawing/2014/main" id="{F0A9575E-E917-7B4D-B9E4-0DD43079E663}"/>
              </a:ext>
            </a:extLst>
          </p:cNvPr>
          <p:cNvSpPr>
            <a:spLocks noGrp="1"/>
          </p:cNvSpPr>
          <p:nvPr>
            <p:ph idx="1"/>
          </p:nvPr>
        </p:nvSpPr>
        <p:spPr/>
        <p:txBody>
          <a:bodyPr>
            <a:normAutofit/>
          </a:bodyPr>
          <a:lstStyle/>
          <a:p>
            <a:r>
              <a:rPr lang="en-US" dirty="0"/>
              <a:t>“The first committee or individual not recommending a faculty member favorably for promotion and/or tenure shall provide that faculty with a written statement delineating their strengths and weaknesses in each of the areas of teaching, scholarship and service in a professional capacity. The committee or individual may also suggest areas for improvement.”</a:t>
            </a:r>
          </a:p>
        </p:txBody>
      </p:sp>
    </p:spTree>
    <p:extLst>
      <p:ext uri="{BB962C8B-B14F-4D97-AF65-F5344CB8AC3E}">
        <p14:creationId xmlns:p14="http://schemas.microsoft.com/office/powerpoint/2010/main" val="1319124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544</TotalTime>
  <Words>2741</Words>
  <Application>Microsoft Macintosh PowerPoint</Application>
  <PresentationFormat>Widescreen</PresentationFormat>
  <Paragraphs>143</Paragraphs>
  <Slides>31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Calibri Light</vt:lpstr>
      <vt:lpstr>Office Theme</vt:lpstr>
      <vt:lpstr>Promotion and Tenure</vt:lpstr>
      <vt:lpstr>35.5.6.3: Internal Records and Materials</vt:lpstr>
      <vt:lpstr>35.5.6.3: Internal Records and Materials, cont.</vt:lpstr>
      <vt:lpstr>35.7.2 Progress Toward Tenure</vt:lpstr>
      <vt:lpstr>P&amp;T Committee Review</vt:lpstr>
      <vt:lpstr>35.7.9 Annual Recommendations </vt:lpstr>
      <vt:lpstr>P&amp;T Standards</vt:lpstr>
      <vt:lpstr>College Committee and UPT Reps</vt:lpstr>
      <vt:lpstr>35.6.10 First Negative Recommendation </vt:lpstr>
      <vt:lpstr>35.6.4 Chairperson Dissent</vt:lpstr>
      <vt:lpstr>35.6.5.1 Dean’s Opinion</vt:lpstr>
      <vt:lpstr>Recommendations to the Provost</vt:lpstr>
      <vt:lpstr>Important Deadlines</vt:lpstr>
      <vt:lpstr>43: Policies for the Evaluation of Teaching</vt:lpstr>
      <vt:lpstr>Methods of Evaluation</vt:lpstr>
      <vt:lpstr>Chair/Director Role</vt:lpstr>
      <vt:lpstr>Good Work That is Already Happening</vt:lpstr>
      <vt:lpstr>Teaching Evaluation Committee (Faculty Council)</vt:lpstr>
      <vt:lpstr>Teaching Evaluation Committee (Faculty Council)</vt:lpstr>
      <vt:lpstr>Suggestions from the Teaching Evaluation Committee</vt:lpstr>
      <vt:lpstr>Suggestions from the Teaching Evaluation Committee, cont. </vt:lpstr>
      <vt:lpstr>Task Force for Best Practices in Supporting Scholarship in Response to COVID-19</vt:lpstr>
      <vt:lpstr>Task Force for Best Practices in Supporting Scholarship in Response to COVID-19</vt:lpstr>
      <vt:lpstr>Reconsideration and Appeal</vt:lpstr>
      <vt:lpstr>New Next Year</vt:lpstr>
      <vt:lpstr>Faculty Member Rights</vt:lpstr>
      <vt:lpstr>Provost’s Observations from 20-21 Cycle, cont.</vt:lpstr>
      <vt:lpstr>Provost’s Observations from 20-21 Cycle</vt:lpstr>
      <vt:lpstr>Provost’s Observations from 20-21 Cycle, cont.</vt:lpstr>
      <vt:lpstr>Takeaways</vt:lpstr>
      <vt:lpstr>For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Promotion and Tenure</dc:title>
  <dc:creator>McBride, Kecia</dc:creator>
  <cp:lastModifiedBy>McBride, Kecia</cp:lastModifiedBy>
  <cp:revision>57</cp:revision>
  <dcterms:created xsi:type="dcterms:W3CDTF">2021-04-16T14:16:38Z</dcterms:created>
  <dcterms:modified xsi:type="dcterms:W3CDTF">2021-05-04T19:08:02Z</dcterms:modified>
</cp:coreProperties>
</file>