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331" r:id="rId5"/>
    <p:sldId id="332" r:id="rId6"/>
    <p:sldId id="259" r:id="rId7"/>
    <p:sldId id="357" r:id="rId8"/>
    <p:sldId id="352" r:id="rId9"/>
    <p:sldId id="362" r:id="rId10"/>
    <p:sldId id="371" r:id="rId11"/>
    <p:sldId id="358" r:id="rId12"/>
    <p:sldId id="367" r:id="rId13"/>
    <p:sldId id="265" r:id="rId14"/>
    <p:sldId id="262" r:id="rId15"/>
    <p:sldId id="364" r:id="rId16"/>
    <p:sldId id="365" r:id="rId17"/>
    <p:sldId id="380" r:id="rId18"/>
    <p:sldId id="383" r:id="rId19"/>
    <p:sldId id="381" r:id="rId20"/>
    <p:sldId id="382" r:id="rId21"/>
    <p:sldId id="387" r:id="rId22"/>
    <p:sldId id="384" r:id="rId23"/>
    <p:sldId id="376" r:id="rId24"/>
    <p:sldId id="377" r:id="rId25"/>
    <p:sldId id="385" r:id="rId26"/>
    <p:sldId id="374" r:id="rId27"/>
    <p:sldId id="347" r:id="rId28"/>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64">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e, Sue" initials="MS" lastIdx="0" clrIdx="0"/>
  <p:cmAuthor id="2" name="Million, Brandon Buren" initials="MB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85A"/>
    <a:srgbClr val="BA0C2F"/>
    <a:srgbClr val="C3002F"/>
    <a:srgbClr val="968C83"/>
    <a:srgbClr val="A79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70872" autoAdjust="0"/>
  </p:normalViewPr>
  <p:slideViewPr>
    <p:cSldViewPr snapToGrid="0" snapToObjects="1">
      <p:cViewPr varScale="1">
        <p:scale>
          <a:sx n="61" d="100"/>
          <a:sy n="61" d="100"/>
        </p:scale>
        <p:origin x="1613" y="53"/>
      </p:cViewPr>
      <p:guideLst>
        <p:guide orient="horz" pos="264"/>
        <p:guide pos="3840"/>
      </p:guideLst>
    </p:cSldViewPr>
  </p:slideViewPr>
  <p:outlineViewPr>
    <p:cViewPr>
      <p:scale>
        <a:sx n="33" d="100"/>
        <a:sy n="33" d="100"/>
      </p:scale>
      <p:origin x="8" y="2008"/>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4" d="100"/>
          <a:sy n="84" d="100"/>
        </p:scale>
        <p:origin x="273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smtClean="0"/>
            </a:lvl1pPr>
          </a:lstStyle>
          <a:p>
            <a:pPr>
              <a:defRPr/>
            </a:pPr>
            <a:fld id="{DAF28688-289E-CA40-9D4B-825086F38844}" type="datetimeFigureOut">
              <a:rPr lang="en-US" altLang="en-US"/>
              <a:pPr>
                <a:defRPr/>
              </a:pPr>
              <a:t>4/6/2021</a:t>
            </a:fld>
            <a:endParaRPr lang="en-US" alt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C3C0F715-D213-D741-816E-5F22553389F5}" type="slidenum">
              <a:rPr lang="en-US" altLang="en-US"/>
              <a:pPr>
                <a:defRPr/>
              </a:pPr>
              <a:t>‹#›</a:t>
            </a:fld>
            <a:endParaRPr lang="en-US" altLang="en-US"/>
          </a:p>
        </p:txBody>
      </p:sp>
    </p:spTree>
    <p:extLst>
      <p:ext uri="{BB962C8B-B14F-4D97-AF65-F5344CB8AC3E}">
        <p14:creationId xmlns:p14="http://schemas.microsoft.com/office/powerpoint/2010/main" val="1904081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smtClean="0"/>
            </a:lvl1pPr>
          </a:lstStyle>
          <a:p>
            <a:pPr>
              <a:defRPr/>
            </a:pPr>
            <a:fld id="{092F644E-ECC7-5B4F-B794-A0E9976AFE4D}" type="datetimeFigureOut">
              <a:rPr lang="en-US" altLang="en-US"/>
              <a:pPr>
                <a:defRPr/>
              </a:pPr>
              <a:t>4/6/2021</a:t>
            </a:fld>
            <a:endParaRPr lang="en-US" alt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5D02F903-D695-7A49-A6DE-1EFAE7243CD0}" type="slidenum">
              <a:rPr lang="en-US" altLang="en-US"/>
              <a:pPr>
                <a:defRPr/>
              </a:pPr>
              <a:t>‹#›</a:t>
            </a:fld>
            <a:endParaRPr lang="en-US" altLang="en-US"/>
          </a:p>
        </p:txBody>
      </p:sp>
    </p:spTree>
    <p:extLst>
      <p:ext uri="{BB962C8B-B14F-4D97-AF65-F5344CB8AC3E}">
        <p14:creationId xmlns:p14="http://schemas.microsoft.com/office/powerpoint/2010/main" val="1402737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D02F903-D695-7A49-A6DE-1EFAE7243CD0}" type="slidenum">
              <a:rPr lang="en-US" altLang="en-US" smtClean="0"/>
              <a:pPr>
                <a:defRPr/>
              </a:pPr>
              <a:t>1</a:t>
            </a:fld>
            <a:endParaRPr lang="en-US" altLang="en-US" dirty="0"/>
          </a:p>
        </p:txBody>
      </p:sp>
    </p:spTree>
    <p:extLst>
      <p:ext uri="{BB962C8B-B14F-4D97-AF65-F5344CB8AC3E}">
        <p14:creationId xmlns:p14="http://schemas.microsoft.com/office/powerpoint/2010/main" val="1406963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02F903-D695-7A49-A6DE-1EFAE7243CD0}" type="slidenum">
              <a:rPr lang="en-US" altLang="en-US" smtClean="0"/>
              <a:pPr>
                <a:defRPr/>
              </a:pPr>
              <a:t>15</a:t>
            </a:fld>
            <a:endParaRPr lang="en-US" altLang="en-US" dirty="0"/>
          </a:p>
        </p:txBody>
      </p:sp>
    </p:spTree>
    <p:extLst>
      <p:ext uri="{BB962C8B-B14F-4D97-AF65-F5344CB8AC3E}">
        <p14:creationId xmlns:p14="http://schemas.microsoft.com/office/powerpoint/2010/main" val="1862062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02F903-D695-7A49-A6DE-1EFAE7243CD0}" type="slidenum">
              <a:rPr lang="en-US" altLang="en-US" smtClean="0"/>
              <a:pPr>
                <a:defRPr/>
              </a:pPr>
              <a:t>20</a:t>
            </a:fld>
            <a:endParaRPr lang="en-US" altLang="en-US" dirty="0"/>
          </a:p>
        </p:txBody>
      </p:sp>
    </p:spTree>
    <p:extLst>
      <p:ext uri="{BB962C8B-B14F-4D97-AF65-F5344CB8AC3E}">
        <p14:creationId xmlns:p14="http://schemas.microsoft.com/office/powerpoint/2010/main" val="821256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02F903-D695-7A49-A6DE-1EFAE7243CD0}" type="slidenum">
              <a:rPr lang="en-US" altLang="en-US" smtClean="0"/>
              <a:pPr>
                <a:defRPr/>
              </a:pPr>
              <a:t>21</a:t>
            </a:fld>
            <a:endParaRPr lang="en-US" altLang="en-US" dirty="0"/>
          </a:p>
        </p:txBody>
      </p:sp>
    </p:spTree>
    <p:extLst>
      <p:ext uri="{BB962C8B-B14F-4D97-AF65-F5344CB8AC3E}">
        <p14:creationId xmlns:p14="http://schemas.microsoft.com/office/powerpoint/2010/main" val="2974419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At Ball State University, we acknowledge inclusive excellence as one of our enduring values and a fundamental part of accomplishing our 2040 Strategic Plan. We want to create a supportive and diverse community and culture at Ball State, recognizing each community member's intrinsic values. </a:t>
            </a:r>
          </a:p>
          <a:p>
            <a:pPr marL="0" indent="0">
              <a:buFont typeface="Arial" panose="020B0604020202020204" pitchFamily="34" charset="0"/>
              <a:buNone/>
            </a:pPr>
            <a:r>
              <a:rPr lang="en-US" sz="1200" b="1" dirty="0"/>
              <a:t>This Includes: </a:t>
            </a:r>
          </a:p>
          <a:p>
            <a:pPr marL="342900" indent="-342900">
              <a:buFont typeface="Arial" panose="020B0604020202020204" pitchFamily="34" charset="0"/>
              <a:buChar char="•"/>
            </a:pPr>
            <a:r>
              <a:rPr lang="en-US" sz="1200" b="1" dirty="0"/>
              <a:t>Day of Dialogue Kickoff </a:t>
            </a:r>
          </a:p>
          <a:p>
            <a:pPr marL="342900" indent="-342900">
              <a:buFont typeface="Arial" panose="020B0604020202020204" pitchFamily="34" charset="0"/>
              <a:buChar char="•"/>
            </a:pPr>
            <a:r>
              <a:rPr lang="en-US" sz="1200" b="1" dirty="0"/>
              <a:t>The Ball State Culture and Values Website</a:t>
            </a:r>
          </a:p>
          <a:p>
            <a:pPr marL="342900" indent="-342900">
              <a:buFont typeface="Arial" panose="020B0604020202020204" pitchFamily="34" charset="0"/>
              <a:buChar char="•"/>
            </a:pPr>
            <a:r>
              <a:rPr lang="en-US" sz="1200" b="1" dirty="0"/>
              <a:t>A new bias incident reporting system</a:t>
            </a:r>
          </a:p>
          <a:p>
            <a:pPr marL="342900" indent="-342900">
              <a:buFont typeface="Arial" panose="020B0604020202020204" pitchFamily="34" charset="0"/>
              <a:buChar char="•"/>
            </a:pPr>
            <a:r>
              <a:rPr lang="en-US" sz="1200" b="0" dirty="0"/>
              <a:t>Small Group Dialogues – with </a:t>
            </a:r>
            <a:r>
              <a:rPr lang="en-US" sz="1200" b="0" dirty="0" err="1"/>
              <a:t>Andra</a:t>
            </a:r>
            <a:r>
              <a:rPr lang="en-US" sz="1200" b="0" dirty="0"/>
              <a:t>’ Ward</a:t>
            </a:r>
          </a:p>
          <a:p>
            <a:pPr marL="342900" indent="-342900">
              <a:buFont typeface="Arial" panose="020B0604020202020204" pitchFamily="34" charset="0"/>
              <a:buChar char="•"/>
            </a:pPr>
            <a:r>
              <a:rPr lang="en-US" sz="1200" b="1" dirty="0"/>
              <a:t>Ongoing assessments of services for faculty, staff, and students</a:t>
            </a:r>
          </a:p>
          <a:p>
            <a:pPr marL="342900" indent="-342900">
              <a:buFont typeface="Arial" panose="020B0604020202020204" pitchFamily="34" charset="0"/>
              <a:buChar char="•"/>
            </a:pPr>
            <a:r>
              <a:rPr lang="en-US" sz="1200" b="1" dirty="0"/>
              <a:t>Campus-wide online culture and climate survey in Spring 2022</a:t>
            </a:r>
          </a:p>
          <a:p>
            <a:pPr marL="342900" indent="-342900">
              <a:buFont typeface="Arial" panose="020B0604020202020204" pitchFamily="34" charset="0"/>
              <a:buChar char="•"/>
            </a:pPr>
            <a:r>
              <a:rPr lang="en-US" sz="1200" b="1" dirty="0"/>
              <a:t>Inclusive Excellence Roundtable</a:t>
            </a:r>
          </a:p>
          <a:p>
            <a:pPr marL="342900" indent="-342900">
              <a:buFont typeface="Arial" panose="020B0604020202020204" pitchFamily="34" charset="0"/>
              <a:buChar char="•"/>
            </a:pPr>
            <a:r>
              <a:rPr lang="en-US" sz="1200" b="1" dirty="0"/>
              <a:t>Other various programs throughout the year</a:t>
            </a:r>
          </a:p>
          <a:p>
            <a:pPr marL="0" indent="0">
              <a:buFont typeface="Arial" panose="020B0604020202020204" pitchFamily="34" charset="0"/>
              <a:buNone/>
            </a:pPr>
            <a:r>
              <a:rPr lang="en-US" sz="1200" b="0" dirty="0"/>
              <a:t>Inclusive Excellence Champions is a program that will training faculty and staff on the IE Plan, the Toolkit, </a:t>
            </a:r>
            <a:r>
              <a:rPr lang="en-US" sz="1200" b="0" dirty="0" err="1"/>
              <a:t>Microagressions</a:t>
            </a:r>
            <a:r>
              <a:rPr lang="en-US" sz="1200" b="0" dirty="0"/>
              <a:t>, Implicit Bias,, How to be an ally to diverse racial and ethnic minorities, LGBTQ+ Individuals, people from diverse religious backgrounds and people with diverse disabilities. They will also receive search committee training and inclusive hiring practices. </a:t>
            </a:r>
          </a:p>
          <a:p>
            <a:endParaRPr lang="en-US" dirty="0"/>
          </a:p>
        </p:txBody>
      </p:sp>
      <p:sp>
        <p:nvSpPr>
          <p:cNvPr id="4" name="Slide Number Placeholder 3"/>
          <p:cNvSpPr>
            <a:spLocks noGrp="1"/>
          </p:cNvSpPr>
          <p:nvPr>
            <p:ph type="sldNum" sz="quarter" idx="5"/>
          </p:nvPr>
        </p:nvSpPr>
        <p:spPr/>
        <p:txBody>
          <a:bodyPr/>
          <a:lstStyle/>
          <a:p>
            <a:pPr>
              <a:defRPr/>
            </a:pPr>
            <a:fld id="{5D02F903-D695-7A49-A6DE-1EFAE7243CD0}" type="slidenum">
              <a:rPr lang="en-US" altLang="en-US" smtClean="0"/>
              <a:pPr>
                <a:defRPr/>
              </a:pPr>
              <a:t>23</a:t>
            </a:fld>
            <a:endParaRPr lang="en-US" altLang="en-US"/>
          </a:p>
        </p:txBody>
      </p:sp>
    </p:spTree>
    <p:extLst>
      <p:ext uri="{BB962C8B-B14F-4D97-AF65-F5344CB8AC3E}">
        <p14:creationId xmlns:p14="http://schemas.microsoft.com/office/powerpoint/2010/main" val="1543201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D02F903-D695-7A49-A6DE-1EFAE7243CD0}" type="slidenum">
              <a:rPr lang="en-US" altLang="en-US" smtClean="0"/>
              <a:pPr>
                <a:defRPr/>
              </a:pPr>
              <a:t>24</a:t>
            </a:fld>
            <a:endParaRPr lang="en-US" altLang="en-US"/>
          </a:p>
        </p:txBody>
      </p:sp>
    </p:spTree>
    <p:extLst>
      <p:ext uri="{BB962C8B-B14F-4D97-AF65-F5344CB8AC3E}">
        <p14:creationId xmlns:p14="http://schemas.microsoft.com/office/powerpoint/2010/main" val="23107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D02F903-D695-7A49-A6DE-1EFAE7243CD0}" type="slidenum">
              <a:rPr lang="en-US" altLang="en-US" smtClean="0"/>
              <a:pPr>
                <a:defRPr/>
              </a:pPr>
              <a:t>2</a:t>
            </a:fld>
            <a:endParaRPr lang="en-US" altLang="en-US" dirty="0"/>
          </a:p>
        </p:txBody>
      </p:sp>
    </p:spTree>
    <p:extLst>
      <p:ext uri="{BB962C8B-B14F-4D97-AF65-F5344CB8AC3E}">
        <p14:creationId xmlns:p14="http://schemas.microsoft.com/office/powerpoint/2010/main" val="60987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D02F903-D695-7A49-A6DE-1EFAE7243CD0}" type="slidenum">
              <a:rPr lang="en-US" altLang="en-US" smtClean="0"/>
              <a:pPr>
                <a:defRPr/>
              </a:pPr>
              <a:t>3</a:t>
            </a:fld>
            <a:endParaRPr lang="en-US" altLang="en-US" dirty="0"/>
          </a:p>
        </p:txBody>
      </p:sp>
    </p:spTree>
    <p:extLst>
      <p:ext uri="{BB962C8B-B14F-4D97-AF65-F5344CB8AC3E}">
        <p14:creationId xmlns:p14="http://schemas.microsoft.com/office/powerpoint/2010/main" val="62381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pPr>
              <a:defRPr/>
            </a:pPr>
            <a:fld id="{5D02F903-D695-7A49-A6DE-1EFAE7243CD0}" type="slidenum">
              <a:rPr lang="en-US" altLang="en-US" smtClean="0"/>
              <a:pPr>
                <a:defRPr/>
              </a:pPr>
              <a:t>4</a:t>
            </a:fld>
            <a:endParaRPr lang="en-US" altLang="en-US" dirty="0"/>
          </a:p>
        </p:txBody>
      </p:sp>
    </p:spTree>
    <p:extLst>
      <p:ext uri="{BB962C8B-B14F-4D97-AF65-F5344CB8AC3E}">
        <p14:creationId xmlns:p14="http://schemas.microsoft.com/office/powerpoint/2010/main" val="12881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D02F903-D695-7A49-A6DE-1EFAE7243CD0}" type="slidenum">
              <a:rPr lang="en-US" altLang="en-US" smtClean="0"/>
              <a:pPr>
                <a:defRPr/>
              </a:pPr>
              <a:t>5</a:t>
            </a:fld>
            <a:endParaRPr lang="en-US" altLang="en-US" dirty="0"/>
          </a:p>
        </p:txBody>
      </p:sp>
    </p:spTree>
    <p:extLst>
      <p:ext uri="{BB962C8B-B14F-4D97-AF65-F5344CB8AC3E}">
        <p14:creationId xmlns:p14="http://schemas.microsoft.com/office/powerpoint/2010/main" val="207198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D02F903-D695-7A49-A6DE-1EFAE7243CD0}" type="slidenum">
              <a:rPr lang="en-US" altLang="en-US" smtClean="0"/>
              <a:pPr>
                <a:defRPr/>
              </a:pPr>
              <a:t>8</a:t>
            </a:fld>
            <a:endParaRPr lang="en-US" altLang="en-US" dirty="0"/>
          </a:p>
        </p:txBody>
      </p:sp>
    </p:spTree>
    <p:extLst>
      <p:ext uri="{BB962C8B-B14F-4D97-AF65-F5344CB8AC3E}">
        <p14:creationId xmlns:p14="http://schemas.microsoft.com/office/powerpoint/2010/main" val="2704078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D02F903-D695-7A49-A6DE-1EFAE7243CD0}" type="slidenum">
              <a:rPr lang="en-US" altLang="en-US" smtClean="0"/>
              <a:pPr>
                <a:defRPr/>
              </a:pPr>
              <a:t>10</a:t>
            </a:fld>
            <a:endParaRPr lang="en-US" altLang="en-US" dirty="0"/>
          </a:p>
        </p:txBody>
      </p:sp>
    </p:spTree>
    <p:extLst>
      <p:ext uri="{BB962C8B-B14F-4D97-AF65-F5344CB8AC3E}">
        <p14:creationId xmlns:p14="http://schemas.microsoft.com/office/powerpoint/2010/main" val="390746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D02F903-D695-7A49-A6DE-1EFAE7243CD0}" type="slidenum">
              <a:rPr lang="en-US" altLang="en-US" smtClean="0"/>
              <a:pPr>
                <a:defRPr/>
              </a:pPr>
              <a:t>11</a:t>
            </a:fld>
            <a:endParaRPr lang="en-US" altLang="en-US" dirty="0"/>
          </a:p>
        </p:txBody>
      </p:sp>
    </p:spTree>
    <p:extLst>
      <p:ext uri="{BB962C8B-B14F-4D97-AF65-F5344CB8AC3E}">
        <p14:creationId xmlns:p14="http://schemas.microsoft.com/office/powerpoint/2010/main" val="1347149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D02F903-D695-7A49-A6DE-1EFAE7243CD0}" type="slidenum">
              <a:rPr lang="en-US" altLang="en-US" smtClean="0"/>
              <a:pPr>
                <a:defRPr/>
              </a:pPr>
              <a:t>12</a:t>
            </a:fld>
            <a:endParaRPr lang="en-US" altLang="en-US" dirty="0"/>
          </a:p>
        </p:txBody>
      </p:sp>
    </p:spTree>
    <p:extLst>
      <p:ext uri="{BB962C8B-B14F-4D97-AF65-F5344CB8AC3E}">
        <p14:creationId xmlns:p14="http://schemas.microsoft.com/office/powerpoint/2010/main" val="1884487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6" descr="AdobeStock_71992413-sm_re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227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7" descr="BSU_PPT_Mood_Images_0006_Layer 36.jpg"/>
          <p:cNvPicPr>
            <a:picLocks noChangeAspect="1"/>
          </p:cNvPicPr>
          <p:nvPr userDrawn="1"/>
        </p:nvPicPr>
        <p:blipFill>
          <a:blip r:embed="rId3">
            <a:extLst>
              <a:ext uri="{28A0092B-C50C-407E-A947-70E740481C1C}">
                <a14:useLocalDpi xmlns:a14="http://schemas.microsoft.com/office/drawing/2010/main" val="0"/>
              </a:ext>
            </a:extLst>
          </a:blip>
          <a:srcRect t="12613" b="20520"/>
          <a:stretch>
            <a:fillRect/>
          </a:stretch>
        </p:blipFill>
        <p:spPr bwMode="auto">
          <a:xfrm>
            <a:off x="0" y="2271713"/>
            <a:ext cx="12192000" cy="45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8" descr="BSU-logo-horiz-KO-white.pd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46550" y="388938"/>
            <a:ext cx="3910013" cy="155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1524000" y="1731963"/>
            <a:ext cx="9144000" cy="2387600"/>
          </a:xfrm>
        </p:spPr>
        <p:txBody>
          <a:bodyPr anchor="b"/>
          <a:lstStyle>
            <a:lvl1pPr algn="ctr">
              <a:defRPr sz="6000" b="1" i="0">
                <a:solidFill>
                  <a:schemeClr val="bg1"/>
                </a:solidFill>
                <a:latin typeface="+mn-lt"/>
                <a:ea typeface="Raleway" charset="0"/>
                <a:cs typeface="Raleway" charset="0"/>
              </a:defRPr>
            </a:lvl1pPr>
          </a:lstStyle>
          <a:p>
            <a:r>
              <a:rPr lang="en-US"/>
              <a:t>Click to edit Master title style</a:t>
            </a:r>
            <a:endParaRPr lang="en-US" dirty="0"/>
          </a:p>
        </p:txBody>
      </p:sp>
      <p:sp>
        <p:nvSpPr>
          <p:cNvPr id="6" name="Subtitle 2"/>
          <p:cNvSpPr>
            <a:spLocks noGrp="1"/>
          </p:cNvSpPr>
          <p:nvPr>
            <p:ph type="subTitle" idx="1"/>
          </p:nvPr>
        </p:nvSpPr>
        <p:spPr>
          <a:xfrm>
            <a:off x="1524000" y="4211638"/>
            <a:ext cx="9144000" cy="1655762"/>
          </a:xfrm>
        </p:spPr>
        <p:txBody>
          <a:bodyPr/>
          <a:lstStyle>
            <a:lvl1pPr marL="0" indent="0" algn="ctr">
              <a:buNone/>
              <a:defRPr sz="2400">
                <a:solidFill>
                  <a:srgbClr val="FFFFF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9425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Rectangle 3"/>
          <p:cNvSpPr/>
          <p:nvPr userDrawn="1"/>
        </p:nvSpPr>
        <p:spPr>
          <a:xfrm>
            <a:off x="0" y="-15875"/>
            <a:ext cx="12192000" cy="1706563"/>
          </a:xfrm>
          <a:prstGeom prst="rect">
            <a:avLst/>
          </a:prstGeom>
          <a:solidFill>
            <a:srgbClr val="C30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7"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1188" y="5981700"/>
            <a:ext cx="1955800"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838200" y="365125"/>
            <a:ext cx="10515600" cy="1325563"/>
          </a:xfrm>
        </p:spPr>
        <p:txBody>
          <a:bodyPr/>
          <a:lstStyle>
            <a:lvl1pPr>
              <a:defRPr cap="none">
                <a:solidFill>
                  <a:schemeClr val="bg1"/>
                </a:solidFill>
              </a:defRPr>
            </a:lvl1pPr>
          </a:lstStyle>
          <a:p>
            <a:r>
              <a:rPr lang="en-US"/>
              <a:t>Click to edit Master title style</a:t>
            </a:r>
            <a:endParaRPr lang="en-US" dirty="0"/>
          </a:p>
        </p:txBody>
      </p:sp>
      <p:sp>
        <p:nvSpPr>
          <p:cNvPr id="10" name="Content Placeholder 2"/>
          <p:cNvSpPr>
            <a:spLocks noGrp="1"/>
          </p:cNvSpPr>
          <p:nvPr>
            <p:ph idx="1"/>
          </p:nvPr>
        </p:nvSpPr>
        <p:spPr>
          <a:xfrm>
            <a:off x="838200" y="2071312"/>
            <a:ext cx="1051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endParaRPr lang="en-US" altLang="en-US"/>
          </a:p>
        </p:txBody>
      </p:sp>
      <p:sp>
        <p:nvSpPr>
          <p:cNvPr id="7" name="Slide Number Placeholder 6"/>
          <p:cNvSpPr>
            <a:spLocks noGrp="1"/>
          </p:cNvSpPr>
          <p:nvPr>
            <p:ph type="sldNum" sz="quarter" idx="11"/>
          </p:nvPr>
        </p:nvSpPr>
        <p:spPr/>
        <p:txBody>
          <a:bodyPr/>
          <a:lstStyle>
            <a:lvl1pPr>
              <a:defRPr smtClean="0"/>
            </a:lvl1pPr>
          </a:lstStyle>
          <a:p>
            <a:pPr>
              <a:defRPr/>
            </a:pPr>
            <a:fld id="{BFF68168-686F-1F4F-8BE2-1AA8C9DCC602}" type="slidenum">
              <a:rPr lang="en-US" altLang="en-US"/>
              <a:pPr>
                <a:defRPr/>
              </a:pPr>
              <a:t>‹#›</a:t>
            </a:fld>
            <a:endParaRPr lang="en-US" altLang="en-US"/>
          </a:p>
        </p:txBody>
      </p:sp>
    </p:spTree>
    <p:extLst>
      <p:ext uri="{BB962C8B-B14F-4D97-AF65-F5344CB8AC3E}">
        <p14:creationId xmlns:p14="http://schemas.microsoft.com/office/powerpoint/2010/main" val="119062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0" y="-15875"/>
            <a:ext cx="12192000" cy="1706563"/>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7"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1188" y="5981700"/>
            <a:ext cx="1955800"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838200" y="365125"/>
            <a:ext cx="10515600" cy="1325563"/>
          </a:xfrm>
        </p:spPr>
        <p:txBody>
          <a:bodyPr/>
          <a:lstStyle>
            <a:lvl1pPr>
              <a:defRPr cap="none">
                <a:solidFill>
                  <a:schemeClr val="bg1"/>
                </a:solidFill>
              </a:defRPr>
            </a:lvl1pPr>
          </a:lstStyle>
          <a:p>
            <a:r>
              <a:rPr lang="en-US"/>
              <a:t>Click to edit Master title style</a:t>
            </a:r>
            <a:endParaRPr lang="en-US" dirty="0"/>
          </a:p>
        </p:txBody>
      </p:sp>
      <p:sp>
        <p:nvSpPr>
          <p:cNvPr id="9" name="Date Placeholder 6"/>
          <p:cNvSpPr>
            <a:spLocks noGrp="1"/>
          </p:cNvSpPr>
          <p:nvPr>
            <p:ph type="dt" sz="half" idx="10"/>
          </p:nvPr>
        </p:nvSpPr>
        <p:spPr/>
        <p:txBody>
          <a:bodyPr/>
          <a:lstStyle>
            <a:lvl1pPr>
              <a:defRPr/>
            </a:lvl1pPr>
          </a:lstStyle>
          <a:p>
            <a:endParaRPr lang="en-US" altLang="en-US"/>
          </a:p>
        </p:txBody>
      </p:sp>
      <p:sp>
        <p:nvSpPr>
          <p:cNvPr id="10" name="Slide Number Placeholder 8"/>
          <p:cNvSpPr>
            <a:spLocks noGrp="1"/>
          </p:cNvSpPr>
          <p:nvPr>
            <p:ph type="sldNum" sz="quarter" idx="11"/>
          </p:nvPr>
        </p:nvSpPr>
        <p:spPr/>
        <p:txBody>
          <a:bodyPr/>
          <a:lstStyle>
            <a:lvl1pPr>
              <a:defRPr smtClean="0"/>
            </a:lvl1pPr>
          </a:lstStyle>
          <a:p>
            <a:pPr>
              <a:defRPr/>
            </a:pPr>
            <a:fld id="{1E1B9B62-5CE0-464E-B2D3-20E845ADE626}" type="slidenum">
              <a:rPr lang="en-US" altLang="en-US"/>
              <a:pPr>
                <a:defRPr/>
              </a:pPr>
              <a:t>‹#›</a:t>
            </a:fld>
            <a:endParaRPr lang="en-US" altLang="en-US"/>
          </a:p>
        </p:txBody>
      </p:sp>
    </p:spTree>
    <p:extLst>
      <p:ext uri="{BB962C8B-B14F-4D97-AF65-F5344CB8AC3E}">
        <p14:creationId xmlns:p14="http://schemas.microsoft.com/office/powerpoint/2010/main" val="640677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5875"/>
            <a:ext cx="12192000" cy="1706563"/>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 name="Picture 7"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1188" y="5981700"/>
            <a:ext cx="1955800"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838200" y="365125"/>
            <a:ext cx="10515600" cy="1325563"/>
          </a:xfrm>
        </p:spPr>
        <p:txBody>
          <a:bodyPr/>
          <a:lstStyle>
            <a:lvl1pPr>
              <a:defRPr cap="none">
                <a:solidFill>
                  <a:schemeClr val="bg1"/>
                </a:solidFill>
              </a:defRPr>
            </a:lvl1pPr>
          </a:lstStyle>
          <a:p>
            <a:r>
              <a:rPr lang="en-US"/>
              <a:t>Click to edit Master title style</a:t>
            </a:r>
            <a:endParaRPr lang="en-US" dirty="0"/>
          </a:p>
        </p:txBody>
      </p:sp>
      <p:sp>
        <p:nvSpPr>
          <p:cNvPr id="5" name="Date Placeholder 2"/>
          <p:cNvSpPr>
            <a:spLocks noGrp="1"/>
          </p:cNvSpPr>
          <p:nvPr>
            <p:ph type="dt" sz="half" idx="10"/>
          </p:nvPr>
        </p:nvSpPr>
        <p:spPr/>
        <p:txBody>
          <a:bodyPr/>
          <a:lstStyle>
            <a:lvl1pPr>
              <a:defRPr/>
            </a:lvl1pPr>
          </a:lstStyle>
          <a:p>
            <a:endParaRPr lang="en-US" altLang="en-US"/>
          </a:p>
        </p:txBody>
      </p:sp>
      <p:sp>
        <p:nvSpPr>
          <p:cNvPr id="6" name="Slide Number Placeholder 4"/>
          <p:cNvSpPr>
            <a:spLocks noGrp="1"/>
          </p:cNvSpPr>
          <p:nvPr>
            <p:ph type="sldNum" sz="quarter" idx="11"/>
          </p:nvPr>
        </p:nvSpPr>
        <p:spPr/>
        <p:txBody>
          <a:bodyPr/>
          <a:lstStyle>
            <a:lvl1pPr>
              <a:defRPr smtClean="0"/>
            </a:lvl1pPr>
          </a:lstStyle>
          <a:p>
            <a:pPr>
              <a:defRPr/>
            </a:pPr>
            <a:fld id="{D6595D88-C601-AF48-9BF8-55E4F566E555}" type="slidenum">
              <a:rPr lang="en-US" altLang="en-US"/>
              <a:pPr>
                <a:defRPr/>
              </a:pPr>
              <a:t>‹#›</a:t>
            </a:fld>
            <a:endParaRPr lang="en-US" altLang="en-US"/>
          </a:p>
        </p:txBody>
      </p:sp>
    </p:spTree>
    <p:extLst>
      <p:ext uri="{BB962C8B-B14F-4D97-AF65-F5344CB8AC3E}">
        <p14:creationId xmlns:p14="http://schemas.microsoft.com/office/powerpoint/2010/main" val="38534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1188" y="5981700"/>
            <a:ext cx="1955800"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solidFill>
                  <a:srgbClr val="BA0C2F"/>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endParaRPr lang="en-US" altLang="en-US"/>
          </a:p>
        </p:txBody>
      </p:sp>
      <p:sp>
        <p:nvSpPr>
          <p:cNvPr id="7" name="Slide Number Placeholder 6"/>
          <p:cNvSpPr>
            <a:spLocks noGrp="1"/>
          </p:cNvSpPr>
          <p:nvPr>
            <p:ph type="sldNum" sz="quarter" idx="11"/>
          </p:nvPr>
        </p:nvSpPr>
        <p:spPr/>
        <p:txBody>
          <a:bodyPr/>
          <a:lstStyle>
            <a:lvl1pPr>
              <a:defRPr smtClean="0"/>
            </a:lvl1pPr>
          </a:lstStyle>
          <a:p>
            <a:pPr>
              <a:defRPr/>
            </a:pPr>
            <a:fld id="{96881A2D-9655-A248-BEAB-2BD25E6FF1A5}" type="slidenum">
              <a:rPr lang="en-US" altLang="en-US"/>
              <a:pPr>
                <a:defRPr/>
              </a:pPr>
              <a:t>‹#›</a:t>
            </a:fld>
            <a:endParaRPr lang="en-US" altLang="en-US"/>
          </a:p>
        </p:txBody>
      </p:sp>
    </p:spTree>
    <p:extLst>
      <p:ext uri="{BB962C8B-B14F-4D97-AF65-F5344CB8AC3E}">
        <p14:creationId xmlns:p14="http://schemas.microsoft.com/office/powerpoint/2010/main" val="191280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6"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1188" y="5981700"/>
            <a:ext cx="1955800"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p:cNvSpPr>
            <a:spLocks noGrp="1"/>
          </p:cNvSpPr>
          <p:nvPr>
            <p:ph type="title"/>
          </p:nvPr>
        </p:nvSpPr>
        <p:spPr>
          <a:xfrm>
            <a:off x="839788" y="457200"/>
            <a:ext cx="3932237" cy="1600200"/>
          </a:xfrm>
        </p:spPr>
        <p:txBody>
          <a:bodyPr anchor="b"/>
          <a:lstStyle>
            <a:lvl1pPr>
              <a:defRPr sz="3200">
                <a:solidFill>
                  <a:srgbClr val="BA0C2F"/>
                </a:solidFill>
              </a:defRPr>
            </a:lvl1pPr>
          </a:lstStyle>
          <a:p>
            <a:r>
              <a:rPr lang="en-US"/>
              <a:t>Click to edit Master title style</a:t>
            </a:r>
            <a:endParaRPr lang="en-US" dirty="0"/>
          </a:p>
        </p:txBody>
      </p:sp>
      <p:sp>
        <p:nvSpPr>
          <p:cNvPr id="6" name="Date Placeholder 4"/>
          <p:cNvSpPr>
            <a:spLocks noGrp="1"/>
          </p:cNvSpPr>
          <p:nvPr>
            <p:ph type="dt" sz="half" idx="10"/>
          </p:nvPr>
        </p:nvSpPr>
        <p:spPr/>
        <p:txBody>
          <a:bodyPr/>
          <a:lstStyle>
            <a:lvl1pPr>
              <a:defRPr/>
            </a:lvl1pPr>
          </a:lstStyle>
          <a:p>
            <a:endParaRPr lang="en-US" altLang="en-US"/>
          </a:p>
        </p:txBody>
      </p:sp>
      <p:sp>
        <p:nvSpPr>
          <p:cNvPr id="7" name="Slide Number Placeholder 6"/>
          <p:cNvSpPr>
            <a:spLocks noGrp="1"/>
          </p:cNvSpPr>
          <p:nvPr>
            <p:ph type="sldNum" sz="quarter" idx="11"/>
          </p:nvPr>
        </p:nvSpPr>
        <p:spPr/>
        <p:txBody>
          <a:bodyPr/>
          <a:lstStyle>
            <a:lvl1pPr>
              <a:defRPr smtClean="0"/>
            </a:lvl1pPr>
          </a:lstStyle>
          <a:p>
            <a:pPr>
              <a:defRPr/>
            </a:pPr>
            <a:fld id="{3DA93AEF-1F60-E047-9E4E-1B5F09D30842}" type="slidenum">
              <a:rPr lang="en-US" altLang="en-US"/>
              <a:pPr>
                <a:defRPr/>
              </a:pPr>
              <a:t>‹#›</a:t>
            </a:fld>
            <a:endParaRPr lang="en-US" altLang="en-US"/>
          </a:p>
        </p:txBody>
      </p:sp>
    </p:spTree>
    <p:extLst>
      <p:ext uri="{BB962C8B-B14F-4D97-AF65-F5344CB8AC3E}">
        <p14:creationId xmlns:p14="http://schemas.microsoft.com/office/powerpoint/2010/main" val="748869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1188" y="5981700"/>
            <a:ext cx="1955800"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BA0C2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smtClean="0"/>
            </a:lvl1pPr>
          </a:lstStyle>
          <a:p>
            <a:pPr>
              <a:defRPr/>
            </a:pPr>
            <a:fld id="{BA2890DE-CE9E-8442-9D2C-25DB70A93214}" type="slidenum">
              <a:rPr lang="en-US" altLang="en-US"/>
              <a:pPr>
                <a:defRPr/>
              </a:pPr>
              <a:t>‹#›</a:t>
            </a:fld>
            <a:endParaRPr lang="en-US" altLang="en-US"/>
          </a:p>
        </p:txBody>
      </p:sp>
    </p:spTree>
    <p:extLst>
      <p:ext uri="{BB962C8B-B14F-4D97-AF65-F5344CB8AC3E}">
        <p14:creationId xmlns:p14="http://schemas.microsoft.com/office/powerpoint/2010/main" val="198813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1188" y="5981700"/>
            <a:ext cx="1955800"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365125"/>
            <a:ext cx="2628900" cy="5811838"/>
          </a:xfrm>
        </p:spPr>
        <p:txBody>
          <a:bodyPr vert="eaVert"/>
          <a:lstStyle>
            <a:lvl1pPr>
              <a:defRPr>
                <a:solidFill>
                  <a:srgbClr val="BA0C2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smtClean="0"/>
            </a:lvl1pPr>
          </a:lstStyle>
          <a:p>
            <a:pPr>
              <a:defRPr/>
            </a:pPr>
            <a:fld id="{1CB5AE0E-6C12-7648-9747-A84B4DA7AE5D}" type="slidenum">
              <a:rPr lang="en-US" altLang="en-US"/>
              <a:pPr>
                <a:defRPr/>
              </a:pPr>
              <a:t>‹#›</a:t>
            </a:fld>
            <a:endParaRPr lang="en-US" altLang="en-US"/>
          </a:p>
        </p:txBody>
      </p:sp>
    </p:spTree>
    <p:extLst>
      <p:ext uri="{BB962C8B-B14F-4D97-AF65-F5344CB8AC3E}">
        <p14:creationId xmlns:p14="http://schemas.microsoft.com/office/powerpoint/2010/main" val="1917251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66863" y="1878013"/>
            <a:ext cx="9058275" cy="3078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1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6" descr="BSU_PPT_Mood_Images_0006_Layer 3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1524000" y="1731963"/>
            <a:ext cx="9144000" cy="2387600"/>
          </a:xfrm>
        </p:spPr>
        <p:txBody>
          <a:bodyPr anchor="b"/>
          <a:lstStyle>
            <a:lvl1pPr algn="ctr">
              <a:defRPr sz="6000" b="1" i="0">
                <a:solidFill>
                  <a:schemeClr val="bg1"/>
                </a:solidFill>
                <a:latin typeface="+mn-lt"/>
                <a:ea typeface="Raleway" charset="0"/>
                <a:cs typeface="Raleway" charset="0"/>
              </a:defRPr>
            </a:lvl1pPr>
          </a:lstStyle>
          <a:p>
            <a:r>
              <a:rPr lang="en-US"/>
              <a:t>Click to edit Master title style</a:t>
            </a:r>
            <a:endParaRPr lang="en-US" dirty="0"/>
          </a:p>
        </p:txBody>
      </p:sp>
      <p:sp>
        <p:nvSpPr>
          <p:cNvPr id="8" name="Subtitle 2"/>
          <p:cNvSpPr>
            <a:spLocks noGrp="1"/>
          </p:cNvSpPr>
          <p:nvPr>
            <p:ph type="subTitle" idx="1"/>
          </p:nvPr>
        </p:nvSpPr>
        <p:spPr>
          <a:xfrm>
            <a:off x="1524000" y="4211638"/>
            <a:ext cx="9144000" cy="1655762"/>
          </a:xfrm>
        </p:spPr>
        <p:txBody>
          <a:bodyPr/>
          <a:lstStyle>
            <a:lvl1pPr marL="0" indent="0" algn="ctr">
              <a:buNone/>
              <a:defRPr sz="2400">
                <a:solidFill>
                  <a:srgbClr val="FFFFF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905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6" descr="_XMM9517-a2-3.jpg"/>
          <p:cNvPicPr>
            <a:picLocks noChangeAspect="1"/>
          </p:cNvPicPr>
          <p:nvPr userDrawn="1"/>
        </p:nvPicPr>
        <p:blipFill>
          <a:blip r:embed="rId2">
            <a:extLst>
              <a:ext uri="{28A0092B-C50C-407E-A947-70E740481C1C}">
                <a14:useLocalDpi xmlns:a14="http://schemas.microsoft.com/office/drawing/2010/main" val="0"/>
              </a:ext>
            </a:extLst>
          </a:blip>
          <a:srcRect t="33148"/>
          <a:stretch>
            <a:fillRect/>
          </a:stretch>
        </p:blipFill>
        <p:spPr bwMode="auto">
          <a:xfrm>
            <a:off x="0" y="2273300"/>
            <a:ext cx="12192000" cy="458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7" descr="AdobeStock_71992413-sm_red.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227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8" descr="BSU-logo-horiz-KO-white.pd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46550" y="388938"/>
            <a:ext cx="3910013" cy="155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ubtitle 2"/>
          <p:cNvSpPr>
            <a:spLocks noGrp="1"/>
          </p:cNvSpPr>
          <p:nvPr>
            <p:ph type="subTitle" idx="1"/>
          </p:nvPr>
        </p:nvSpPr>
        <p:spPr>
          <a:xfrm>
            <a:off x="1524000" y="42116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1"/>
          <p:cNvSpPr>
            <a:spLocks noGrp="1"/>
          </p:cNvSpPr>
          <p:nvPr>
            <p:ph type="ctrTitle"/>
          </p:nvPr>
        </p:nvSpPr>
        <p:spPr>
          <a:xfrm>
            <a:off x="1524000" y="1731963"/>
            <a:ext cx="9144000" cy="2387600"/>
          </a:xfrm>
        </p:spPr>
        <p:txBody>
          <a:bodyPr anchor="b"/>
          <a:lstStyle>
            <a:lvl1pPr algn="ctr">
              <a:defRPr sz="6000" b="1" i="0">
                <a:solidFill>
                  <a:srgbClr val="BA0C2F"/>
                </a:solidFill>
                <a:latin typeface="+mn-lt"/>
                <a:ea typeface="Raleway" charset="0"/>
                <a:cs typeface="Raleway" charset="0"/>
              </a:defRPr>
            </a:lvl1pPr>
          </a:lstStyle>
          <a:p>
            <a:r>
              <a:rPr lang="en-US"/>
              <a:t>Click to edit Master title style</a:t>
            </a:r>
            <a:endParaRPr lang="en-US" dirty="0"/>
          </a:p>
        </p:txBody>
      </p:sp>
    </p:spTree>
    <p:extLst>
      <p:ext uri="{BB962C8B-B14F-4D97-AF65-F5344CB8AC3E}">
        <p14:creationId xmlns:p14="http://schemas.microsoft.com/office/powerpoint/2010/main" val="140660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6" descr="_XMM9517-a2-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24000" y="42116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p:cNvSpPr>
            <a:spLocks noGrp="1"/>
          </p:cNvSpPr>
          <p:nvPr>
            <p:ph type="ctrTitle"/>
          </p:nvPr>
        </p:nvSpPr>
        <p:spPr>
          <a:xfrm>
            <a:off x="1524000" y="1731963"/>
            <a:ext cx="9144000" cy="2387600"/>
          </a:xfrm>
        </p:spPr>
        <p:txBody>
          <a:bodyPr anchor="b"/>
          <a:lstStyle>
            <a:lvl1pPr algn="ctr">
              <a:defRPr sz="6000" b="1" i="0">
                <a:solidFill>
                  <a:srgbClr val="BA0C2F"/>
                </a:solidFill>
                <a:latin typeface="+mn-lt"/>
                <a:ea typeface="Raleway" charset="0"/>
                <a:cs typeface="Raleway" charset="0"/>
              </a:defRPr>
            </a:lvl1pPr>
          </a:lstStyle>
          <a:p>
            <a:r>
              <a:rPr lang="en-US"/>
              <a:t>Click to edit Master title style</a:t>
            </a:r>
            <a:endParaRPr lang="en-US" dirty="0"/>
          </a:p>
        </p:txBody>
      </p:sp>
    </p:spTree>
    <p:extLst>
      <p:ext uri="{BB962C8B-B14F-4D97-AF65-F5344CB8AC3E}">
        <p14:creationId xmlns:p14="http://schemas.microsoft.com/office/powerpoint/2010/main" val="131102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descr="BSU-logo-vert-RGB-r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60975" y="388938"/>
            <a:ext cx="1624013" cy="1344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24000" y="42116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itle 1"/>
          <p:cNvSpPr>
            <a:spLocks noGrp="1"/>
          </p:cNvSpPr>
          <p:nvPr>
            <p:ph type="ctrTitle"/>
          </p:nvPr>
        </p:nvSpPr>
        <p:spPr>
          <a:xfrm>
            <a:off x="1524000" y="1731963"/>
            <a:ext cx="9144000" cy="2387600"/>
          </a:xfrm>
        </p:spPr>
        <p:txBody>
          <a:bodyPr anchor="b"/>
          <a:lstStyle>
            <a:lvl1pPr algn="ctr">
              <a:defRPr sz="6000" b="1" i="0">
                <a:solidFill>
                  <a:srgbClr val="BA0C2F"/>
                </a:solidFill>
                <a:latin typeface="+mn-lt"/>
                <a:ea typeface="Raleway" charset="0"/>
                <a:cs typeface="Raleway" charset="0"/>
              </a:defRPr>
            </a:lvl1pPr>
          </a:lstStyle>
          <a:p>
            <a:r>
              <a:rPr lang="en-US"/>
              <a:t>Click to edit Master title style</a:t>
            </a:r>
            <a:endParaRPr lang="en-US" dirty="0"/>
          </a:p>
        </p:txBody>
      </p:sp>
    </p:spTree>
    <p:extLst>
      <p:ext uri="{BB962C8B-B14F-4D97-AF65-F5344CB8AC3E}">
        <p14:creationId xmlns:p14="http://schemas.microsoft.com/office/powerpoint/2010/main" val="116362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2116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p:cNvSpPr>
            <a:spLocks noGrp="1"/>
          </p:cNvSpPr>
          <p:nvPr>
            <p:ph type="ctrTitle"/>
          </p:nvPr>
        </p:nvSpPr>
        <p:spPr>
          <a:xfrm>
            <a:off x="1524000" y="1731963"/>
            <a:ext cx="9144000" cy="2387600"/>
          </a:xfrm>
        </p:spPr>
        <p:txBody>
          <a:bodyPr anchor="b"/>
          <a:lstStyle>
            <a:lvl1pPr algn="ctr">
              <a:defRPr sz="6000" b="1" i="0">
                <a:solidFill>
                  <a:srgbClr val="BA0C2F"/>
                </a:solidFill>
                <a:latin typeface="+mn-lt"/>
                <a:ea typeface="Raleway" charset="0"/>
                <a:cs typeface="Raleway" charset="0"/>
              </a:defRPr>
            </a:lvl1pPr>
          </a:lstStyle>
          <a:p>
            <a:r>
              <a:rPr lang="en-US"/>
              <a:t>Click to edit Master title style</a:t>
            </a:r>
            <a:endParaRPr lang="en-US" dirty="0"/>
          </a:p>
        </p:txBody>
      </p:sp>
    </p:spTree>
    <p:extLst>
      <p:ext uri="{BB962C8B-B14F-4D97-AF65-F5344CB8AC3E}">
        <p14:creationId xmlns:p14="http://schemas.microsoft.com/office/powerpoint/2010/main" val="211310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ondary Section Break Slide">
    <p:bg>
      <p:bgPr>
        <a:solidFill>
          <a:srgbClr val="54585A"/>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60975" y="388938"/>
            <a:ext cx="1622425" cy="134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1524000" y="1731963"/>
            <a:ext cx="9144000" cy="2387600"/>
          </a:xfrm>
        </p:spPr>
        <p:txBody>
          <a:bodyPr anchor="b"/>
          <a:lstStyle>
            <a:lvl1pPr algn="ctr">
              <a:defRPr sz="6000" b="1" i="0">
                <a:solidFill>
                  <a:schemeClr val="bg1"/>
                </a:solidFill>
                <a:latin typeface="+mn-lt"/>
                <a:ea typeface="Raleway" charset="0"/>
                <a:cs typeface="Raleway" charset="0"/>
              </a:defRPr>
            </a:lvl1pPr>
          </a:lstStyle>
          <a:p>
            <a:r>
              <a:rPr lang="en-US"/>
              <a:t>Click to edit Master title style</a:t>
            </a:r>
            <a:endParaRPr lang="en-US" dirty="0"/>
          </a:p>
        </p:txBody>
      </p:sp>
      <p:sp>
        <p:nvSpPr>
          <p:cNvPr id="8" name="Subtitle 2"/>
          <p:cNvSpPr>
            <a:spLocks noGrp="1"/>
          </p:cNvSpPr>
          <p:nvPr>
            <p:ph type="subTitle" idx="1"/>
          </p:nvPr>
        </p:nvSpPr>
        <p:spPr>
          <a:xfrm>
            <a:off x="1524000" y="42116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5869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ondary Section Break Slide">
    <p:bg>
      <p:bgPr>
        <a:solidFill>
          <a:srgbClr val="54585A"/>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1524000" y="1731963"/>
            <a:ext cx="9144000" cy="2387600"/>
          </a:xfrm>
        </p:spPr>
        <p:txBody>
          <a:bodyPr anchor="b"/>
          <a:lstStyle>
            <a:lvl1pPr algn="ctr">
              <a:defRPr sz="6000" b="1" i="0">
                <a:solidFill>
                  <a:schemeClr val="bg1"/>
                </a:solidFill>
                <a:latin typeface="+mn-lt"/>
                <a:ea typeface="Raleway" charset="0"/>
                <a:cs typeface="Raleway" charset="0"/>
              </a:defRPr>
            </a:lvl1pPr>
          </a:lstStyle>
          <a:p>
            <a:r>
              <a:rPr lang="en-US"/>
              <a:t>Click to edit Master title style</a:t>
            </a:r>
            <a:endParaRPr lang="en-US" dirty="0"/>
          </a:p>
        </p:txBody>
      </p:sp>
      <p:sp>
        <p:nvSpPr>
          <p:cNvPr id="8" name="Subtitle 2"/>
          <p:cNvSpPr>
            <a:spLocks noGrp="1"/>
          </p:cNvSpPr>
          <p:nvPr>
            <p:ph type="subTitle" idx="1"/>
          </p:nvPr>
        </p:nvSpPr>
        <p:spPr>
          <a:xfrm>
            <a:off x="1524000" y="42116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4676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0" y="-15875"/>
            <a:ext cx="12192000" cy="1706563"/>
          </a:xfrm>
          <a:prstGeom prst="rect">
            <a:avLst/>
          </a:prstGeom>
          <a:solidFill>
            <a:srgbClr val="C30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7"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1188" y="5981700"/>
            <a:ext cx="1955800"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838200" y="2071314"/>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071314"/>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838200" y="365125"/>
            <a:ext cx="10515600" cy="1325563"/>
          </a:xfrm>
        </p:spPr>
        <p:txBody>
          <a:bodyPr/>
          <a:lstStyle>
            <a:lvl1pPr>
              <a:defRPr cap="none">
                <a:solidFill>
                  <a:schemeClr val="bg1"/>
                </a:solidFill>
              </a:defRPr>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endParaRPr lang="en-US" altLang="en-US"/>
          </a:p>
        </p:txBody>
      </p:sp>
      <p:sp>
        <p:nvSpPr>
          <p:cNvPr id="8" name="Slide Number Placeholder 6"/>
          <p:cNvSpPr>
            <a:spLocks noGrp="1"/>
          </p:cNvSpPr>
          <p:nvPr>
            <p:ph type="sldNum" sz="quarter" idx="11"/>
          </p:nvPr>
        </p:nvSpPr>
        <p:spPr/>
        <p:txBody>
          <a:bodyPr/>
          <a:lstStyle>
            <a:lvl1pPr>
              <a:defRPr smtClean="0"/>
            </a:lvl1pPr>
          </a:lstStyle>
          <a:p>
            <a:pPr>
              <a:defRPr/>
            </a:pPr>
            <a:fld id="{A8A1FDA6-5211-3A4D-8953-EA8827FDD505}" type="slidenum">
              <a:rPr lang="en-US" altLang="en-US"/>
              <a:pPr>
                <a:defRPr/>
              </a:pPr>
              <a:t>‹#›</a:t>
            </a:fld>
            <a:endParaRPr lang="en-US" altLang="en-US"/>
          </a:p>
        </p:txBody>
      </p:sp>
    </p:spTree>
    <p:extLst>
      <p:ext uri="{BB962C8B-B14F-4D97-AF65-F5344CB8AC3E}">
        <p14:creationId xmlns:p14="http://schemas.microsoft.com/office/powerpoint/2010/main" val="76696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968C83"/>
                </a:solidFill>
              </a:defRPr>
            </a:lvl1pPr>
          </a:lstStyle>
          <a:p>
            <a:endParaRPr lang="en-US" altLang="en-US"/>
          </a:p>
        </p:txBody>
      </p:sp>
      <p:sp>
        <p:nvSpPr>
          <p:cNvPr id="6" name="Slide Number Placeholder 5"/>
          <p:cNvSpPr>
            <a:spLocks noGrp="1"/>
          </p:cNvSpPr>
          <p:nvPr>
            <p:ph type="sldNum" sz="quarter" idx="4"/>
          </p:nvPr>
        </p:nvSpPr>
        <p:spPr>
          <a:xfrm>
            <a:off x="47244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968C83"/>
                </a:solidFill>
                <a:latin typeface="Raleway" charset="0"/>
              </a:defRPr>
            </a:lvl1pPr>
          </a:lstStyle>
          <a:p>
            <a:pPr>
              <a:defRPr/>
            </a:pPr>
            <a:fld id="{B477BE95-BAA2-FE4F-9C92-42659BBDB9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Lst>
  <p:hf hdr="0" dt="0"/>
  <p:txStyles>
    <p:titleStyle>
      <a:lvl1pPr algn="l" rtl="0" eaLnBrk="1" fontAlgn="base" hangingPunct="1">
        <a:lnSpc>
          <a:spcPct val="90000"/>
        </a:lnSpc>
        <a:spcBef>
          <a:spcPct val="0"/>
        </a:spcBef>
        <a:spcAft>
          <a:spcPct val="0"/>
        </a:spcAft>
        <a:defRPr sz="4400" b="1" kern="1200" cap="all">
          <a:solidFill>
            <a:srgbClr val="BA0C2F"/>
          </a:solidFill>
          <a:latin typeface="+mn-lt"/>
          <a:ea typeface="ＭＳ Ｐゴシック" charset="0"/>
          <a:cs typeface="Raleway" charset="0"/>
        </a:defRPr>
      </a:lvl1pPr>
      <a:lvl2pPr algn="l" rtl="0" eaLnBrk="1" fontAlgn="base" hangingPunct="1">
        <a:lnSpc>
          <a:spcPct val="90000"/>
        </a:lnSpc>
        <a:spcBef>
          <a:spcPct val="0"/>
        </a:spcBef>
        <a:spcAft>
          <a:spcPct val="0"/>
        </a:spcAft>
        <a:defRPr sz="4400" b="1">
          <a:solidFill>
            <a:srgbClr val="BA0C2F"/>
          </a:solidFill>
          <a:latin typeface="Calibri" charset="0"/>
          <a:ea typeface="ＭＳ Ｐゴシック" charset="0"/>
          <a:cs typeface="Raleway" charset="0"/>
        </a:defRPr>
      </a:lvl2pPr>
      <a:lvl3pPr algn="l" rtl="0" eaLnBrk="1" fontAlgn="base" hangingPunct="1">
        <a:lnSpc>
          <a:spcPct val="90000"/>
        </a:lnSpc>
        <a:spcBef>
          <a:spcPct val="0"/>
        </a:spcBef>
        <a:spcAft>
          <a:spcPct val="0"/>
        </a:spcAft>
        <a:defRPr sz="4400" b="1">
          <a:solidFill>
            <a:srgbClr val="BA0C2F"/>
          </a:solidFill>
          <a:latin typeface="Calibri" charset="0"/>
          <a:ea typeface="ＭＳ Ｐゴシック" charset="0"/>
          <a:cs typeface="Raleway" charset="0"/>
        </a:defRPr>
      </a:lvl3pPr>
      <a:lvl4pPr algn="l" rtl="0" eaLnBrk="1" fontAlgn="base" hangingPunct="1">
        <a:lnSpc>
          <a:spcPct val="90000"/>
        </a:lnSpc>
        <a:spcBef>
          <a:spcPct val="0"/>
        </a:spcBef>
        <a:spcAft>
          <a:spcPct val="0"/>
        </a:spcAft>
        <a:defRPr sz="4400" b="1">
          <a:solidFill>
            <a:srgbClr val="BA0C2F"/>
          </a:solidFill>
          <a:latin typeface="Calibri" charset="0"/>
          <a:ea typeface="ＭＳ Ｐゴシック" charset="0"/>
          <a:cs typeface="Raleway" charset="0"/>
        </a:defRPr>
      </a:lvl4pPr>
      <a:lvl5pPr algn="l" rtl="0" eaLnBrk="1" fontAlgn="base" hangingPunct="1">
        <a:lnSpc>
          <a:spcPct val="90000"/>
        </a:lnSpc>
        <a:spcBef>
          <a:spcPct val="0"/>
        </a:spcBef>
        <a:spcAft>
          <a:spcPct val="0"/>
        </a:spcAft>
        <a:defRPr sz="4400" b="1">
          <a:solidFill>
            <a:srgbClr val="BA0C2F"/>
          </a:solidFill>
          <a:latin typeface="Calibri" charset="0"/>
          <a:ea typeface="ＭＳ Ｐゴシック" charset="0"/>
          <a:cs typeface="Raleway" charset="0"/>
        </a:defRPr>
      </a:lvl5pPr>
      <a:lvl6pPr marL="457200" algn="l" rtl="0" eaLnBrk="1" fontAlgn="base" hangingPunct="1">
        <a:lnSpc>
          <a:spcPct val="90000"/>
        </a:lnSpc>
        <a:spcBef>
          <a:spcPct val="0"/>
        </a:spcBef>
        <a:spcAft>
          <a:spcPct val="0"/>
        </a:spcAft>
        <a:defRPr sz="4400" b="1">
          <a:solidFill>
            <a:srgbClr val="C3002F"/>
          </a:solidFill>
          <a:latin typeface="Calibri" charset="0"/>
          <a:ea typeface="Raleway" charset="0"/>
          <a:cs typeface="Raleway" charset="0"/>
        </a:defRPr>
      </a:lvl6pPr>
      <a:lvl7pPr marL="914400" algn="l" rtl="0" eaLnBrk="1" fontAlgn="base" hangingPunct="1">
        <a:lnSpc>
          <a:spcPct val="90000"/>
        </a:lnSpc>
        <a:spcBef>
          <a:spcPct val="0"/>
        </a:spcBef>
        <a:spcAft>
          <a:spcPct val="0"/>
        </a:spcAft>
        <a:defRPr sz="4400" b="1">
          <a:solidFill>
            <a:srgbClr val="C3002F"/>
          </a:solidFill>
          <a:latin typeface="Calibri" charset="0"/>
          <a:ea typeface="Raleway" charset="0"/>
          <a:cs typeface="Raleway" charset="0"/>
        </a:defRPr>
      </a:lvl7pPr>
      <a:lvl8pPr marL="1371600" algn="l" rtl="0" eaLnBrk="1" fontAlgn="base" hangingPunct="1">
        <a:lnSpc>
          <a:spcPct val="90000"/>
        </a:lnSpc>
        <a:spcBef>
          <a:spcPct val="0"/>
        </a:spcBef>
        <a:spcAft>
          <a:spcPct val="0"/>
        </a:spcAft>
        <a:defRPr sz="4400" b="1">
          <a:solidFill>
            <a:srgbClr val="C3002F"/>
          </a:solidFill>
          <a:latin typeface="Calibri" charset="0"/>
          <a:ea typeface="Raleway" charset="0"/>
          <a:cs typeface="Raleway" charset="0"/>
        </a:defRPr>
      </a:lvl8pPr>
      <a:lvl9pPr marL="1828800" algn="l" rtl="0" eaLnBrk="1" fontAlgn="base" hangingPunct="1">
        <a:lnSpc>
          <a:spcPct val="90000"/>
        </a:lnSpc>
        <a:spcBef>
          <a:spcPct val="0"/>
        </a:spcBef>
        <a:spcAft>
          <a:spcPct val="0"/>
        </a:spcAft>
        <a:defRPr sz="4400" b="1">
          <a:solidFill>
            <a:srgbClr val="C3002F"/>
          </a:solidFill>
          <a:latin typeface="Calibri" charset="0"/>
          <a:ea typeface="Raleway" charset="0"/>
          <a:cs typeface="Raleway"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54585A"/>
          </a:solidFill>
          <a:latin typeface="+mn-lt"/>
          <a:ea typeface="ＭＳ Ｐゴシック" charset="0"/>
          <a:cs typeface="Open Sans" charset="0"/>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54585A"/>
          </a:solidFill>
          <a:latin typeface="+mn-lt"/>
          <a:ea typeface="Open Sans" charset="0"/>
          <a:cs typeface="Open Sans" charset="0"/>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54585A"/>
          </a:solidFill>
          <a:latin typeface="+mn-lt"/>
          <a:ea typeface="Open Sans" charset="0"/>
          <a:cs typeface="Open Sans" charset="0"/>
        </a:defRPr>
      </a:lvl3pPr>
      <a:lvl4pPr marL="1600200" indent="-228600" algn="l" rtl="0" eaLnBrk="1" fontAlgn="base" hangingPunct="1">
        <a:lnSpc>
          <a:spcPct val="90000"/>
        </a:lnSpc>
        <a:spcBef>
          <a:spcPts val="500"/>
        </a:spcBef>
        <a:spcAft>
          <a:spcPct val="0"/>
        </a:spcAft>
        <a:buFont typeface="Arial" charset="0"/>
        <a:buChar char="•"/>
        <a:defRPr kern="1200">
          <a:solidFill>
            <a:srgbClr val="54585A"/>
          </a:solidFill>
          <a:latin typeface="+mn-lt"/>
          <a:ea typeface="Open Sans" charset="0"/>
          <a:cs typeface="Open Sans" charset="0"/>
        </a:defRPr>
      </a:lvl4pPr>
      <a:lvl5pPr marL="2057400" indent="-228600" algn="l" rtl="0" eaLnBrk="1" fontAlgn="base" hangingPunct="1">
        <a:lnSpc>
          <a:spcPct val="90000"/>
        </a:lnSpc>
        <a:spcBef>
          <a:spcPts val="500"/>
        </a:spcBef>
        <a:spcAft>
          <a:spcPct val="0"/>
        </a:spcAft>
        <a:buFont typeface="Arial" charset="0"/>
        <a:buChar char="•"/>
        <a:defRPr kern="1200">
          <a:solidFill>
            <a:srgbClr val="54585A"/>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https://www.bsu.edu/about/inclusive-excellence/university-plan"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hyperlink" Target="https://www.bsu.edu/about/inclusive-excellence/university-plan"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www.bsu.edu/about/inclusive-excellence/university-plan"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2616199"/>
            <a:ext cx="9144000" cy="1090535"/>
          </a:xfrm>
        </p:spPr>
        <p:txBody>
          <a:bodyPr>
            <a:normAutofit/>
          </a:bodyPr>
          <a:lstStyle/>
          <a:p>
            <a:pPr fontAlgn="auto">
              <a:lnSpc>
                <a:spcPct val="120000"/>
              </a:lnSpc>
              <a:spcBef>
                <a:spcPts val="0"/>
              </a:spcBef>
              <a:spcAft>
                <a:spcPts val="600"/>
              </a:spcAft>
            </a:pPr>
            <a:r>
              <a:rPr lang="en-US" sz="5000" dirty="0">
                <a:latin typeface="Calibri" panose="020F0502020204030204" pitchFamily="34" charset="0"/>
                <a:cs typeface="Calibri" panose="020F0502020204030204" pitchFamily="34" charset="0"/>
              </a:rPr>
              <a:t>Inclusive excellence Updates</a:t>
            </a:r>
          </a:p>
        </p:txBody>
      </p:sp>
      <p:sp>
        <p:nvSpPr>
          <p:cNvPr id="6" name="Subtitle 2">
            <a:extLst>
              <a:ext uri="{FF2B5EF4-FFF2-40B4-BE49-F238E27FC236}">
                <a16:creationId xmlns:a16="http://schemas.microsoft.com/office/drawing/2014/main" id="{33032956-D90D-C640-BCEC-D9EE4D2AD2A7}"/>
              </a:ext>
            </a:extLst>
          </p:cNvPr>
          <p:cNvSpPr>
            <a:spLocks noGrp="1"/>
          </p:cNvSpPr>
          <p:nvPr>
            <p:ph type="subTitle" idx="1"/>
          </p:nvPr>
        </p:nvSpPr>
        <p:spPr>
          <a:xfrm>
            <a:off x="1511300" y="3716338"/>
            <a:ext cx="9144000" cy="1655762"/>
          </a:xfrm>
        </p:spPr>
        <p:txBody>
          <a:bodyPr/>
          <a:lstStyle/>
          <a:p>
            <a:r>
              <a:rPr lang="en-US" dirty="0"/>
              <a:t>Presentation to the Provost Council</a:t>
            </a:r>
          </a:p>
          <a:p>
            <a:r>
              <a:rPr lang="en-US" dirty="0"/>
              <a:t>April 6</a:t>
            </a:r>
            <a:r>
              <a:rPr lang="en-US" baseline="30000" dirty="0"/>
              <a:t>th</a:t>
            </a:r>
            <a:r>
              <a:rPr lang="en-US" dirty="0"/>
              <a:t> , 2021</a:t>
            </a:r>
          </a:p>
        </p:txBody>
      </p:sp>
    </p:spTree>
    <p:extLst>
      <p:ext uri="{BB962C8B-B14F-4D97-AF65-F5344CB8AC3E}">
        <p14:creationId xmlns:p14="http://schemas.microsoft.com/office/powerpoint/2010/main" val="4294690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DC2E6BA-EFC8-442D-9137-5F9E30EF81D8}"/>
              </a:ext>
            </a:extLst>
          </p:cNvPr>
          <p:cNvSpPr>
            <a:spLocks noGrp="1"/>
          </p:cNvSpPr>
          <p:nvPr>
            <p:ph type="subTitle" idx="1"/>
          </p:nvPr>
        </p:nvSpPr>
        <p:spPr>
          <a:xfrm>
            <a:off x="1828800" y="3370263"/>
            <a:ext cx="9144000" cy="1125537"/>
          </a:xfrm>
        </p:spPr>
        <p:txBody>
          <a:bodyPr/>
          <a:lstStyle/>
          <a:p>
            <a:r>
              <a:rPr lang="en-US" dirty="0">
                <a:solidFill>
                  <a:schemeClr val="tx1"/>
                </a:solidFill>
              </a:rPr>
              <a:t>Dr. Marsha McGriff</a:t>
            </a:r>
          </a:p>
          <a:p>
            <a:r>
              <a:rPr lang="en-US" dirty="0">
                <a:solidFill>
                  <a:schemeClr val="tx1"/>
                </a:solidFill>
              </a:rPr>
              <a:t>Associate Vice President for Inclusive Excellence</a:t>
            </a:r>
          </a:p>
        </p:txBody>
      </p:sp>
      <p:sp>
        <p:nvSpPr>
          <p:cNvPr id="3" name="Title 2">
            <a:extLst>
              <a:ext uri="{FF2B5EF4-FFF2-40B4-BE49-F238E27FC236}">
                <a16:creationId xmlns:a16="http://schemas.microsoft.com/office/drawing/2014/main" id="{A4B35EAC-1321-4021-A351-7B74E30F39AC}"/>
              </a:ext>
            </a:extLst>
          </p:cNvPr>
          <p:cNvSpPr>
            <a:spLocks noGrp="1"/>
          </p:cNvSpPr>
          <p:nvPr>
            <p:ph type="ctrTitle"/>
          </p:nvPr>
        </p:nvSpPr>
        <p:spPr>
          <a:xfrm>
            <a:off x="2146300" y="982663"/>
            <a:ext cx="9144000" cy="2387600"/>
          </a:xfrm>
        </p:spPr>
        <p:txBody>
          <a:bodyPr/>
          <a:lstStyle/>
          <a:p>
            <a:r>
              <a:rPr lang="en-US" dirty="0"/>
              <a:t>2020-21 annual </a:t>
            </a:r>
            <a:br>
              <a:rPr lang="en-US" dirty="0"/>
            </a:br>
            <a:r>
              <a:rPr lang="en-US" dirty="0"/>
              <a:t>diversity report</a:t>
            </a:r>
          </a:p>
        </p:txBody>
      </p:sp>
    </p:spTree>
    <p:extLst>
      <p:ext uri="{BB962C8B-B14F-4D97-AF65-F5344CB8AC3E}">
        <p14:creationId xmlns:p14="http://schemas.microsoft.com/office/powerpoint/2010/main" val="54533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3FB6-A0B8-488D-86DE-C31183D77DB8}"/>
              </a:ext>
            </a:extLst>
          </p:cNvPr>
          <p:cNvSpPr>
            <a:spLocks noGrp="1"/>
          </p:cNvSpPr>
          <p:nvPr>
            <p:ph type="title"/>
          </p:nvPr>
        </p:nvSpPr>
        <p:spPr/>
        <p:txBody>
          <a:bodyPr/>
          <a:lstStyle/>
          <a:p>
            <a:r>
              <a:rPr lang="en-US" dirty="0"/>
              <a:t>Annual Diversity Report Components</a:t>
            </a:r>
          </a:p>
        </p:txBody>
      </p:sp>
      <p:sp>
        <p:nvSpPr>
          <p:cNvPr id="3" name="Content Placeholder 2">
            <a:extLst>
              <a:ext uri="{FF2B5EF4-FFF2-40B4-BE49-F238E27FC236}">
                <a16:creationId xmlns:a16="http://schemas.microsoft.com/office/drawing/2014/main" id="{7B12B61E-FA96-4179-A43D-CCE870EB2B65}"/>
              </a:ext>
            </a:extLst>
          </p:cNvPr>
          <p:cNvSpPr>
            <a:spLocks noGrp="1"/>
          </p:cNvSpPr>
          <p:nvPr>
            <p:ph idx="1"/>
          </p:nvPr>
        </p:nvSpPr>
        <p:spPr>
          <a:xfrm>
            <a:off x="838200" y="1755228"/>
            <a:ext cx="10515600" cy="4430884"/>
          </a:xfrm>
        </p:spPr>
        <p:txBody>
          <a:bodyPr/>
          <a:lstStyle/>
          <a:p>
            <a:pPr marL="0" indent="0" algn="l">
              <a:buNone/>
            </a:pPr>
            <a:r>
              <a:rPr lang="en-US" dirty="0"/>
              <a:t>The Board of Trustees shall create a diversity committee to do the following:</a:t>
            </a:r>
          </a:p>
          <a:p>
            <a:r>
              <a:rPr lang="en-US" dirty="0"/>
              <a:t>Task 1: Review and recommend faculty employment policies concerning diversity issues. </a:t>
            </a:r>
          </a:p>
          <a:p>
            <a:r>
              <a:rPr lang="en-US" dirty="0"/>
              <a:t>Task 2 : Review faculty and administration personnel complaints concerning diversity issues. </a:t>
            </a:r>
          </a:p>
          <a:p>
            <a:r>
              <a:rPr lang="en-US" dirty="0"/>
              <a:t>Task 3: Make recommendations to promote and maintain cultural diversity among faculty members. </a:t>
            </a:r>
          </a:p>
          <a:p>
            <a:r>
              <a:rPr lang="en-US" dirty="0"/>
              <a:t>Task 4: Make recommendations to promote recruitment and retention of underrepresented minority (URM) students.</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254BC707-D143-47BE-952C-749E2B87B86A}"/>
              </a:ext>
            </a:extLst>
          </p:cNvPr>
          <p:cNvSpPr>
            <a:spLocks noGrp="1"/>
          </p:cNvSpPr>
          <p:nvPr>
            <p:ph type="sldNum" sz="quarter" idx="11"/>
          </p:nvPr>
        </p:nvSpPr>
        <p:spPr/>
        <p:txBody>
          <a:bodyPr/>
          <a:lstStyle/>
          <a:p>
            <a:pPr>
              <a:defRPr/>
            </a:pPr>
            <a:fld id="{BFF68168-686F-1F4F-8BE2-1AA8C9DCC602}" type="slidenum">
              <a:rPr lang="en-US" altLang="en-US" smtClean="0"/>
              <a:pPr>
                <a:defRPr/>
              </a:pPr>
              <a:t>11</a:t>
            </a:fld>
            <a:endParaRPr lang="en-US" altLang="en-US" dirty="0"/>
          </a:p>
        </p:txBody>
      </p:sp>
      <p:sp>
        <p:nvSpPr>
          <p:cNvPr id="5" name="TextBox 4">
            <a:extLst>
              <a:ext uri="{FF2B5EF4-FFF2-40B4-BE49-F238E27FC236}">
                <a16:creationId xmlns:a16="http://schemas.microsoft.com/office/drawing/2014/main" id="{1D0B851E-879B-4EC3-B6C2-AF5E14664A55}"/>
              </a:ext>
            </a:extLst>
          </p:cNvPr>
          <p:cNvSpPr txBox="1"/>
          <p:nvPr/>
        </p:nvSpPr>
        <p:spPr>
          <a:xfrm>
            <a:off x="11521858" y="6169580"/>
            <a:ext cx="439984" cy="369332"/>
          </a:xfrm>
          <a:prstGeom prst="rect">
            <a:avLst/>
          </a:prstGeom>
          <a:noFill/>
        </p:spPr>
        <p:txBody>
          <a:bodyPr wrap="square" rtlCol="0">
            <a:spAutoFit/>
          </a:bodyPr>
          <a:lstStyle/>
          <a:p>
            <a:r>
              <a:rPr lang="en-US" dirty="0"/>
              <a:t>M</a:t>
            </a:r>
          </a:p>
        </p:txBody>
      </p:sp>
    </p:spTree>
    <p:extLst>
      <p:ext uri="{BB962C8B-B14F-4D97-AF65-F5344CB8AC3E}">
        <p14:creationId xmlns:p14="http://schemas.microsoft.com/office/powerpoint/2010/main" val="3354896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ED3C-3D40-4B8C-8C55-1524857834EA}"/>
              </a:ext>
            </a:extLst>
          </p:cNvPr>
          <p:cNvSpPr>
            <a:spLocks noGrp="1"/>
          </p:cNvSpPr>
          <p:nvPr>
            <p:ph type="title"/>
          </p:nvPr>
        </p:nvSpPr>
        <p:spPr/>
        <p:txBody>
          <a:bodyPr/>
          <a:lstStyle/>
          <a:p>
            <a:r>
              <a:rPr lang="en-US" dirty="0"/>
              <a:t>Recommendation Highlights</a:t>
            </a:r>
          </a:p>
        </p:txBody>
      </p:sp>
      <p:sp>
        <p:nvSpPr>
          <p:cNvPr id="3" name="Content Placeholder 2">
            <a:extLst>
              <a:ext uri="{FF2B5EF4-FFF2-40B4-BE49-F238E27FC236}">
                <a16:creationId xmlns:a16="http://schemas.microsoft.com/office/drawing/2014/main" id="{49BCCDB5-934A-46E4-884B-716738A16EB2}"/>
              </a:ext>
            </a:extLst>
          </p:cNvPr>
          <p:cNvSpPr>
            <a:spLocks noGrp="1"/>
          </p:cNvSpPr>
          <p:nvPr>
            <p:ph idx="1"/>
          </p:nvPr>
        </p:nvSpPr>
        <p:spPr/>
        <p:txBody>
          <a:bodyPr/>
          <a:lstStyle/>
          <a:p>
            <a:r>
              <a:rPr lang="en-US" sz="2800" dirty="0">
                <a:ea typeface="ＭＳ Ｐゴシック"/>
                <a:cs typeface="Calibri"/>
              </a:rPr>
              <a:t>The Provost, HR, and OIE will provide education and support with academic deans and unit heads about affirmative action goals and inclusive hiring strategies. (IE Plan 1.3.1.)</a:t>
            </a:r>
          </a:p>
          <a:p>
            <a:r>
              <a:rPr lang="en-US" sz="2800" dirty="0">
                <a:ea typeface="ＭＳ Ｐゴシック"/>
                <a:cs typeface="Calibri"/>
              </a:rPr>
              <a:t>Education and/or training of faculty, staff and students about the University’s policies and procedures, including those for complaints as well as education about the University’s retaliation prohibition for filing or participating in a complaint. (IE Plan 6.3.1.)</a:t>
            </a:r>
            <a:endParaRPr lang="en-US" sz="2800" dirty="0">
              <a:ea typeface="ＭＳ Ｐゴシック"/>
              <a:cs typeface="Helvetica"/>
            </a:endParaRPr>
          </a:p>
          <a:p>
            <a:r>
              <a:rPr lang="en-US" sz="2800" dirty="0">
                <a:ea typeface="ＭＳ Ｐゴシック"/>
                <a:cs typeface="Calibri"/>
              </a:rPr>
              <a:t>Monitor campus climate for current issues as well as comparison of yearly data to better understand the campus climate regarding diversity and inclusion. (IE Plan 5.1.1.)</a:t>
            </a:r>
            <a:endParaRPr lang="en-US" sz="2800" dirty="0">
              <a:ea typeface="ＭＳ Ｐゴシック"/>
              <a:cs typeface="Helvetica"/>
            </a:endParaRPr>
          </a:p>
          <a:p>
            <a:endParaRPr lang="en-US" dirty="0"/>
          </a:p>
        </p:txBody>
      </p:sp>
      <p:sp>
        <p:nvSpPr>
          <p:cNvPr id="4" name="Slide Number Placeholder 3">
            <a:extLst>
              <a:ext uri="{FF2B5EF4-FFF2-40B4-BE49-F238E27FC236}">
                <a16:creationId xmlns:a16="http://schemas.microsoft.com/office/drawing/2014/main" id="{705F5330-09C0-4FB7-B81F-62F33497A1E1}"/>
              </a:ext>
            </a:extLst>
          </p:cNvPr>
          <p:cNvSpPr>
            <a:spLocks noGrp="1"/>
          </p:cNvSpPr>
          <p:nvPr>
            <p:ph type="sldNum" sz="quarter" idx="11"/>
          </p:nvPr>
        </p:nvSpPr>
        <p:spPr/>
        <p:txBody>
          <a:bodyPr/>
          <a:lstStyle/>
          <a:p>
            <a:pPr>
              <a:defRPr/>
            </a:pPr>
            <a:fld id="{BFF68168-686F-1F4F-8BE2-1AA8C9DCC602}" type="slidenum">
              <a:rPr lang="en-US" altLang="en-US" smtClean="0"/>
              <a:pPr>
                <a:defRPr/>
              </a:pPr>
              <a:t>12</a:t>
            </a:fld>
            <a:endParaRPr lang="en-US" altLang="en-US" dirty="0"/>
          </a:p>
        </p:txBody>
      </p:sp>
      <p:sp>
        <p:nvSpPr>
          <p:cNvPr id="5" name="TextBox 4">
            <a:extLst>
              <a:ext uri="{FF2B5EF4-FFF2-40B4-BE49-F238E27FC236}">
                <a16:creationId xmlns:a16="http://schemas.microsoft.com/office/drawing/2014/main" id="{4AFE0B6A-FB52-44CE-8D7D-6B601D29A4F9}"/>
              </a:ext>
            </a:extLst>
          </p:cNvPr>
          <p:cNvSpPr txBox="1"/>
          <p:nvPr/>
        </p:nvSpPr>
        <p:spPr>
          <a:xfrm>
            <a:off x="11459484" y="6169580"/>
            <a:ext cx="439984" cy="369332"/>
          </a:xfrm>
          <a:prstGeom prst="rect">
            <a:avLst/>
          </a:prstGeom>
          <a:noFill/>
        </p:spPr>
        <p:txBody>
          <a:bodyPr wrap="square" rtlCol="0">
            <a:spAutoFit/>
          </a:bodyPr>
          <a:lstStyle/>
          <a:p>
            <a:r>
              <a:rPr lang="en-US" dirty="0"/>
              <a:t>M</a:t>
            </a:r>
          </a:p>
        </p:txBody>
      </p:sp>
    </p:spTree>
    <p:extLst>
      <p:ext uri="{BB962C8B-B14F-4D97-AF65-F5344CB8AC3E}">
        <p14:creationId xmlns:p14="http://schemas.microsoft.com/office/powerpoint/2010/main" val="404574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ED3C-3D40-4B8C-8C55-1524857834EA}"/>
              </a:ext>
            </a:extLst>
          </p:cNvPr>
          <p:cNvSpPr>
            <a:spLocks noGrp="1"/>
          </p:cNvSpPr>
          <p:nvPr>
            <p:ph type="title"/>
          </p:nvPr>
        </p:nvSpPr>
        <p:spPr/>
        <p:txBody>
          <a:bodyPr/>
          <a:lstStyle/>
          <a:p>
            <a:r>
              <a:rPr lang="en-US" dirty="0"/>
              <a:t>Recommendation Highlights – continued.</a:t>
            </a:r>
          </a:p>
        </p:txBody>
      </p:sp>
      <p:sp>
        <p:nvSpPr>
          <p:cNvPr id="3" name="Content Placeholder 2">
            <a:extLst>
              <a:ext uri="{FF2B5EF4-FFF2-40B4-BE49-F238E27FC236}">
                <a16:creationId xmlns:a16="http://schemas.microsoft.com/office/drawing/2014/main" id="{49BCCDB5-934A-46E4-884B-716738A16EB2}"/>
              </a:ext>
            </a:extLst>
          </p:cNvPr>
          <p:cNvSpPr>
            <a:spLocks noGrp="1"/>
          </p:cNvSpPr>
          <p:nvPr>
            <p:ph idx="1"/>
          </p:nvPr>
        </p:nvSpPr>
        <p:spPr/>
        <p:txBody>
          <a:bodyPr/>
          <a:lstStyle/>
          <a:p>
            <a:r>
              <a:rPr lang="en-US" dirty="0"/>
              <a:t>Implement a Culture Assessment Strategy in 2021-22 and culminate with a Culture Survey. (IE Plan 5.1.1.)</a:t>
            </a:r>
          </a:p>
          <a:p>
            <a:r>
              <a:rPr lang="en-US" dirty="0"/>
              <a:t>Continue faculty and staff mentoring programs and create new mentoring initiatives/priorities based upon feedback and assessment from participants. (IE Plan 2.3.1.)</a:t>
            </a:r>
          </a:p>
          <a:p>
            <a:r>
              <a:rPr lang="en-US" dirty="0"/>
              <a:t>Seek broad participation of diverse populations in undergraduate and graduate research, experiential, and immersive learning opportunities. (IE Plan 2.1.2. &amp; 2.1.2.) </a:t>
            </a:r>
          </a:p>
          <a:p>
            <a:endParaRPr lang="en-US" dirty="0"/>
          </a:p>
        </p:txBody>
      </p:sp>
      <p:sp>
        <p:nvSpPr>
          <p:cNvPr id="4" name="Slide Number Placeholder 3">
            <a:extLst>
              <a:ext uri="{FF2B5EF4-FFF2-40B4-BE49-F238E27FC236}">
                <a16:creationId xmlns:a16="http://schemas.microsoft.com/office/drawing/2014/main" id="{705F5330-09C0-4FB7-B81F-62F33497A1E1}"/>
              </a:ext>
            </a:extLst>
          </p:cNvPr>
          <p:cNvSpPr>
            <a:spLocks noGrp="1"/>
          </p:cNvSpPr>
          <p:nvPr>
            <p:ph type="sldNum" sz="quarter" idx="11"/>
          </p:nvPr>
        </p:nvSpPr>
        <p:spPr/>
        <p:txBody>
          <a:bodyPr/>
          <a:lstStyle/>
          <a:p>
            <a:pPr>
              <a:defRPr/>
            </a:pPr>
            <a:fld id="{BFF68168-686F-1F4F-8BE2-1AA8C9DCC602}" type="slidenum">
              <a:rPr lang="en-US" altLang="en-US" smtClean="0"/>
              <a:pPr>
                <a:defRPr/>
              </a:pPr>
              <a:t>13</a:t>
            </a:fld>
            <a:endParaRPr lang="en-US" altLang="en-US" dirty="0"/>
          </a:p>
        </p:txBody>
      </p:sp>
      <p:sp>
        <p:nvSpPr>
          <p:cNvPr id="5" name="TextBox 4">
            <a:extLst>
              <a:ext uri="{FF2B5EF4-FFF2-40B4-BE49-F238E27FC236}">
                <a16:creationId xmlns:a16="http://schemas.microsoft.com/office/drawing/2014/main" id="{95EDB362-F35C-4E91-8D15-064E9229375F}"/>
              </a:ext>
            </a:extLst>
          </p:cNvPr>
          <p:cNvSpPr txBox="1"/>
          <p:nvPr/>
        </p:nvSpPr>
        <p:spPr>
          <a:xfrm>
            <a:off x="11573792" y="6186112"/>
            <a:ext cx="439984" cy="369332"/>
          </a:xfrm>
          <a:prstGeom prst="rect">
            <a:avLst/>
          </a:prstGeom>
          <a:noFill/>
        </p:spPr>
        <p:txBody>
          <a:bodyPr wrap="square" rtlCol="0">
            <a:spAutoFit/>
          </a:bodyPr>
          <a:lstStyle/>
          <a:p>
            <a:r>
              <a:rPr lang="en-US" dirty="0"/>
              <a:t>M</a:t>
            </a:r>
          </a:p>
        </p:txBody>
      </p:sp>
    </p:spTree>
    <p:extLst>
      <p:ext uri="{BB962C8B-B14F-4D97-AF65-F5344CB8AC3E}">
        <p14:creationId xmlns:p14="http://schemas.microsoft.com/office/powerpoint/2010/main" val="815731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6B6E4BA-D228-44BD-92B3-FA6782A8A664}"/>
              </a:ext>
            </a:extLst>
          </p:cNvPr>
          <p:cNvSpPr>
            <a:spLocks noGrp="1"/>
          </p:cNvSpPr>
          <p:nvPr>
            <p:ph type="subTitle" idx="1"/>
          </p:nvPr>
        </p:nvSpPr>
        <p:spPr/>
        <p:txBody>
          <a:bodyPr/>
          <a:lstStyle/>
          <a:p>
            <a:endParaRPr lang="en-US" dirty="0"/>
          </a:p>
        </p:txBody>
      </p:sp>
      <p:sp>
        <p:nvSpPr>
          <p:cNvPr id="2" name="Title 1">
            <a:extLst>
              <a:ext uri="{FF2B5EF4-FFF2-40B4-BE49-F238E27FC236}">
                <a16:creationId xmlns:a16="http://schemas.microsoft.com/office/drawing/2014/main" id="{DE8C9381-F1A7-4251-9D68-B9C96A2E4DD8}"/>
              </a:ext>
            </a:extLst>
          </p:cNvPr>
          <p:cNvSpPr>
            <a:spLocks noGrp="1"/>
          </p:cNvSpPr>
          <p:nvPr>
            <p:ph type="ctrTitle"/>
          </p:nvPr>
        </p:nvSpPr>
        <p:spPr/>
        <p:txBody>
          <a:bodyPr/>
          <a:lstStyle/>
          <a:p>
            <a:r>
              <a:rPr lang="en-US" dirty="0"/>
              <a:t>Inclusive Hiring Practices</a:t>
            </a:r>
          </a:p>
        </p:txBody>
      </p:sp>
    </p:spTree>
    <p:extLst>
      <p:ext uri="{BB962C8B-B14F-4D97-AF65-F5344CB8AC3E}">
        <p14:creationId xmlns:p14="http://schemas.microsoft.com/office/powerpoint/2010/main" val="4197614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1E3A-37FE-493D-B055-EC3EB53AED04}"/>
              </a:ext>
            </a:extLst>
          </p:cNvPr>
          <p:cNvSpPr>
            <a:spLocks noGrp="1"/>
          </p:cNvSpPr>
          <p:nvPr>
            <p:ph type="title"/>
          </p:nvPr>
        </p:nvSpPr>
        <p:spPr/>
        <p:txBody>
          <a:bodyPr/>
          <a:lstStyle/>
          <a:p>
            <a:r>
              <a:rPr lang="en-US" dirty="0"/>
              <a:t>Inclusive Excellence Applicant Statements</a:t>
            </a:r>
          </a:p>
        </p:txBody>
      </p:sp>
      <p:sp>
        <p:nvSpPr>
          <p:cNvPr id="3" name="Content Placeholder 2">
            <a:extLst>
              <a:ext uri="{FF2B5EF4-FFF2-40B4-BE49-F238E27FC236}">
                <a16:creationId xmlns:a16="http://schemas.microsoft.com/office/drawing/2014/main" id="{ECA1ACAE-F7E5-42F2-B311-D38BB4690D31}"/>
              </a:ext>
            </a:extLst>
          </p:cNvPr>
          <p:cNvSpPr>
            <a:spLocks noGrp="1"/>
          </p:cNvSpPr>
          <p:nvPr>
            <p:ph idx="1"/>
          </p:nvPr>
        </p:nvSpPr>
        <p:spPr/>
        <p:txBody>
          <a:bodyPr/>
          <a:lstStyle/>
          <a:p>
            <a:r>
              <a:rPr lang="en-US" b="1" dirty="0"/>
              <a:t>IE Applicant Statements: </a:t>
            </a:r>
            <a:r>
              <a:rPr lang="en-US" dirty="0"/>
              <a:t>Effective immediately for Academic Affairs, all applicants for </a:t>
            </a:r>
            <a:r>
              <a:rPr lang="en-US" b="1" dirty="0"/>
              <a:t>faculty and professional staff </a:t>
            </a:r>
            <a:r>
              <a:rPr lang="en-US" dirty="0"/>
              <a:t>positions, will be required to submit a personal statement on how they will contribute to the development of a diverse and inclusive learning community at Ball State. </a:t>
            </a:r>
          </a:p>
          <a:p>
            <a:r>
              <a:rPr lang="en-US" b="1" dirty="0"/>
              <a:t>Tools and resources: </a:t>
            </a:r>
          </a:p>
          <a:p>
            <a:pPr lvl="1"/>
            <a:r>
              <a:rPr lang="en-US" dirty="0"/>
              <a:t>Rubric for search committees to use to evaluated the applicants’ statements</a:t>
            </a:r>
          </a:p>
          <a:p>
            <a:pPr lvl="1"/>
            <a:r>
              <a:rPr lang="en-US" dirty="0"/>
              <a:t>Training will be included for search committees</a:t>
            </a:r>
          </a:p>
          <a:p>
            <a:pPr lvl="1"/>
            <a:r>
              <a:rPr lang="en-US" dirty="0"/>
              <a:t>Cultural competencies and Behavior Based descriptors: to potentially add to job descriptions, create behavior-based interview questions and performance evaluations.</a:t>
            </a:r>
          </a:p>
        </p:txBody>
      </p:sp>
      <p:sp>
        <p:nvSpPr>
          <p:cNvPr id="4" name="Slide Number Placeholder 3">
            <a:extLst>
              <a:ext uri="{FF2B5EF4-FFF2-40B4-BE49-F238E27FC236}">
                <a16:creationId xmlns:a16="http://schemas.microsoft.com/office/drawing/2014/main" id="{0E1BE619-2D9E-4A6D-992D-A76A5EAF37A6}"/>
              </a:ext>
            </a:extLst>
          </p:cNvPr>
          <p:cNvSpPr>
            <a:spLocks noGrp="1"/>
          </p:cNvSpPr>
          <p:nvPr>
            <p:ph type="sldNum" sz="quarter" idx="11"/>
          </p:nvPr>
        </p:nvSpPr>
        <p:spPr/>
        <p:txBody>
          <a:bodyPr/>
          <a:lstStyle/>
          <a:p>
            <a:pPr>
              <a:defRPr/>
            </a:pPr>
            <a:fld id="{BFF68168-686F-1F4F-8BE2-1AA8C9DCC602}" type="slidenum">
              <a:rPr lang="en-US" altLang="en-US" smtClean="0"/>
              <a:pPr>
                <a:defRPr/>
              </a:pPr>
              <a:t>15</a:t>
            </a:fld>
            <a:endParaRPr lang="en-US" altLang="en-US" dirty="0"/>
          </a:p>
        </p:txBody>
      </p:sp>
      <p:sp>
        <p:nvSpPr>
          <p:cNvPr id="5" name="TextBox 4">
            <a:extLst>
              <a:ext uri="{FF2B5EF4-FFF2-40B4-BE49-F238E27FC236}">
                <a16:creationId xmlns:a16="http://schemas.microsoft.com/office/drawing/2014/main" id="{C5C3B4B8-8560-4E1E-9C76-7BE4B4CFF8B7}"/>
              </a:ext>
            </a:extLst>
          </p:cNvPr>
          <p:cNvSpPr txBox="1"/>
          <p:nvPr/>
        </p:nvSpPr>
        <p:spPr>
          <a:xfrm>
            <a:off x="11473841" y="6118779"/>
            <a:ext cx="475989"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3220134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5955-10C8-4C72-BE05-AA702AAA3A0F}"/>
              </a:ext>
            </a:extLst>
          </p:cNvPr>
          <p:cNvSpPr>
            <a:spLocks noGrp="1"/>
          </p:cNvSpPr>
          <p:nvPr>
            <p:ph type="title"/>
          </p:nvPr>
        </p:nvSpPr>
        <p:spPr/>
        <p:txBody>
          <a:bodyPr/>
          <a:lstStyle/>
          <a:p>
            <a:r>
              <a:rPr lang="en-US" dirty="0"/>
              <a:t>Applicant’s Inclusive Excellence Prompt</a:t>
            </a:r>
          </a:p>
        </p:txBody>
      </p:sp>
      <p:sp>
        <p:nvSpPr>
          <p:cNvPr id="3" name="Content Placeholder 2">
            <a:extLst>
              <a:ext uri="{FF2B5EF4-FFF2-40B4-BE49-F238E27FC236}">
                <a16:creationId xmlns:a16="http://schemas.microsoft.com/office/drawing/2014/main" id="{DF384DEB-EB4C-4CEE-B2F0-2B5C515882F0}"/>
              </a:ext>
            </a:extLst>
          </p:cNvPr>
          <p:cNvSpPr>
            <a:spLocks noGrp="1"/>
          </p:cNvSpPr>
          <p:nvPr>
            <p:ph idx="1"/>
          </p:nvPr>
        </p:nvSpPr>
        <p:spPr/>
        <p:txBody>
          <a:bodyPr/>
          <a:lstStyle/>
          <a:p>
            <a:pPr marL="0" indent="0">
              <a:buNone/>
            </a:pPr>
            <a:r>
              <a:rPr lang="en-US" b="1" dirty="0"/>
              <a:t>Faculty version:</a:t>
            </a:r>
          </a:p>
          <a:p>
            <a:pPr marL="0" indent="0">
              <a:buNone/>
            </a:pPr>
            <a:r>
              <a:rPr lang="en-US" dirty="0"/>
              <a:t>"At Ball State University, Inclusiveness is one of our enduring values and informs all of our efforts. We encourage applicants to familiarize themselves with our Inclusive Excellence Plan to learn more about our commitment and to identify how you might contribute to these efforts.</a:t>
            </a:r>
          </a:p>
          <a:p>
            <a:pPr marL="0" indent="0">
              <a:buNone/>
            </a:pPr>
            <a:r>
              <a:rPr lang="en-US" dirty="0">
                <a:hlinkClick r:id="rId2"/>
              </a:rPr>
              <a:t>Inclusive Excellence Plan | Ball State University (bsu.edu)</a:t>
            </a:r>
            <a:endParaRPr lang="en-US" dirty="0"/>
          </a:p>
          <a:p>
            <a:pPr marL="0" indent="0">
              <a:buNone/>
            </a:pPr>
            <a:r>
              <a:rPr lang="en-US" dirty="0"/>
              <a:t>In your application, please describe how you would contribute to the development of a diverse and inclusive learning community at Ball State University through your teaching, research, and/or service."</a:t>
            </a:r>
          </a:p>
          <a:p>
            <a:pPr marL="0" indent="0">
              <a:buNone/>
            </a:pPr>
            <a:endParaRPr lang="en-US" dirty="0"/>
          </a:p>
        </p:txBody>
      </p:sp>
      <p:sp>
        <p:nvSpPr>
          <p:cNvPr id="4" name="Slide Number Placeholder 3">
            <a:extLst>
              <a:ext uri="{FF2B5EF4-FFF2-40B4-BE49-F238E27FC236}">
                <a16:creationId xmlns:a16="http://schemas.microsoft.com/office/drawing/2014/main" id="{1C23B592-8EC8-493C-9BEF-4F75729441F7}"/>
              </a:ext>
            </a:extLst>
          </p:cNvPr>
          <p:cNvSpPr>
            <a:spLocks noGrp="1"/>
          </p:cNvSpPr>
          <p:nvPr>
            <p:ph type="sldNum" sz="quarter" idx="11"/>
          </p:nvPr>
        </p:nvSpPr>
        <p:spPr/>
        <p:txBody>
          <a:bodyPr/>
          <a:lstStyle/>
          <a:p>
            <a:pPr>
              <a:defRPr/>
            </a:pPr>
            <a:fld id="{BFF68168-686F-1F4F-8BE2-1AA8C9DCC602}" type="slidenum">
              <a:rPr lang="en-US" altLang="en-US" smtClean="0"/>
              <a:pPr>
                <a:defRPr/>
              </a:pPr>
              <a:t>16</a:t>
            </a:fld>
            <a:endParaRPr lang="en-US" altLang="en-US" dirty="0"/>
          </a:p>
        </p:txBody>
      </p:sp>
      <p:sp>
        <p:nvSpPr>
          <p:cNvPr id="5" name="TextBox 4">
            <a:extLst>
              <a:ext uri="{FF2B5EF4-FFF2-40B4-BE49-F238E27FC236}">
                <a16:creationId xmlns:a16="http://schemas.microsoft.com/office/drawing/2014/main" id="{5ED776E7-5B95-4168-9E22-582DC5CB9267}"/>
              </a:ext>
            </a:extLst>
          </p:cNvPr>
          <p:cNvSpPr txBox="1"/>
          <p:nvPr/>
        </p:nvSpPr>
        <p:spPr>
          <a:xfrm>
            <a:off x="11473841" y="6118779"/>
            <a:ext cx="475989"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2300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5955-10C8-4C72-BE05-AA702AAA3A0F}"/>
              </a:ext>
            </a:extLst>
          </p:cNvPr>
          <p:cNvSpPr>
            <a:spLocks noGrp="1"/>
          </p:cNvSpPr>
          <p:nvPr>
            <p:ph type="title"/>
          </p:nvPr>
        </p:nvSpPr>
        <p:spPr>
          <a:xfrm>
            <a:off x="838200" y="365125"/>
            <a:ext cx="10515600" cy="1325563"/>
          </a:xfrm>
        </p:spPr>
        <p:txBody>
          <a:bodyPr/>
          <a:lstStyle/>
          <a:p>
            <a:r>
              <a:rPr lang="en-US" dirty="0"/>
              <a:t>Applicant’s Inclusive Excellence Prompt</a:t>
            </a:r>
          </a:p>
        </p:txBody>
      </p:sp>
      <p:sp>
        <p:nvSpPr>
          <p:cNvPr id="3" name="Content Placeholder 2">
            <a:extLst>
              <a:ext uri="{FF2B5EF4-FFF2-40B4-BE49-F238E27FC236}">
                <a16:creationId xmlns:a16="http://schemas.microsoft.com/office/drawing/2014/main" id="{DF384DEB-EB4C-4CEE-B2F0-2B5C515882F0}"/>
              </a:ext>
            </a:extLst>
          </p:cNvPr>
          <p:cNvSpPr>
            <a:spLocks noGrp="1"/>
          </p:cNvSpPr>
          <p:nvPr>
            <p:ph idx="1"/>
          </p:nvPr>
        </p:nvSpPr>
        <p:spPr/>
        <p:txBody>
          <a:bodyPr/>
          <a:lstStyle/>
          <a:p>
            <a:pPr marL="0" indent="0">
              <a:buNone/>
            </a:pPr>
            <a:r>
              <a:rPr lang="en-US" b="1" dirty="0"/>
              <a:t>Professional version:</a:t>
            </a:r>
          </a:p>
          <a:p>
            <a:pPr marL="0" indent="0">
              <a:buNone/>
            </a:pPr>
            <a:r>
              <a:rPr lang="en-US" dirty="0"/>
              <a:t>"At Ball State University, Inclusiveness is one of our enduring values and informs all of our efforts. We encourage applicants to familiarize themselves with our Inclusive Excellence Plan to learn more about our commitment and to identify how you might contribute to these efforts.</a:t>
            </a:r>
          </a:p>
          <a:p>
            <a:pPr marL="0" indent="0">
              <a:buNone/>
            </a:pPr>
            <a:r>
              <a:rPr lang="en-US" dirty="0">
                <a:hlinkClick r:id="rId2"/>
              </a:rPr>
              <a:t>Inclusive Excellence Plan | Ball State University (bsu.edu)</a:t>
            </a:r>
            <a:endParaRPr lang="en-US" dirty="0"/>
          </a:p>
          <a:p>
            <a:pPr marL="0" indent="0">
              <a:buNone/>
            </a:pPr>
            <a:r>
              <a:rPr lang="en-US" dirty="0"/>
              <a:t>In your application, please describe how you would contribute to the development of a diverse and inclusive learning community at Ball State University in this position."</a:t>
            </a:r>
          </a:p>
        </p:txBody>
      </p:sp>
      <p:sp>
        <p:nvSpPr>
          <p:cNvPr id="4" name="Slide Number Placeholder 3">
            <a:extLst>
              <a:ext uri="{FF2B5EF4-FFF2-40B4-BE49-F238E27FC236}">
                <a16:creationId xmlns:a16="http://schemas.microsoft.com/office/drawing/2014/main" id="{1C23B592-8EC8-493C-9BEF-4F75729441F7}"/>
              </a:ext>
            </a:extLst>
          </p:cNvPr>
          <p:cNvSpPr>
            <a:spLocks noGrp="1"/>
          </p:cNvSpPr>
          <p:nvPr>
            <p:ph type="sldNum" sz="quarter" idx="11"/>
          </p:nvPr>
        </p:nvSpPr>
        <p:spPr/>
        <p:txBody>
          <a:bodyPr/>
          <a:lstStyle/>
          <a:p>
            <a:pPr>
              <a:defRPr/>
            </a:pPr>
            <a:fld id="{BFF68168-686F-1F4F-8BE2-1AA8C9DCC602}" type="slidenum">
              <a:rPr lang="en-US" altLang="en-US" smtClean="0"/>
              <a:pPr>
                <a:defRPr/>
              </a:pPr>
              <a:t>17</a:t>
            </a:fld>
            <a:endParaRPr lang="en-US" altLang="en-US" dirty="0"/>
          </a:p>
        </p:txBody>
      </p:sp>
      <p:sp>
        <p:nvSpPr>
          <p:cNvPr id="5" name="TextBox 4">
            <a:extLst>
              <a:ext uri="{FF2B5EF4-FFF2-40B4-BE49-F238E27FC236}">
                <a16:creationId xmlns:a16="http://schemas.microsoft.com/office/drawing/2014/main" id="{07668826-23CC-4041-80FE-E82429C7019D}"/>
              </a:ext>
            </a:extLst>
          </p:cNvPr>
          <p:cNvSpPr txBox="1"/>
          <p:nvPr/>
        </p:nvSpPr>
        <p:spPr>
          <a:xfrm>
            <a:off x="11586576" y="6118779"/>
            <a:ext cx="475989"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2398201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5955-10C8-4C72-BE05-AA702AAA3A0F}"/>
              </a:ext>
            </a:extLst>
          </p:cNvPr>
          <p:cNvSpPr>
            <a:spLocks noGrp="1"/>
          </p:cNvSpPr>
          <p:nvPr>
            <p:ph type="title"/>
          </p:nvPr>
        </p:nvSpPr>
        <p:spPr>
          <a:xfrm>
            <a:off x="838200" y="365125"/>
            <a:ext cx="10515600" cy="1325563"/>
          </a:xfrm>
        </p:spPr>
        <p:txBody>
          <a:bodyPr/>
          <a:lstStyle/>
          <a:p>
            <a:r>
              <a:rPr lang="en-US" dirty="0"/>
              <a:t>Applicant’s Inclusive Excellence Prompt</a:t>
            </a:r>
          </a:p>
        </p:txBody>
      </p:sp>
      <p:sp>
        <p:nvSpPr>
          <p:cNvPr id="3" name="Content Placeholder 2">
            <a:extLst>
              <a:ext uri="{FF2B5EF4-FFF2-40B4-BE49-F238E27FC236}">
                <a16:creationId xmlns:a16="http://schemas.microsoft.com/office/drawing/2014/main" id="{DF384DEB-EB4C-4CEE-B2F0-2B5C515882F0}"/>
              </a:ext>
            </a:extLst>
          </p:cNvPr>
          <p:cNvSpPr>
            <a:spLocks noGrp="1"/>
          </p:cNvSpPr>
          <p:nvPr>
            <p:ph idx="1"/>
          </p:nvPr>
        </p:nvSpPr>
        <p:spPr/>
        <p:txBody>
          <a:bodyPr/>
          <a:lstStyle/>
          <a:p>
            <a:pPr marL="0" indent="0">
              <a:buNone/>
            </a:pPr>
            <a:r>
              <a:rPr lang="en-US" b="1" dirty="0"/>
              <a:t>Staff and Service version:</a:t>
            </a:r>
          </a:p>
          <a:p>
            <a:pPr marL="0" indent="0">
              <a:buNone/>
            </a:pPr>
            <a:r>
              <a:rPr lang="en-US" dirty="0"/>
              <a:t>"At Ball State University, Inclusiveness is one of our enduring values and informs all of our efforts. We encourage applicants to familiarize themselves with our Inclusive Excellence Plan to learn more about our commitment and to identify how you might contribute to these efforts.”</a:t>
            </a:r>
          </a:p>
          <a:p>
            <a:pPr marL="0" indent="0">
              <a:buNone/>
            </a:pPr>
            <a:r>
              <a:rPr lang="en-US" dirty="0">
                <a:hlinkClick r:id="rId2"/>
              </a:rPr>
              <a:t>Inclusive Excellence Plan | Ball State University (bsu.edu)</a:t>
            </a:r>
            <a:endParaRPr lang="en-US" dirty="0"/>
          </a:p>
        </p:txBody>
      </p:sp>
      <p:sp>
        <p:nvSpPr>
          <p:cNvPr id="4" name="Slide Number Placeholder 3">
            <a:extLst>
              <a:ext uri="{FF2B5EF4-FFF2-40B4-BE49-F238E27FC236}">
                <a16:creationId xmlns:a16="http://schemas.microsoft.com/office/drawing/2014/main" id="{1C23B592-8EC8-493C-9BEF-4F75729441F7}"/>
              </a:ext>
            </a:extLst>
          </p:cNvPr>
          <p:cNvSpPr>
            <a:spLocks noGrp="1"/>
          </p:cNvSpPr>
          <p:nvPr>
            <p:ph type="sldNum" sz="quarter" idx="11"/>
          </p:nvPr>
        </p:nvSpPr>
        <p:spPr/>
        <p:txBody>
          <a:bodyPr/>
          <a:lstStyle/>
          <a:p>
            <a:pPr>
              <a:defRPr/>
            </a:pPr>
            <a:fld id="{BFF68168-686F-1F4F-8BE2-1AA8C9DCC602}" type="slidenum">
              <a:rPr lang="en-US" altLang="en-US" smtClean="0"/>
              <a:pPr>
                <a:defRPr/>
              </a:pPr>
              <a:t>18</a:t>
            </a:fld>
            <a:endParaRPr lang="en-US" altLang="en-US" dirty="0"/>
          </a:p>
        </p:txBody>
      </p:sp>
      <p:sp>
        <p:nvSpPr>
          <p:cNvPr id="5" name="TextBox 4">
            <a:extLst>
              <a:ext uri="{FF2B5EF4-FFF2-40B4-BE49-F238E27FC236}">
                <a16:creationId xmlns:a16="http://schemas.microsoft.com/office/drawing/2014/main" id="{57BA072A-A67F-43E3-B718-35217264FBD8}"/>
              </a:ext>
            </a:extLst>
          </p:cNvPr>
          <p:cNvSpPr txBox="1"/>
          <p:nvPr/>
        </p:nvSpPr>
        <p:spPr>
          <a:xfrm>
            <a:off x="11473841" y="6118779"/>
            <a:ext cx="475989"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1599530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3E960-2183-4EB0-83FA-BB02BB3F52FA}"/>
              </a:ext>
            </a:extLst>
          </p:cNvPr>
          <p:cNvSpPr>
            <a:spLocks noGrp="1"/>
          </p:cNvSpPr>
          <p:nvPr>
            <p:ph type="title"/>
          </p:nvPr>
        </p:nvSpPr>
        <p:spPr/>
        <p:txBody>
          <a:bodyPr/>
          <a:lstStyle/>
          <a:p>
            <a:r>
              <a:rPr lang="en-US" dirty="0"/>
              <a:t>Inclusive Excellence Statement for All Job Postings </a:t>
            </a:r>
          </a:p>
        </p:txBody>
      </p:sp>
      <p:sp>
        <p:nvSpPr>
          <p:cNvPr id="3" name="Content Placeholder 2">
            <a:extLst>
              <a:ext uri="{FF2B5EF4-FFF2-40B4-BE49-F238E27FC236}">
                <a16:creationId xmlns:a16="http://schemas.microsoft.com/office/drawing/2014/main" id="{3C58EFC9-5A01-4F55-B5BA-1BC4E0EF6F70}"/>
              </a:ext>
            </a:extLst>
          </p:cNvPr>
          <p:cNvSpPr>
            <a:spLocks noGrp="1"/>
          </p:cNvSpPr>
          <p:nvPr>
            <p:ph idx="1"/>
          </p:nvPr>
        </p:nvSpPr>
        <p:spPr>
          <a:xfrm>
            <a:off x="838200" y="1690688"/>
            <a:ext cx="10515600" cy="4495424"/>
          </a:xfrm>
        </p:spPr>
        <p:txBody>
          <a:bodyPr/>
          <a:lstStyle/>
          <a:p>
            <a:pPr marL="0" marR="0" indent="0">
              <a:buNone/>
            </a:pPr>
            <a:r>
              <a:rPr lang="en-US" sz="2400" dirty="0"/>
              <a:t>At Ball State we strive to be an </a:t>
            </a:r>
            <a:r>
              <a:rPr lang="en-US" sz="2400" b="1" dirty="0"/>
              <a:t>open and inclusive</a:t>
            </a:r>
            <a:r>
              <a:rPr lang="en-US" sz="2400" dirty="0"/>
              <a:t> campus and community that welcomes and embraces people of various </a:t>
            </a:r>
            <a:r>
              <a:rPr lang="en-US" sz="2400" b="1" dirty="0"/>
              <a:t>backgrounds</a:t>
            </a:r>
            <a:r>
              <a:rPr lang="en-US" sz="2400" dirty="0"/>
              <a:t> and </a:t>
            </a:r>
            <a:r>
              <a:rPr lang="en-US" sz="2400" b="1" dirty="0"/>
              <a:t>ideals</a:t>
            </a:r>
            <a:r>
              <a:rPr lang="en-US" sz="2400" dirty="0"/>
              <a:t>. We recognize that our strength is in the diversity of our </a:t>
            </a:r>
            <a:r>
              <a:rPr lang="en-US" sz="2400" b="1" dirty="0"/>
              <a:t>students, faculty, and staff </a:t>
            </a:r>
            <a:r>
              <a:rPr lang="en-US" sz="2400" dirty="0"/>
              <a:t>and we strive to value the </a:t>
            </a:r>
            <a:r>
              <a:rPr lang="en-US" sz="2400" b="1" dirty="0"/>
              <a:t>intrinsic worth </a:t>
            </a:r>
            <a:r>
              <a:rPr lang="en-US" sz="2400" dirty="0"/>
              <a:t>of all of our community members. Ball State recognizes diversity in all its forms including but not limited to; </a:t>
            </a:r>
            <a:r>
              <a:rPr lang="en-US" sz="2400" b="1" dirty="0"/>
              <a:t>race, ethnicity, socio-economic status, sexual orientation, gender identity or expression, disability/ability, veteran status, or age</a:t>
            </a:r>
            <a:r>
              <a:rPr lang="en-US" sz="2400" dirty="0"/>
              <a:t>. </a:t>
            </a:r>
          </a:p>
          <a:p>
            <a:pPr marL="0" marR="0" indent="0">
              <a:buNone/>
            </a:pPr>
            <a:r>
              <a:rPr lang="en-US" sz="2400" dirty="0"/>
              <a:t>Ball State University is committed to </a:t>
            </a:r>
            <a:r>
              <a:rPr lang="en-US" sz="2400" b="1" dirty="0"/>
              <a:t>free and open </a:t>
            </a:r>
            <a:r>
              <a:rPr lang="en-US" sz="2400" dirty="0"/>
              <a:t>inquiry, and our University </a:t>
            </a:r>
            <a:r>
              <a:rPr lang="en-US" sz="2400" b="1" dirty="0"/>
              <a:t>offers</a:t>
            </a:r>
            <a:r>
              <a:rPr lang="en-US" sz="2400" dirty="0"/>
              <a:t> all members of the University community—</a:t>
            </a:r>
            <a:r>
              <a:rPr lang="en-US" sz="2400" b="1" dirty="0"/>
              <a:t>including students, faculty, staff, and visitors</a:t>
            </a:r>
            <a:r>
              <a:rPr lang="en-US" sz="2400" dirty="0"/>
              <a:t>—the broadest possible latitude to speak, write, listen, challenge, and learn.</a:t>
            </a:r>
          </a:p>
          <a:p>
            <a:pPr marL="0" marR="0" indent="0">
              <a:buNone/>
            </a:pPr>
            <a:r>
              <a:rPr lang="en-US" sz="2400" b="1" dirty="0"/>
              <a:t>DRAFT 04/05/2021</a:t>
            </a:r>
          </a:p>
        </p:txBody>
      </p:sp>
      <p:sp>
        <p:nvSpPr>
          <p:cNvPr id="4" name="Slide Number Placeholder 3">
            <a:extLst>
              <a:ext uri="{FF2B5EF4-FFF2-40B4-BE49-F238E27FC236}">
                <a16:creationId xmlns:a16="http://schemas.microsoft.com/office/drawing/2014/main" id="{0BE28BCB-BDA2-4EAF-A2E2-BDEFC987AC87}"/>
              </a:ext>
            </a:extLst>
          </p:cNvPr>
          <p:cNvSpPr>
            <a:spLocks noGrp="1"/>
          </p:cNvSpPr>
          <p:nvPr>
            <p:ph type="sldNum" sz="quarter" idx="11"/>
          </p:nvPr>
        </p:nvSpPr>
        <p:spPr/>
        <p:txBody>
          <a:bodyPr/>
          <a:lstStyle/>
          <a:p>
            <a:pPr>
              <a:defRPr/>
            </a:pPr>
            <a:fld id="{BFF68168-686F-1F4F-8BE2-1AA8C9DCC602}" type="slidenum">
              <a:rPr lang="en-US" altLang="en-US" smtClean="0"/>
              <a:pPr>
                <a:defRPr/>
              </a:pPr>
              <a:t>19</a:t>
            </a:fld>
            <a:endParaRPr lang="en-US" altLang="en-US" dirty="0"/>
          </a:p>
        </p:txBody>
      </p:sp>
      <p:sp>
        <p:nvSpPr>
          <p:cNvPr id="5" name="TextBox 4">
            <a:extLst>
              <a:ext uri="{FF2B5EF4-FFF2-40B4-BE49-F238E27FC236}">
                <a16:creationId xmlns:a16="http://schemas.microsoft.com/office/drawing/2014/main" id="{B3E6119B-D478-48F1-A14D-57A947BAE82D}"/>
              </a:ext>
            </a:extLst>
          </p:cNvPr>
          <p:cNvSpPr txBox="1"/>
          <p:nvPr/>
        </p:nvSpPr>
        <p:spPr>
          <a:xfrm>
            <a:off x="11259069" y="6169580"/>
            <a:ext cx="439984" cy="369332"/>
          </a:xfrm>
          <a:prstGeom prst="rect">
            <a:avLst/>
          </a:prstGeom>
          <a:noFill/>
        </p:spPr>
        <p:txBody>
          <a:bodyPr wrap="square" rtlCol="0">
            <a:spAutoFit/>
          </a:bodyPr>
          <a:lstStyle/>
          <a:p>
            <a:r>
              <a:rPr lang="en-US" dirty="0"/>
              <a:t>M</a:t>
            </a:r>
          </a:p>
        </p:txBody>
      </p:sp>
    </p:spTree>
    <p:extLst>
      <p:ext uri="{BB962C8B-B14F-4D97-AF65-F5344CB8AC3E}">
        <p14:creationId xmlns:p14="http://schemas.microsoft.com/office/powerpoint/2010/main" val="389558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47" y="365125"/>
            <a:ext cx="11434823" cy="1266905"/>
          </a:xfrm>
        </p:spPr>
        <p:txBody>
          <a:bodyPr>
            <a:normAutofit/>
          </a:bodyPr>
          <a:lstStyle/>
          <a:p>
            <a:pPr algn="ctr"/>
            <a:r>
              <a:rPr lang="en-US" dirty="0">
                <a:latin typeface="Calibri" panose="020F0502020204030204" pitchFamily="34" charset="0"/>
                <a:cs typeface="Calibri" panose="020F0502020204030204" pitchFamily="34" charset="0"/>
              </a:rPr>
              <a:t>Presentation Overview</a:t>
            </a:r>
          </a:p>
        </p:txBody>
      </p:sp>
      <p:sp>
        <p:nvSpPr>
          <p:cNvPr id="6" name="Rectangle 5">
            <a:extLst>
              <a:ext uri="{FF2B5EF4-FFF2-40B4-BE49-F238E27FC236}">
                <a16:creationId xmlns:a16="http://schemas.microsoft.com/office/drawing/2014/main" id="{740DA2C7-0B5B-B149-8780-77648D17257D}"/>
              </a:ext>
            </a:extLst>
          </p:cNvPr>
          <p:cNvSpPr/>
          <p:nvPr/>
        </p:nvSpPr>
        <p:spPr>
          <a:xfrm>
            <a:off x="1184074" y="2140314"/>
            <a:ext cx="9823853" cy="3785652"/>
          </a:xfrm>
          <a:prstGeom prst="rect">
            <a:avLst/>
          </a:prstGeom>
        </p:spPr>
        <p:txBody>
          <a:bodyPr wrap="square">
            <a:spAutoFit/>
          </a:bodyPr>
          <a:lstStyle/>
          <a:p>
            <a:pPr marL="457200" indent="-457200">
              <a:buFont typeface="Arial" panose="020B0604020202020204" pitchFamily="34" charset="0"/>
              <a:buChar char="•"/>
            </a:pPr>
            <a:r>
              <a:rPr lang="en-US" sz="4000" b="0" dirty="0">
                <a:solidFill>
                  <a:srgbClr val="54585A"/>
                </a:solidFill>
              </a:rPr>
              <a:t>Diversity and Affirmative Action Reports</a:t>
            </a:r>
          </a:p>
          <a:p>
            <a:pPr marL="457200" indent="-457200">
              <a:buFont typeface="Arial" panose="020B0604020202020204" pitchFamily="34" charset="0"/>
              <a:buChar char="•"/>
            </a:pPr>
            <a:r>
              <a:rPr lang="en-US" sz="4000" b="0" dirty="0">
                <a:solidFill>
                  <a:srgbClr val="54585A"/>
                </a:solidFill>
              </a:rPr>
              <a:t>Inclusive Hiring Practices</a:t>
            </a:r>
          </a:p>
          <a:p>
            <a:pPr marL="457200" indent="-457200">
              <a:buFont typeface="Arial" panose="020B0604020202020204" pitchFamily="34" charset="0"/>
              <a:buChar char="•"/>
            </a:pPr>
            <a:r>
              <a:rPr lang="en-US" sz="4000" b="0" dirty="0">
                <a:solidFill>
                  <a:srgbClr val="54585A"/>
                </a:solidFill>
              </a:rPr>
              <a:t>Inclusive Excellence Statement and Prompts</a:t>
            </a:r>
          </a:p>
          <a:p>
            <a:pPr marL="457200" indent="-457200">
              <a:buFont typeface="Arial" panose="020B0604020202020204" pitchFamily="34" charset="0"/>
              <a:buChar char="•"/>
            </a:pPr>
            <a:r>
              <a:rPr lang="en-US" sz="4000" b="0" dirty="0">
                <a:solidFill>
                  <a:srgbClr val="54585A"/>
                </a:solidFill>
              </a:rPr>
              <a:t>We Soar: Building a Culture of Inclusive Excellence</a:t>
            </a:r>
          </a:p>
          <a:p>
            <a:pPr marL="457200" indent="-457200">
              <a:buFont typeface="Arial" panose="020B0604020202020204" pitchFamily="34" charset="0"/>
              <a:buChar char="•"/>
            </a:pPr>
            <a:r>
              <a:rPr lang="en-US" sz="4000" dirty="0">
                <a:solidFill>
                  <a:srgbClr val="54585A"/>
                </a:solidFill>
              </a:rPr>
              <a:t>Inclusive Excellence Champions</a:t>
            </a:r>
            <a:endParaRPr lang="en-US" sz="4000" b="0" dirty="0">
              <a:solidFill>
                <a:srgbClr val="54585A"/>
              </a:solidFill>
            </a:endParaRPr>
          </a:p>
        </p:txBody>
      </p:sp>
      <p:sp>
        <p:nvSpPr>
          <p:cNvPr id="3" name="TextBox 2">
            <a:extLst>
              <a:ext uri="{FF2B5EF4-FFF2-40B4-BE49-F238E27FC236}">
                <a16:creationId xmlns:a16="http://schemas.microsoft.com/office/drawing/2014/main" id="{EF8C9220-AB42-420E-A895-AAC87D8D4EE0}"/>
              </a:ext>
            </a:extLst>
          </p:cNvPr>
          <p:cNvSpPr txBox="1"/>
          <p:nvPr/>
        </p:nvSpPr>
        <p:spPr>
          <a:xfrm>
            <a:off x="11550570" y="6308209"/>
            <a:ext cx="439984" cy="369332"/>
          </a:xfrm>
          <a:prstGeom prst="rect">
            <a:avLst/>
          </a:prstGeom>
          <a:noFill/>
        </p:spPr>
        <p:txBody>
          <a:bodyPr wrap="square" rtlCol="0">
            <a:spAutoFit/>
          </a:bodyPr>
          <a:lstStyle/>
          <a:p>
            <a:r>
              <a:rPr lang="en-US" dirty="0"/>
              <a:t>M</a:t>
            </a:r>
          </a:p>
        </p:txBody>
      </p:sp>
    </p:spTree>
    <p:extLst>
      <p:ext uri="{BB962C8B-B14F-4D97-AF65-F5344CB8AC3E}">
        <p14:creationId xmlns:p14="http://schemas.microsoft.com/office/powerpoint/2010/main" val="2735802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B8959-131D-4408-A556-054D81B03FAB}"/>
              </a:ext>
            </a:extLst>
          </p:cNvPr>
          <p:cNvSpPr>
            <a:spLocks noGrp="1"/>
          </p:cNvSpPr>
          <p:nvPr>
            <p:ph type="title"/>
          </p:nvPr>
        </p:nvSpPr>
        <p:spPr/>
        <p:txBody>
          <a:bodyPr/>
          <a:lstStyle/>
          <a:p>
            <a:r>
              <a:rPr lang="en-US" dirty="0"/>
              <a:t>Inclusive Hiring Strategies, Principles, and Checklist Guide</a:t>
            </a:r>
          </a:p>
        </p:txBody>
      </p:sp>
      <p:sp>
        <p:nvSpPr>
          <p:cNvPr id="3" name="Content Placeholder 2">
            <a:extLst>
              <a:ext uri="{FF2B5EF4-FFF2-40B4-BE49-F238E27FC236}">
                <a16:creationId xmlns:a16="http://schemas.microsoft.com/office/drawing/2014/main" id="{C9686DBE-6B8F-4296-8925-F72AB7D64AC5}"/>
              </a:ext>
            </a:extLst>
          </p:cNvPr>
          <p:cNvSpPr>
            <a:spLocks noGrp="1"/>
          </p:cNvSpPr>
          <p:nvPr>
            <p:ph idx="1"/>
          </p:nvPr>
        </p:nvSpPr>
        <p:spPr>
          <a:xfrm>
            <a:off x="838200" y="1690688"/>
            <a:ext cx="10515600" cy="4495424"/>
          </a:xfrm>
        </p:spPr>
        <p:txBody>
          <a:bodyPr/>
          <a:lstStyle/>
          <a:p>
            <a:pPr marL="0" indent="0">
              <a:buNone/>
            </a:pPr>
            <a:r>
              <a:rPr lang="en-US" dirty="0"/>
              <a:t>Contains five key resources for building a search process that reaches the most qualified candidates, and in the process creates a more diverse applicant pool. It includes:</a:t>
            </a:r>
          </a:p>
          <a:p>
            <a:r>
              <a:rPr lang="en-US" sz="2400" dirty="0"/>
              <a:t>The Broader Context </a:t>
            </a:r>
          </a:p>
          <a:p>
            <a:r>
              <a:rPr lang="en-US" sz="2400" dirty="0"/>
              <a:t>Steps for the Search Process</a:t>
            </a:r>
          </a:p>
          <a:p>
            <a:r>
              <a:rPr lang="en-US" sz="2400" dirty="0"/>
              <a:t>The Inclusion Continuum</a:t>
            </a:r>
          </a:p>
          <a:p>
            <a:r>
              <a:rPr lang="en-US" sz="2400" dirty="0"/>
              <a:t>Sample Unit Diversity Plan for Recruitment</a:t>
            </a:r>
          </a:p>
          <a:p>
            <a:r>
              <a:rPr lang="en-US" sz="2400" dirty="0"/>
              <a:t>Inclusive Excellence Statement Requirement with Evaluation Rubric &amp; Timing of Faculty Searches</a:t>
            </a:r>
          </a:p>
          <a:p>
            <a:r>
              <a:rPr lang="en-US" sz="2400" dirty="0"/>
              <a:t>Checklist for Search Committee Chairs for Inclusive Searches</a:t>
            </a:r>
          </a:p>
        </p:txBody>
      </p:sp>
      <p:sp>
        <p:nvSpPr>
          <p:cNvPr id="4" name="Slide Number Placeholder 3">
            <a:extLst>
              <a:ext uri="{FF2B5EF4-FFF2-40B4-BE49-F238E27FC236}">
                <a16:creationId xmlns:a16="http://schemas.microsoft.com/office/drawing/2014/main" id="{86EF1B91-8BA0-4D8A-A817-5B35B1EA10B4}"/>
              </a:ext>
            </a:extLst>
          </p:cNvPr>
          <p:cNvSpPr>
            <a:spLocks noGrp="1"/>
          </p:cNvSpPr>
          <p:nvPr>
            <p:ph type="sldNum" sz="quarter" idx="11"/>
          </p:nvPr>
        </p:nvSpPr>
        <p:spPr/>
        <p:txBody>
          <a:bodyPr/>
          <a:lstStyle/>
          <a:p>
            <a:pPr>
              <a:defRPr/>
            </a:pPr>
            <a:fld id="{BFF68168-686F-1F4F-8BE2-1AA8C9DCC602}" type="slidenum">
              <a:rPr lang="en-US" altLang="en-US" smtClean="0"/>
              <a:pPr>
                <a:defRPr/>
              </a:pPr>
              <a:t>20</a:t>
            </a:fld>
            <a:endParaRPr lang="en-US" altLang="en-US" dirty="0"/>
          </a:p>
        </p:txBody>
      </p:sp>
      <p:sp>
        <p:nvSpPr>
          <p:cNvPr id="5" name="TextBox 4">
            <a:extLst>
              <a:ext uri="{FF2B5EF4-FFF2-40B4-BE49-F238E27FC236}">
                <a16:creationId xmlns:a16="http://schemas.microsoft.com/office/drawing/2014/main" id="{DDB3639B-7B15-479A-918C-96260B8D8398}"/>
              </a:ext>
            </a:extLst>
          </p:cNvPr>
          <p:cNvSpPr txBox="1"/>
          <p:nvPr/>
        </p:nvSpPr>
        <p:spPr>
          <a:xfrm>
            <a:off x="11414600" y="6169580"/>
            <a:ext cx="439984" cy="369332"/>
          </a:xfrm>
          <a:prstGeom prst="rect">
            <a:avLst/>
          </a:prstGeom>
          <a:noFill/>
        </p:spPr>
        <p:txBody>
          <a:bodyPr wrap="square" rtlCol="0">
            <a:spAutoFit/>
          </a:bodyPr>
          <a:lstStyle/>
          <a:p>
            <a:r>
              <a:rPr lang="en-US" dirty="0"/>
              <a:t>M</a:t>
            </a:r>
          </a:p>
        </p:txBody>
      </p:sp>
    </p:spTree>
    <p:extLst>
      <p:ext uri="{BB962C8B-B14F-4D97-AF65-F5344CB8AC3E}">
        <p14:creationId xmlns:p14="http://schemas.microsoft.com/office/powerpoint/2010/main" val="687563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13866-A7DD-4BEF-8DBB-487159268F0F}"/>
              </a:ext>
            </a:extLst>
          </p:cNvPr>
          <p:cNvSpPr>
            <a:spLocks noGrp="1"/>
          </p:cNvSpPr>
          <p:nvPr>
            <p:ph type="title"/>
          </p:nvPr>
        </p:nvSpPr>
        <p:spPr/>
        <p:txBody>
          <a:bodyPr/>
          <a:lstStyle/>
          <a:p>
            <a:r>
              <a:rPr lang="en-US" dirty="0"/>
              <a:t>Inclusive Hiring Outreach and Support</a:t>
            </a:r>
          </a:p>
        </p:txBody>
      </p:sp>
      <p:sp>
        <p:nvSpPr>
          <p:cNvPr id="3" name="Content Placeholder 2">
            <a:extLst>
              <a:ext uri="{FF2B5EF4-FFF2-40B4-BE49-F238E27FC236}">
                <a16:creationId xmlns:a16="http://schemas.microsoft.com/office/drawing/2014/main" id="{60C53448-2742-4C76-9953-C6D6DF9BC13C}"/>
              </a:ext>
            </a:extLst>
          </p:cNvPr>
          <p:cNvSpPr>
            <a:spLocks noGrp="1"/>
          </p:cNvSpPr>
          <p:nvPr>
            <p:ph idx="1"/>
          </p:nvPr>
        </p:nvSpPr>
        <p:spPr/>
        <p:txBody>
          <a:bodyPr/>
          <a:lstStyle/>
          <a:p>
            <a:pPr marL="0" indent="0">
              <a:buNone/>
            </a:pPr>
            <a:r>
              <a:rPr lang="en-US" b="1" dirty="0"/>
              <a:t>Affirmative Action Briefings &amp; Inclusive Excellence Plan Support</a:t>
            </a:r>
          </a:p>
          <a:p>
            <a:pPr lvl="1"/>
            <a:r>
              <a:rPr lang="en-US" dirty="0"/>
              <a:t>We will be meeting with Deans in the coming weeks to talk about affirmative action goals, inclusive excellence plan updates, and data and trends. </a:t>
            </a:r>
          </a:p>
          <a:p>
            <a:pPr marL="0" indent="0">
              <a:buNone/>
            </a:pPr>
            <a:r>
              <a:rPr lang="en-US" b="1" dirty="0">
                <a:cs typeface="Helvetica" panose="020B0604020202020204" pitchFamily="34" charset="0"/>
              </a:rPr>
              <a:t>Recruitment Strategy: </a:t>
            </a:r>
          </a:p>
          <a:p>
            <a:pPr lvl="1"/>
            <a:r>
              <a:rPr lang="en-US" dirty="0">
                <a:cs typeface="Helvetica" panose="020B0604020202020204" pitchFamily="34" charset="0"/>
              </a:rPr>
              <a:t>All hiring supervisors will include a recruitment strategy to yield qualified women and minorities in their applicant pools in TMS. </a:t>
            </a:r>
          </a:p>
          <a:p>
            <a:pPr marL="0" indent="0">
              <a:buNone/>
            </a:pPr>
            <a:r>
              <a:rPr lang="en-US" b="1" dirty="0">
                <a:cs typeface="Helvetica" panose="020B0604020202020204" pitchFamily="34" charset="0"/>
              </a:rPr>
              <a:t>Diversity of Applicant Pool Assessed Prior to Close of Posting</a:t>
            </a:r>
            <a:r>
              <a:rPr lang="en-US" dirty="0">
                <a:cs typeface="Helvetica" panose="020B0604020202020204" pitchFamily="34" charset="0"/>
              </a:rPr>
              <a:t>: </a:t>
            </a:r>
          </a:p>
          <a:p>
            <a:pPr lvl="1"/>
            <a:r>
              <a:rPr lang="en-US" dirty="0">
                <a:cs typeface="Helvetica" panose="020B0604020202020204" pitchFamily="34" charset="0"/>
              </a:rPr>
              <a:t>Hiring supervisors will be informed of Affirmative Action goals for the search and the diversity of the applicant pool will be assessed to determine if additional outreach efforts are needed. </a:t>
            </a:r>
          </a:p>
          <a:p>
            <a:endParaRPr lang="en-US" dirty="0"/>
          </a:p>
          <a:p>
            <a:endParaRPr lang="en-US" dirty="0"/>
          </a:p>
        </p:txBody>
      </p:sp>
      <p:sp>
        <p:nvSpPr>
          <p:cNvPr id="4" name="Slide Number Placeholder 3">
            <a:extLst>
              <a:ext uri="{FF2B5EF4-FFF2-40B4-BE49-F238E27FC236}">
                <a16:creationId xmlns:a16="http://schemas.microsoft.com/office/drawing/2014/main" id="{06F649B4-F776-46EB-B94F-31537F9957EC}"/>
              </a:ext>
            </a:extLst>
          </p:cNvPr>
          <p:cNvSpPr>
            <a:spLocks noGrp="1"/>
          </p:cNvSpPr>
          <p:nvPr>
            <p:ph type="sldNum" sz="quarter" idx="11"/>
          </p:nvPr>
        </p:nvSpPr>
        <p:spPr/>
        <p:txBody>
          <a:bodyPr/>
          <a:lstStyle/>
          <a:p>
            <a:pPr>
              <a:defRPr/>
            </a:pPr>
            <a:fld id="{BFF68168-686F-1F4F-8BE2-1AA8C9DCC602}" type="slidenum">
              <a:rPr lang="en-US" altLang="en-US" smtClean="0"/>
              <a:pPr>
                <a:defRPr/>
              </a:pPr>
              <a:t>21</a:t>
            </a:fld>
            <a:endParaRPr lang="en-US" altLang="en-US" dirty="0"/>
          </a:p>
        </p:txBody>
      </p:sp>
      <p:sp>
        <p:nvSpPr>
          <p:cNvPr id="5" name="TextBox 4">
            <a:extLst>
              <a:ext uri="{FF2B5EF4-FFF2-40B4-BE49-F238E27FC236}">
                <a16:creationId xmlns:a16="http://schemas.microsoft.com/office/drawing/2014/main" id="{F72D5368-4718-4D62-90FA-2D30DF4A23FD}"/>
              </a:ext>
            </a:extLst>
          </p:cNvPr>
          <p:cNvSpPr txBox="1"/>
          <p:nvPr/>
        </p:nvSpPr>
        <p:spPr>
          <a:xfrm>
            <a:off x="11473841" y="6118779"/>
            <a:ext cx="475989"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2468085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9C343F6-6859-4F0E-B54F-7940B96C3E42}"/>
              </a:ext>
            </a:extLst>
          </p:cNvPr>
          <p:cNvSpPr>
            <a:spLocks noGrp="1"/>
          </p:cNvSpPr>
          <p:nvPr>
            <p:ph type="subTitle" idx="1"/>
          </p:nvPr>
        </p:nvSpPr>
        <p:spPr/>
        <p:txBody>
          <a:bodyPr/>
          <a:lstStyle/>
          <a:p>
            <a:endParaRPr lang="en-US" dirty="0"/>
          </a:p>
        </p:txBody>
      </p:sp>
      <p:sp>
        <p:nvSpPr>
          <p:cNvPr id="3" name="Title 2">
            <a:extLst>
              <a:ext uri="{FF2B5EF4-FFF2-40B4-BE49-F238E27FC236}">
                <a16:creationId xmlns:a16="http://schemas.microsoft.com/office/drawing/2014/main" id="{FDDBE96F-2D2F-44FD-9DA1-759A3A2D2D73}"/>
              </a:ext>
            </a:extLst>
          </p:cNvPr>
          <p:cNvSpPr>
            <a:spLocks noGrp="1"/>
          </p:cNvSpPr>
          <p:nvPr>
            <p:ph type="ctrTitle"/>
          </p:nvPr>
        </p:nvSpPr>
        <p:spPr/>
        <p:txBody>
          <a:bodyPr/>
          <a:lstStyle/>
          <a:p>
            <a:r>
              <a:rPr lang="en-US" dirty="0"/>
              <a:t>Initiatives</a:t>
            </a:r>
          </a:p>
        </p:txBody>
      </p:sp>
    </p:spTree>
    <p:extLst>
      <p:ext uri="{BB962C8B-B14F-4D97-AF65-F5344CB8AC3E}">
        <p14:creationId xmlns:p14="http://schemas.microsoft.com/office/powerpoint/2010/main" val="415495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95D6-0AB9-46EB-8C4F-E7D55652AB60}"/>
              </a:ext>
            </a:extLst>
          </p:cNvPr>
          <p:cNvSpPr>
            <a:spLocks noGrp="1"/>
          </p:cNvSpPr>
          <p:nvPr>
            <p:ph type="title"/>
          </p:nvPr>
        </p:nvSpPr>
        <p:spPr/>
        <p:txBody>
          <a:bodyPr/>
          <a:lstStyle/>
          <a:p>
            <a:r>
              <a:rPr lang="en-US" dirty="0"/>
              <a:t>Initiatives</a:t>
            </a:r>
          </a:p>
        </p:txBody>
      </p:sp>
      <p:sp>
        <p:nvSpPr>
          <p:cNvPr id="3" name="Content Placeholder 2">
            <a:extLst>
              <a:ext uri="{FF2B5EF4-FFF2-40B4-BE49-F238E27FC236}">
                <a16:creationId xmlns:a16="http://schemas.microsoft.com/office/drawing/2014/main" id="{1B7B8D70-7B3C-4831-AE2F-DA9BC52290B1}"/>
              </a:ext>
            </a:extLst>
          </p:cNvPr>
          <p:cNvSpPr>
            <a:spLocks noGrp="1"/>
          </p:cNvSpPr>
          <p:nvPr>
            <p:ph idx="1"/>
          </p:nvPr>
        </p:nvSpPr>
        <p:spPr/>
        <p:txBody>
          <a:bodyPr/>
          <a:lstStyle/>
          <a:p>
            <a:r>
              <a:rPr lang="en-US" sz="2600" b="1" dirty="0"/>
              <a:t>We Soar: Building a Culture of Inclusive Excellence: </a:t>
            </a:r>
            <a:r>
              <a:rPr lang="en-US" sz="2600" dirty="0"/>
              <a:t>At Ball State University, we acknowledge inclusive excellence as one of our enduring values and a fundamental part of accomplishing our 2040 Strategic Plan. We want to create a supportive and diverse community and culture at Ball State, recognizing each community member's intrinsic values. </a:t>
            </a:r>
          </a:p>
          <a:p>
            <a:r>
              <a:rPr lang="en-US" sz="2600" b="1" dirty="0"/>
              <a:t>Inclusive Excellence Champions: </a:t>
            </a:r>
            <a:r>
              <a:rPr lang="en-US" sz="2600" dirty="0"/>
              <a:t>program that will training faculty and staff on the IE Plan, the Toolkit, Microaggressions, Implicit Bias,, How to be an ally to diverse racial and ethnic minorities, LGBTQ+ Individuals, people from diverse religious backgrounds and people with diverse disabilities. They will also receive search committee training and inclusive hiring practices. </a:t>
            </a:r>
          </a:p>
          <a:p>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21781DB4-7232-40B9-8AE7-510CBBA5B95D}"/>
              </a:ext>
            </a:extLst>
          </p:cNvPr>
          <p:cNvSpPr>
            <a:spLocks noGrp="1"/>
          </p:cNvSpPr>
          <p:nvPr>
            <p:ph type="sldNum" sz="quarter" idx="11"/>
          </p:nvPr>
        </p:nvSpPr>
        <p:spPr/>
        <p:txBody>
          <a:bodyPr/>
          <a:lstStyle/>
          <a:p>
            <a:pPr>
              <a:defRPr/>
            </a:pPr>
            <a:fld id="{BFF68168-686F-1F4F-8BE2-1AA8C9DCC602}" type="slidenum">
              <a:rPr lang="en-US" altLang="en-US" smtClean="0"/>
              <a:pPr>
                <a:defRPr/>
              </a:pPr>
              <a:t>23</a:t>
            </a:fld>
            <a:endParaRPr lang="en-US" altLang="en-US" dirty="0"/>
          </a:p>
        </p:txBody>
      </p:sp>
      <p:sp>
        <p:nvSpPr>
          <p:cNvPr id="5" name="TextBox 4">
            <a:extLst>
              <a:ext uri="{FF2B5EF4-FFF2-40B4-BE49-F238E27FC236}">
                <a16:creationId xmlns:a16="http://schemas.microsoft.com/office/drawing/2014/main" id="{5CABDE92-50EC-438F-A2E2-C976954158BC}"/>
              </a:ext>
            </a:extLst>
          </p:cNvPr>
          <p:cNvSpPr txBox="1"/>
          <p:nvPr/>
        </p:nvSpPr>
        <p:spPr>
          <a:xfrm>
            <a:off x="11402074" y="6169580"/>
            <a:ext cx="439984" cy="369332"/>
          </a:xfrm>
          <a:prstGeom prst="rect">
            <a:avLst/>
          </a:prstGeom>
          <a:noFill/>
        </p:spPr>
        <p:txBody>
          <a:bodyPr wrap="square" rtlCol="0">
            <a:spAutoFit/>
          </a:bodyPr>
          <a:lstStyle/>
          <a:p>
            <a:r>
              <a:rPr lang="en-US" dirty="0"/>
              <a:t>M</a:t>
            </a:r>
          </a:p>
        </p:txBody>
      </p:sp>
    </p:spTree>
    <p:extLst>
      <p:ext uri="{BB962C8B-B14F-4D97-AF65-F5344CB8AC3E}">
        <p14:creationId xmlns:p14="http://schemas.microsoft.com/office/powerpoint/2010/main" val="2580519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694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47A3594-6F0F-4C39-B28A-17C75BB45375}"/>
              </a:ext>
            </a:extLst>
          </p:cNvPr>
          <p:cNvSpPr>
            <a:spLocks noGrp="1"/>
          </p:cNvSpPr>
          <p:nvPr>
            <p:ph type="subTitle" idx="1"/>
          </p:nvPr>
        </p:nvSpPr>
        <p:spPr>
          <a:xfrm>
            <a:off x="1689100" y="3255433"/>
            <a:ext cx="9144000" cy="1189567"/>
          </a:xfrm>
        </p:spPr>
        <p:txBody>
          <a:bodyPr/>
          <a:lstStyle/>
          <a:p>
            <a:r>
              <a:rPr lang="en-US" dirty="0">
                <a:solidFill>
                  <a:schemeClr val="tx1"/>
                </a:solidFill>
              </a:rPr>
              <a:t>Rose Costello</a:t>
            </a:r>
          </a:p>
          <a:p>
            <a:r>
              <a:rPr lang="en-US" dirty="0">
                <a:solidFill>
                  <a:schemeClr val="tx1"/>
                </a:solidFill>
              </a:rPr>
              <a:t>Associate Vice President of Human Resources</a:t>
            </a:r>
          </a:p>
        </p:txBody>
      </p:sp>
      <p:sp>
        <p:nvSpPr>
          <p:cNvPr id="5" name="Title 4">
            <a:extLst>
              <a:ext uri="{FF2B5EF4-FFF2-40B4-BE49-F238E27FC236}">
                <a16:creationId xmlns:a16="http://schemas.microsoft.com/office/drawing/2014/main" id="{5E8DCF36-2ABD-454B-99CD-E281D6906247}"/>
              </a:ext>
            </a:extLst>
          </p:cNvPr>
          <p:cNvSpPr>
            <a:spLocks noGrp="1"/>
          </p:cNvSpPr>
          <p:nvPr>
            <p:ph type="ctrTitle"/>
          </p:nvPr>
        </p:nvSpPr>
        <p:spPr>
          <a:xfrm>
            <a:off x="1955800" y="1795463"/>
            <a:ext cx="9144000" cy="2387600"/>
          </a:xfrm>
        </p:spPr>
        <p:txBody>
          <a:bodyPr/>
          <a:lstStyle/>
          <a:p>
            <a:r>
              <a:rPr lang="en-US" dirty="0"/>
              <a:t>Affirmative Action</a:t>
            </a:r>
            <a:br>
              <a:rPr lang="en-US" dirty="0"/>
            </a:br>
            <a:endParaRPr lang="en-US" dirty="0"/>
          </a:p>
        </p:txBody>
      </p:sp>
      <p:sp>
        <p:nvSpPr>
          <p:cNvPr id="4" name="Slide Number Placeholder 3">
            <a:extLst>
              <a:ext uri="{FF2B5EF4-FFF2-40B4-BE49-F238E27FC236}">
                <a16:creationId xmlns:a16="http://schemas.microsoft.com/office/drawing/2014/main" id="{43F7DDF8-A07C-4C9D-AF03-C3713AAD2B04}"/>
              </a:ext>
            </a:extLst>
          </p:cNvPr>
          <p:cNvSpPr>
            <a:spLocks noGrp="1"/>
          </p:cNvSpPr>
          <p:nvPr>
            <p:ph type="sldNum" sz="quarter" idx="4294967295"/>
          </p:nvPr>
        </p:nvSpPr>
        <p:spPr>
          <a:xfrm>
            <a:off x="0" y="6356350"/>
            <a:ext cx="2743200" cy="365125"/>
          </a:xfrm>
        </p:spPr>
        <p:txBody>
          <a:bodyPr/>
          <a:lstStyle/>
          <a:p>
            <a:pPr>
              <a:defRPr/>
            </a:pPr>
            <a:fld id="{BFF68168-686F-1F4F-8BE2-1AA8C9DCC602}" type="slidenum">
              <a:rPr lang="en-US" altLang="en-US" smtClean="0"/>
              <a:pPr>
                <a:defRPr/>
              </a:pPr>
              <a:t>3</a:t>
            </a:fld>
            <a:endParaRPr lang="en-US" altLang="en-US" dirty="0"/>
          </a:p>
        </p:txBody>
      </p:sp>
    </p:spTree>
    <p:extLst>
      <p:ext uri="{BB962C8B-B14F-4D97-AF65-F5344CB8AC3E}">
        <p14:creationId xmlns:p14="http://schemas.microsoft.com/office/powerpoint/2010/main" val="2556568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E9BE-8F12-4DD2-B338-6E466B939C4B}"/>
              </a:ext>
            </a:extLst>
          </p:cNvPr>
          <p:cNvSpPr>
            <a:spLocks noGrp="1"/>
          </p:cNvSpPr>
          <p:nvPr>
            <p:ph type="title"/>
          </p:nvPr>
        </p:nvSpPr>
        <p:spPr/>
        <p:txBody>
          <a:bodyPr/>
          <a:lstStyle/>
          <a:p>
            <a:pPr algn="ctr"/>
            <a:r>
              <a:rPr lang="en-US" dirty="0"/>
              <a:t>What is Affirmative Action?</a:t>
            </a:r>
          </a:p>
        </p:txBody>
      </p:sp>
      <p:sp>
        <p:nvSpPr>
          <p:cNvPr id="3" name="Content Placeholder 2">
            <a:extLst>
              <a:ext uri="{FF2B5EF4-FFF2-40B4-BE49-F238E27FC236}">
                <a16:creationId xmlns:a16="http://schemas.microsoft.com/office/drawing/2014/main" id="{B51C269E-F90B-4039-874D-969FE4D314BF}"/>
              </a:ext>
            </a:extLst>
          </p:cNvPr>
          <p:cNvSpPr>
            <a:spLocks noGrp="1"/>
          </p:cNvSpPr>
          <p:nvPr>
            <p:ph idx="1"/>
          </p:nvPr>
        </p:nvSpPr>
        <p:spPr>
          <a:xfrm>
            <a:off x="838200" y="1690688"/>
            <a:ext cx="10515600" cy="4511992"/>
          </a:xfrm>
        </p:spPr>
        <p:txBody>
          <a:bodyPr/>
          <a:lstStyle/>
          <a:p>
            <a:r>
              <a:rPr lang="en-US" dirty="0"/>
              <a:t>This is a </a:t>
            </a:r>
            <a:r>
              <a:rPr lang="en-US" b="1" dirty="0"/>
              <a:t>federal mandate </a:t>
            </a:r>
            <a:r>
              <a:rPr lang="en-US" dirty="0"/>
              <a:t>to annually review and implement programs that are designed to ensure the number of qualified women, minorities, and individuals with disabilities are reflected in our total workforce and employment applicant pools.</a:t>
            </a:r>
          </a:p>
          <a:p>
            <a:r>
              <a:rPr lang="en-US" dirty="0"/>
              <a:t>There is </a:t>
            </a:r>
            <a:r>
              <a:rPr lang="en-US" b="1" dirty="0"/>
              <a:t>clear guidance </a:t>
            </a:r>
            <a:r>
              <a:rPr lang="en-US" dirty="0"/>
              <a:t>on how we determine the availability of women and minorities by job group, factoring in our internal workforce and external labor pool. </a:t>
            </a:r>
          </a:p>
          <a:p>
            <a:r>
              <a:rPr lang="en-US" dirty="0"/>
              <a:t>Federal law requires that </a:t>
            </a:r>
            <a:r>
              <a:rPr lang="en-US" b="1" dirty="0"/>
              <a:t>goals</a:t>
            </a:r>
            <a:r>
              <a:rPr lang="en-US" dirty="0"/>
              <a:t> be established if the number of women and minorities fall short of availability for each job group. </a:t>
            </a:r>
          </a:p>
          <a:p>
            <a:endParaRPr lang="en-US" dirty="0">
              <a:solidFill>
                <a:schemeClr val="tx1"/>
              </a:solidFill>
            </a:endParaRPr>
          </a:p>
        </p:txBody>
      </p:sp>
      <p:sp>
        <p:nvSpPr>
          <p:cNvPr id="4" name="Slide Number Placeholder 3">
            <a:extLst>
              <a:ext uri="{FF2B5EF4-FFF2-40B4-BE49-F238E27FC236}">
                <a16:creationId xmlns:a16="http://schemas.microsoft.com/office/drawing/2014/main" id="{05CCE177-37C1-4B09-B215-8C798DAB827B}"/>
              </a:ext>
            </a:extLst>
          </p:cNvPr>
          <p:cNvSpPr>
            <a:spLocks noGrp="1"/>
          </p:cNvSpPr>
          <p:nvPr>
            <p:ph type="sldNum" sz="quarter" idx="11"/>
          </p:nvPr>
        </p:nvSpPr>
        <p:spPr/>
        <p:txBody>
          <a:bodyPr/>
          <a:lstStyle/>
          <a:p>
            <a:pPr>
              <a:defRPr/>
            </a:pPr>
            <a:endParaRPr lang="en-US" altLang="en-US" dirty="0"/>
          </a:p>
        </p:txBody>
      </p:sp>
      <p:sp>
        <p:nvSpPr>
          <p:cNvPr id="5" name="TextBox 4">
            <a:extLst>
              <a:ext uri="{FF2B5EF4-FFF2-40B4-BE49-F238E27FC236}">
                <a16:creationId xmlns:a16="http://schemas.microsoft.com/office/drawing/2014/main" id="{EE4E181B-627E-4EF3-9E79-BFCB2BC12D6C}"/>
              </a:ext>
            </a:extLst>
          </p:cNvPr>
          <p:cNvSpPr txBox="1"/>
          <p:nvPr/>
        </p:nvSpPr>
        <p:spPr>
          <a:xfrm>
            <a:off x="11599102" y="6118779"/>
            <a:ext cx="475989"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246285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F67FC7-CE23-41DC-8403-25C8C509AC66}"/>
              </a:ext>
            </a:extLst>
          </p:cNvPr>
          <p:cNvSpPr/>
          <p:nvPr/>
        </p:nvSpPr>
        <p:spPr>
          <a:xfrm>
            <a:off x="9051235" y="5393635"/>
            <a:ext cx="2663687" cy="1327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2" name="Title 1">
            <a:extLst>
              <a:ext uri="{FF2B5EF4-FFF2-40B4-BE49-F238E27FC236}">
                <a16:creationId xmlns:a16="http://schemas.microsoft.com/office/drawing/2014/main" id="{F00990E6-3FE5-42BB-9B08-04E4476DE189}"/>
              </a:ext>
            </a:extLst>
          </p:cNvPr>
          <p:cNvSpPr>
            <a:spLocks noGrp="1"/>
          </p:cNvSpPr>
          <p:nvPr>
            <p:ph type="title"/>
          </p:nvPr>
        </p:nvSpPr>
        <p:spPr/>
        <p:txBody>
          <a:bodyPr/>
          <a:lstStyle/>
          <a:p>
            <a:pPr algn="ctr"/>
            <a:r>
              <a:rPr lang="en-US" dirty="0"/>
              <a:t>Total Workforce: Minority Population</a:t>
            </a:r>
          </a:p>
        </p:txBody>
      </p:sp>
      <p:sp>
        <p:nvSpPr>
          <p:cNvPr id="4" name="Slide Number Placeholder 3">
            <a:extLst>
              <a:ext uri="{FF2B5EF4-FFF2-40B4-BE49-F238E27FC236}">
                <a16:creationId xmlns:a16="http://schemas.microsoft.com/office/drawing/2014/main" id="{655B6AAE-3731-4F8E-B1CB-BD678DAFF2E3}"/>
              </a:ext>
            </a:extLst>
          </p:cNvPr>
          <p:cNvSpPr>
            <a:spLocks noGrp="1"/>
          </p:cNvSpPr>
          <p:nvPr>
            <p:ph type="sldNum" sz="quarter" idx="11"/>
          </p:nvPr>
        </p:nvSpPr>
        <p:spPr/>
        <p:txBody>
          <a:bodyPr/>
          <a:lstStyle/>
          <a:p>
            <a:pPr>
              <a:defRPr/>
            </a:pPr>
            <a:fld id="{BFF68168-686F-1F4F-8BE2-1AA8C9DCC602}" type="slidenum">
              <a:rPr lang="en-US" altLang="en-US" smtClean="0"/>
              <a:pPr>
                <a:defRPr/>
              </a:pPr>
              <a:t>5</a:t>
            </a:fld>
            <a:endParaRPr lang="en-US" altLang="en-US" dirty="0"/>
          </a:p>
        </p:txBody>
      </p:sp>
      <p:pic>
        <p:nvPicPr>
          <p:cNvPr id="3" name="Picture 2"/>
          <p:cNvPicPr>
            <a:picLocks noChangeAspect="1"/>
          </p:cNvPicPr>
          <p:nvPr/>
        </p:nvPicPr>
        <p:blipFill>
          <a:blip r:embed="rId3"/>
          <a:stretch>
            <a:fillRect/>
          </a:stretch>
        </p:blipFill>
        <p:spPr>
          <a:xfrm>
            <a:off x="2108871" y="1690688"/>
            <a:ext cx="7974259" cy="5206435"/>
          </a:xfrm>
          <a:prstGeom prst="rect">
            <a:avLst/>
          </a:prstGeom>
        </p:spPr>
      </p:pic>
      <p:sp>
        <p:nvSpPr>
          <p:cNvPr id="6" name="TextBox 5">
            <a:extLst>
              <a:ext uri="{FF2B5EF4-FFF2-40B4-BE49-F238E27FC236}">
                <a16:creationId xmlns:a16="http://schemas.microsoft.com/office/drawing/2014/main" id="{519E7495-6A08-4EA4-8063-BCF3BF9D24EA}"/>
              </a:ext>
            </a:extLst>
          </p:cNvPr>
          <p:cNvSpPr txBox="1"/>
          <p:nvPr/>
        </p:nvSpPr>
        <p:spPr>
          <a:xfrm>
            <a:off x="11476927" y="6255301"/>
            <a:ext cx="475989"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61127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Minorities by Faculty Group</a:t>
            </a:r>
          </a:p>
        </p:txBody>
      </p:sp>
      <p:sp>
        <p:nvSpPr>
          <p:cNvPr id="4" name="Slide Number Placeholder 3"/>
          <p:cNvSpPr>
            <a:spLocks noGrp="1"/>
          </p:cNvSpPr>
          <p:nvPr>
            <p:ph type="sldNum" sz="quarter" idx="11"/>
          </p:nvPr>
        </p:nvSpPr>
        <p:spPr/>
        <p:txBody>
          <a:bodyPr/>
          <a:lstStyle/>
          <a:p>
            <a:pPr>
              <a:defRPr/>
            </a:pPr>
            <a:fld id="{BFF68168-686F-1F4F-8BE2-1AA8C9DCC602}" type="slidenum">
              <a:rPr lang="en-US" altLang="en-US" smtClean="0"/>
              <a:pPr>
                <a:defRPr/>
              </a:pPr>
              <a:t>6</a:t>
            </a:fld>
            <a:endParaRPr lang="en-US" altLang="en-US" dirty="0"/>
          </a:p>
        </p:txBody>
      </p:sp>
      <p:sp>
        <p:nvSpPr>
          <p:cNvPr id="6" name="Rectangle 5"/>
          <p:cNvSpPr/>
          <p:nvPr/>
        </p:nvSpPr>
        <p:spPr>
          <a:xfrm>
            <a:off x="9051235" y="5393635"/>
            <a:ext cx="2663687" cy="1327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pic>
        <p:nvPicPr>
          <p:cNvPr id="9" name="Content Placeholder 8">
            <a:extLst>
              <a:ext uri="{FF2B5EF4-FFF2-40B4-BE49-F238E27FC236}">
                <a16:creationId xmlns:a16="http://schemas.microsoft.com/office/drawing/2014/main" id="{A059EBE9-52F5-40EF-A8E9-358709D92349}"/>
              </a:ext>
            </a:extLst>
          </p:cNvPr>
          <p:cNvPicPr>
            <a:picLocks noGrp="1" noChangeAspect="1"/>
          </p:cNvPicPr>
          <p:nvPr>
            <p:ph idx="1"/>
          </p:nvPr>
        </p:nvPicPr>
        <p:blipFill>
          <a:blip r:embed="rId2"/>
          <a:stretch>
            <a:fillRect/>
          </a:stretch>
        </p:blipFill>
        <p:spPr>
          <a:xfrm>
            <a:off x="2217229" y="1690688"/>
            <a:ext cx="7757543" cy="4428125"/>
          </a:xfrm>
        </p:spPr>
      </p:pic>
      <p:sp>
        <p:nvSpPr>
          <p:cNvPr id="7" name="TextBox 6">
            <a:extLst>
              <a:ext uri="{FF2B5EF4-FFF2-40B4-BE49-F238E27FC236}">
                <a16:creationId xmlns:a16="http://schemas.microsoft.com/office/drawing/2014/main" id="{630C9986-D56C-4061-B51E-852910252D7F}"/>
              </a:ext>
            </a:extLst>
          </p:cNvPr>
          <p:cNvSpPr txBox="1"/>
          <p:nvPr/>
        </p:nvSpPr>
        <p:spPr>
          <a:xfrm>
            <a:off x="11476927" y="6057555"/>
            <a:ext cx="475989"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520204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Minorities by Faculty Group</a:t>
            </a:r>
          </a:p>
        </p:txBody>
      </p:sp>
      <p:sp>
        <p:nvSpPr>
          <p:cNvPr id="4" name="Slide Number Placeholder 3"/>
          <p:cNvSpPr>
            <a:spLocks noGrp="1"/>
          </p:cNvSpPr>
          <p:nvPr>
            <p:ph type="sldNum" sz="quarter" idx="11"/>
          </p:nvPr>
        </p:nvSpPr>
        <p:spPr/>
        <p:txBody>
          <a:bodyPr/>
          <a:lstStyle/>
          <a:p>
            <a:pPr>
              <a:defRPr/>
            </a:pPr>
            <a:fld id="{BFF68168-686F-1F4F-8BE2-1AA8C9DCC602}" type="slidenum">
              <a:rPr lang="en-US" altLang="en-US" smtClean="0"/>
              <a:pPr>
                <a:defRPr/>
              </a:pPr>
              <a:t>7</a:t>
            </a:fld>
            <a:endParaRPr lang="en-US" altLang="en-US" dirty="0"/>
          </a:p>
        </p:txBody>
      </p:sp>
      <p:sp>
        <p:nvSpPr>
          <p:cNvPr id="6" name="Rectangle 5"/>
          <p:cNvSpPr/>
          <p:nvPr/>
        </p:nvSpPr>
        <p:spPr>
          <a:xfrm>
            <a:off x="9458376" y="5530160"/>
            <a:ext cx="2663687" cy="1327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pic>
        <p:nvPicPr>
          <p:cNvPr id="9" name="Content Placeholder 8">
            <a:extLst>
              <a:ext uri="{FF2B5EF4-FFF2-40B4-BE49-F238E27FC236}">
                <a16:creationId xmlns:a16="http://schemas.microsoft.com/office/drawing/2014/main" id="{A059EBE9-52F5-40EF-A8E9-358709D92349}"/>
              </a:ext>
            </a:extLst>
          </p:cNvPr>
          <p:cNvPicPr>
            <a:picLocks noGrp="1" noChangeAspect="1"/>
          </p:cNvPicPr>
          <p:nvPr>
            <p:ph idx="1"/>
          </p:nvPr>
        </p:nvPicPr>
        <p:blipFill>
          <a:blip r:embed="rId2"/>
          <a:stretch>
            <a:fillRect/>
          </a:stretch>
        </p:blipFill>
        <p:spPr>
          <a:xfrm>
            <a:off x="2187617" y="1986219"/>
            <a:ext cx="7816766" cy="4735255"/>
          </a:xfrm>
        </p:spPr>
      </p:pic>
      <p:sp>
        <p:nvSpPr>
          <p:cNvPr id="7" name="TextBox 6">
            <a:extLst>
              <a:ext uri="{FF2B5EF4-FFF2-40B4-BE49-F238E27FC236}">
                <a16:creationId xmlns:a16="http://schemas.microsoft.com/office/drawing/2014/main" id="{6130099B-C1D7-4D81-9B69-B9CBA7BBB672}"/>
              </a:ext>
            </a:extLst>
          </p:cNvPr>
          <p:cNvSpPr txBox="1"/>
          <p:nvPr/>
        </p:nvSpPr>
        <p:spPr>
          <a:xfrm>
            <a:off x="11637123" y="6169580"/>
            <a:ext cx="358036"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404305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1258-037A-4E14-B1A0-B788385CD6DC}"/>
              </a:ext>
            </a:extLst>
          </p:cNvPr>
          <p:cNvSpPr>
            <a:spLocks noGrp="1"/>
          </p:cNvSpPr>
          <p:nvPr>
            <p:ph type="title"/>
          </p:nvPr>
        </p:nvSpPr>
        <p:spPr/>
        <p:txBody>
          <a:bodyPr/>
          <a:lstStyle/>
          <a:p>
            <a:r>
              <a:rPr lang="en-US" dirty="0"/>
              <a:t>Workforce Breakdown: Job Group Analysis</a:t>
            </a:r>
          </a:p>
        </p:txBody>
      </p:sp>
      <p:sp>
        <p:nvSpPr>
          <p:cNvPr id="8" name="Rectangle 7">
            <a:extLst>
              <a:ext uri="{FF2B5EF4-FFF2-40B4-BE49-F238E27FC236}">
                <a16:creationId xmlns:a16="http://schemas.microsoft.com/office/drawing/2014/main" id="{F02CCD7F-45E3-4B46-86A5-972C2F6E07FE}"/>
              </a:ext>
            </a:extLst>
          </p:cNvPr>
          <p:cNvSpPr/>
          <p:nvPr/>
        </p:nvSpPr>
        <p:spPr>
          <a:xfrm>
            <a:off x="1052331" y="1803918"/>
            <a:ext cx="10087338" cy="3939540"/>
          </a:xfrm>
          <a:prstGeom prst="rect">
            <a:avLst/>
          </a:prstGeom>
        </p:spPr>
        <p:txBody>
          <a:bodyPr wrap="square">
            <a:spAutoFit/>
          </a:bodyPr>
          <a:lstStyle/>
          <a:p>
            <a:pPr marL="457200" indent="-457200">
              <a:buFont typeface="Arial" panose="020B0604020202020204" pitchFamily="34" charset="0"/>
              <a:buChar char="•"/>
            </a:pPr>
            <a:r>
              <a:rPr lang="en-US" sz="2500" dirty="0">
                <a:solidFill>
                  <a:srgbClr val="54585A"/>
                </a:solidFill>
                <a:latin typeface="+mn-lt"/>
                <a:cs typeface="Calibri" panose="020F0502020204030204" pitchFamily="34" charset="0"/>
              </a:rPr>
              <a:t>Our total workforce is divided into </a:t>
            </a:r>
            <a:r>
              <a:rPr lang="en-US" sz="2500" b="1" dirty="0">
                <a:solidFill>
                  <a:srgbClr val="54585A"/>
                </a:solidFill>
                <a:latin typeface="+mn-lt"/>
                <a:cs typeface="Calibri" panose="020F0502020204030204" pitchFamily="34" charset="0"/>
              </a:rPr>
              <a:t>75 job groups, </a:t>
            </a:r>
            <a:r>
              <a:rPr lang="en-US" sz="2500" dirty="0">
                <a:solidFill>
                  <a:srgbClr val="54585A"/>
                </a:solidFill>
                <a:latin typeface="+mn-lt"/>
                <a:cs typeface="Calibri" panose="020F0502020204030204" pitchFamily="34" charset="0"/>
              </a:rPr>
              <a:t>each</a:t>
            </a:r>
            <a:r>
              <a:rPr lang="en-US" sz="2500" b="1" dirty="0">
                <a:solidFill>
                  <a:srgbClr val="54585A"/>
                </a:solidFill>
                <a:latin typeface="+mn-lt"/>
                <a:cs typeface="Calibri" panose="020F0502020204030204" pitchFamily="34" charset="0"/>
              </a:rPr>
              <a:t> </a:t>
            </a:r>
            <a:r>
              <a:rPr lang="en-US" sz="2500" dirty="0">
                <a:solidFill>
                  <a:srgbClr val="54585A"/>
                </a:solidFill>
                <a:latin typeface="+mn-lt"/>
                <a:cs typeface="Calibri" panose="020F0502020204030204" pitchFamily="34" charset="0"/>
              </a:rPr>
              <a:t>made up of jobs that are similar in duties, responsibilities, opportunity and wages. </a:t>
            </a:r>
            <a:endParaRPr lang="en-US" sz="2500" strike="sngStrike" dirty="0">
              <a:solidFill>
                <a:srgbClr val="54585A"/>
              </a:solidFill>
              <a:latin typeface="+mn-lt"/>
              <a:cs typeface="Calibri" panose="020F0502020204030204" pitchFamily="34" charset="0"/>
            </a:endParaRPr>
          </a:p>
          <a:p>
            <a:pPr marL="457200" indent="-457200">
              <a:buFont typeface="Arial" panose="020B0604020202020204" pitchFamily="34" charset="0"/>
              <a:buChar char="•"/>
            </a:pPr>
            <a:endParaRPr lang="en-US" sz="2500" dirty="0">
              <a:solidFill>
                <a:srgbClr val="54585A"/>
              </a:solidFill>
              <a:latin typeface="+mn-lt"/>
              <a:cs typeface="Calibri" panose="020F0502020204030204" pitchFamily="34" charset="0"/>
            </a:endParaRPr>
          </a:p>
          <a:p>
            <a:pPr marL="457200" indent="-457200">
              <a:buFont typeface="Arial" panose="020B0604020202020204" pitchFamily="34" charset="0"/>
              <a:buChar char="•"/>
            </a:pPr>
            <a:r>
              <a:rPr lang="en-US" sz="2500" dirty="0">
                <a:solidFill>
                  <a:srgbClr val="54585A"/>
                </a:solidFill>
                <a:latin typeface="+mn-lt"/>
                <a:cs typeface="Calibri" panose="020F0502020204030204" pitchFamily="34" charset="0"/>
              </a:rPr>
              <a:t>In </a:t>
            </a:r>
            <a:r>
              <a:rPr lang="en-US" sz="2500" b="1" dirty="0">
                <a:solidFill>
                  <a:srgbClr val="54585A"/>
                </a:solidFill>
                <a:latin typeface="+mn-lt"/>
                <a:cs typeface="Calibri" panose="020F0502020204030204" pitchFamily="34" charset="0"/>
              </a:rPr>
              <a:t>60 job groups</a:t>
            </a:r>
            <a:r>
              <a:rPr lang="en-US" sz="2500" dirty="0">
                <a:solidFill>
                  <a:srgbClr val="54585A"/>
                </a:solidFill>
                <a:latin typeface="+mn-lt"/>
                <a:cs typeface="Calibri" panose="020F0502020204030204" pitchFamily="34" charset="0"/>
              </a:rPr>
              <a:t>, our workforce </a:t>
            </a:r>
            <a:r>
              <a:rPr lang="en-US" sz="2500" b="1" dirty="0">
                <a:solidFill>
                  <a:srgbClr val="54585A"/>
                </a:solidFill>
                <a:latin typeface="+mn-lt"/>
                <a:cs typeface="Calibri" panose="020F0502020204030204" pitchFamily="34" charset="0"/>
              </a:rPr>
              <a:t>matches</a:t>
            </a:r>
            <a:r>
              <a:rPr lang="en-US" sz="2500" dirty="0">
                <a:solidFill>
                  <a:srgbClr val="54585A"/>
                </a:solidFill>
                <a:latin typeface="+mn-lt"/>
                <a:cs typeface="Calibri" panose="020F0502020204030204" pitchFamily="34" charset="0"/>
              </a:rPr>
              <a:t> the relevant labor pool of qualified women and minorities, and therefore federal law does not require placement goals for these job groups.</a:t>
            </a:r>
          </a:p>
          <a:p>
            <a:endParaRPr lang="en-US" sz="2500" dirty="0">
              <a:solidFill>
                <a:srgbClr val="54585A"/>
              </a:solidFill>
              <a:latin typeface="+mn-lt"/>
              <a:cs typeface="Calibri" panose="020F0502020204030204" pitchFamily="34" charset="0"/>
            </a:endParaRPr>
          </a:p>
          <a:p>
            <a:pPr marL="457200" indent="-457200">
              <a:buFont typeface="Arial" panose="020B0604020202020204" pitchFamily="34" charset="0"/>
              <a:buChar char="•"/>
            </a:pPr>
            <a:r>
              <a:rPr lang="en-US" sz="2500" dirty="0">
                <a:solidFill>
                  <a:srgbClr val="54585A"/>
                </a:solidFill>
                <a:latin typeface="+mn-lt"/>
                <a:cs typeface="Calibri" panose="020F0502020204030204" pitchFamily="34" charset="0"/>
              </a:rPr>
              <a:t>We have identified </a:t>
            </a:r>
            <a:r>
              <a:rPr lang="en-US" sz="2500" b="1" dirty="0">
                <a:solidFill>
                  <a:srgbClr val="54585A"/>
                </a:solidFill>
                <a:latin typeface="+mn-lt"/>
                <a:cs typeface="Calibri" panose="020F0502020204030204" pitchFamily="34" charset="0"/>
              </a:rPr>
              <a:t>15 job groups </a:t>
            </a:r>
            <a:r>
              <a:rPr lang="en-US" sz="2500" dirty="0">
                <a:solidFill>
                  <a:srgbClr val="54585A"/>
                </a:solidFill>
                <a:latin typeface="+mn-lt"/>
                <a:cs typeface="Calibri" panose="020F0502020204030204" pitchFamily="34" charset="0"/>
              </a:rPr>
              <a:t>where women and minorities are underutilized.</a:t>
            </a:r>
            <a:r>
              <a:rPr lang="en-US" sz="2500" b="1" dirty="0">
                <a:solidFill>
                  <a:srgbClr val="54585A"/>
                </a:solidFill>
                <a:latin typeface="+mn-lt"/>
                <a:cs typeface="Calibri" panose="020F0502020204030204" pitchFamily="34" charset="0"/>
              </a:rPr>
              <a:t>  </a:t>
            </a:r>
            <a:r>
              <a:rPr lang="en-US" sz="2500" dirty="0">
                <a:solidFill>
                  <a:srgbClr val="54585A"/>
                </a:solidFill>
                <a:latin typeface="+mn-lt"/>
                <a:cs typeface="Calibri" panose="020F0502020204030204" pitchFamily="34" charset="0"/>
              </a:rPr>
              <a:t>Action-oriented initiatives are in place to meet these federal placement goals. </a:t>
            </a:r>
          </a:p>
        </p:txBody>
      </p:sp>
      <p:sp>
        <p:nvSpPr>
          <p:cNvPr id="4" name="TextBox 3">
            <a:extLst>
              <a:ext uri="{FF2B5EF4-FFF2-40B4-BE49-F238E27FC236}">
                <a16:creationId xmlns:a16="http://schemas.microsoft.com/office/drawing/2014/main" id="{A29140B0-35BB-4217-B552-C6FBF703FC90}"/>
              </a:ext>
            </a:extLst>
          </p:cNvPr>
          <p:cNvSpPr txBox="1"/>
          <p:nvPr/>
        </p:nvSpPr>
        <p:spPr>
          <a:xfrm>
            <a:off x="11473841" y="6118779"/>
            <a:ext cx="475989"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3369236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1"/>
            <a:ext cx="10515600" cy="1580082"/>
          </a:xfrm>
        </p:spPr>
        <p:txBody>
          <a:bodyPr>
            <a:normAutofit/>
          </a:bodyPr>
          <a:lstStyle/>
          <a:p>
            <a:pPr algn="ctr"/>
            <a:r>
              <a:rPr lang="en-US" dirty="0"/>
              <a:t>Action-Oriented Programs: Recruitment, Training &amp; Infrastructure of Support</a:t>
            </a:r>
          </a:p>
        </p:txBody>
      </p:sp>
      <p:sp>
        <p:nvSpPr>
          <p:cNvPr id="3" name="Content Placeholder 2"/>
          <p:cNvSpPr>
            <a:spLocks noGrp="1"/>
          </p:cNvSpPr>
          <p:nvPr>
            <p:ph idx="1"/>
          </p:nvPr>
        </p:nvSpPr>
        <p:spPr/>
        <p:txBody>
          <a:bodyPr/>
          <a:lstStyle/>
          <a:p>
            <a:r>
              <a:rPr lang="en-US" dirty="0"/>
              <a:t>HR and OIE will continue to deliver search committee training to create awareness of unintended </a:t>
            </a:r>
            <a:r>
              <a:rPr lang="en-US" dirty="0">
                <a:cs typeface="Helvetica" panose="020B0604020202020204" pitchFamily="34" charset="0"/>
              </a:rPr>
              <a:t>implicit bias in the selection process.</a:t>
            </a:r>
          </a:p>
          <a:p>
            <a:r>
              <a:rPr lang="en-US" dirty="0">
                <a:cs typeface="Helvetica" panose="020B0604020202020204" pitchFamily="34" charset="0"/>
              </a:rPr>
              <a:t>The University will continue cross university collaboration, system improvements and enhanced resources to guide hiring supervisors continue.</a:t>
            </a:r>
          </a:p>
          <a:p>
            <a:endParaRPr lang="en-US" dirty="0"/>
          </a:p>
        </p:txBody>
      </p:sp>
      <p:sp>
        <p:nvSpPr>
          <p:cNvPr id="4" name="Slide Number Placeholder 3"/>
          <p:cNvSpPr>
            <a:spLocks noGrp="1"/>
          </p:cNvSpPr>
          <p:nvPr>
            <p:ph type="sldNum" sz="quarter" idx="11"/>
          </p:nvPr>
        </p:nvSpPr>
        <p:spPr/>
        <p:txBody>
          <a:bodyPr/>
          <a:lstStyle/>
          <a:p>
            <a:pPr>
              <a:defRPr/>
            </a:pPr>
            <a:fld id="{BFF68168-686F-1F4F-8BE2-1AA8C9DCC602}" type="slidenum">
              <a:rPr lang="en-US" altLang="en-US" smtClean="0"/>
              <a:pPr>
                <a:defRPr/>
              </a:pPr>
              <a:t>9</a:t>
            </a:fld>
            <a:endParaRPr lang="en-US" altLang="en-US" dirty="0"/>
          </a:p>
        </p:txBody>
      </p:sp>
      <p:sp>
        <p:nvSpPr>
          <p:cNvPr id="5" name="TextBox 4">
            <a:extLst>
              <a:ext uri="{FF2B5EF4-FFF2-40B4-BE49-F238E27FC236}">
                <a16:creationId xmlns:a16="http://schemas.microsoft.com/office/drawing/2014/main" id="{2D230B39-B2F9-41BB-989D-4EA33CD9C2C1}"/>
              </a:ext>
            </a:extLst>
          </p:cNvPr>
          <p:cNvSpPr txBox="1"/>
          <p:nvPr/>
        </p:nvSpPr>
        <p:spPr>
          <a:xfrm>
            <a:off x="11599102" y="6186112"/>
            <a:ext cx="475989"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3510528388"/>
      </p:ext>
    </p:extLst>
  </p:cSld>
  <p:clrMapOvr>
    <a:masterClrMapping/>
  </p:clrMapOvr>
</p:sld>
</file>

<file path=ppt/theme/theme1.xml><?xml version="1.0" encoding="utf-8"?>
<a:theme xmlns:a="http://schemas.openxmlformats.org/drawingml/2006/main" name="BSU_P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U_PP" id="{38E9C13C-0431-0E48-8B1D-DA6C3C52926F}" vid="{A08AC0A5-A201-0241-89BF-991E16A3D0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EF9F78DE2A8F43A1C2FD68C613D223" ma:contentTypeVersion="12" ma:contentTypeDescription="Create a new document." ma:contentTypeScope="" ma:versionID="33c761401cdef87d9078f7b4f503d822">
  <xsd:schema xmlns:xsd="http://www.w3.org/2001/XMLSchema" xmlns:xs="http://www.w3.org/2001/XMLSchema" xmlns:p="http://schemas.microsoft.com/office/2006/metadata/properties" xmlns:ns3="30288052-eb29-411c-9c26-09773ac2ae1b" xmlns:ns4="6fc22515-1ab4-465c-898d-4ddbac2448b3" targetNamespace="http://schemas.microsoft.com/office/2006/metadata/properties" ma:root="true" ma:fieldsID="d3686a417087dcd31e99ea078d6702cd" ns3:_="" ns4:_="">
    <xsd:import namespace="30288052-eb29-411c-9c26-09773ac2ae1b"/>
    <xsd:import namespace="6fc22515-1ab4-465c-898d-4ddbac2448b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288052-eb29-411c-9c26-09773ac2ae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c22515-1ab4-465c-898d-4ddbac2448b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D97C67-B583-4D83-86A6-339A8E800E95}">
  <ds:schemaRefs>
    <ds:schemaRef ds:uri="http://schemas.microsoft.com/office/2006/documentManagement/types"/>
    <ds:schemaRef ds:uri="30288052-eb29-411c-9c26-09773ac2ae1b"/>
    <ds:schemaRef ds:uri="http://purl.org/dc/terms/"/>
    <ds:schemaRef ds:uri="6fc22515-1ab4-465c-898d-4ddbac2448b3"/>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4C10DCE-308D-4CB8-AD8F-971B7F2A37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288052-eb29-411c-9c26-09773ac2ae1b"/>
    <ds:schemaRef ds:uri="6fc22515-1ab4-465c-898d-4ddbac2448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E0220A-A245-46BE-89AF-0869A2133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BSU_PP</Template>
  <TotalTime>11165</TotalTime>
  <Words>1614</Words>
  <Application>Microsoft Office PowerPoint</Application>
  <PresentationFormat>Widescreen</PresentationFormat>
  <Paragraphs>150</Paragraphs>
  <Slides>24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Calibri</vt:lpstr>
      <vt:lpstr>Helvetica</vt:lpstr>
      <vt:lpstr>Open Sans</vt:lpstr>
      <vt:lpstr>Raleway</vt:lpstr>
      <vt:lpstr>BSU_PP</vt:lpstr>
      <vt:lpstr>Inclusive excellence Updates</vt:lpstr>
      <vt:lpstr>Presentation Overview</vt:lpstr>
      <vt:lpstr>Affirmative Action </vt:lpstr>
      <vt:lpstr>What is Affirmative Action?</vt:lpstr>
      <vt:lpstr>Total Workforce: Minority Population</vt:lpstr>
      <vt:lpstr>Minorities by Faculty Group</vt:lpstr>
      <vt:lpstr>Minorities by Faculty Group</vt:lpstr>
      <vt:lpstr>Workforce Breakdown: Job Group Analysis</vt:lpstr>
      <vt:lpstr>Action-Oriented Programs: Recruitment, Training &amp; Infrastructure of Support</vt:lpstr>
      <vt:lpstr>2020-21 annual  diversity report</vt:lpstr>
      <vt:lpstr>Annual Diversity Report Components</vt:lpstr>
      <vt:lpstr>Recommendation Highlights</vt:lpstr>
      <vt:lpstr>Recommendation Highlights – continued.</vt:lpstr>
      <vt:lpstr>Inclusive Hiring Practices</vt:lpstr>
      <vt:lpstr>Inclusive Excellence Applicant Statements</vt:lpstr>
      <vt:lpstr>Applicant’s Inclusive Excellence Prompt</vt:lpstr>
      <vt:lpstr>Applicant’s Inclusive Excellence Prompt</vt:lpstr>
      <vt:lpstr>Applicant’s Inclusive Excellence Prompt</vt:lpstr>
      <vt:lpstr>Inclusive Excellence Statement for All Job Postings </vt:lpstr>
      <vt:lpstr>Inclusive Hiring Strategies, Principles, and Checklist Guide</vt:lpstr>
      <vt:lpstr>Inclusive Hiring Outreach and Support</vt:lpstr>
      <vt:lpstr>Initiatives</vt:lpstr>
      <vt:lpstr>Initiatives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Marsha Mcgriff</dc:title>
  <dc:subject/>
  <dc:creator>Microsoft Office User</dc:creator>
  <cp:keywords/>
  <dc:description>tns</dc:description>
  <cp:lastModifiedBy>Million, Brandon Buren</cp:lastModifiedBy>
  <cp:revision>131</cp:revision>
  <cp:lastPrinted>2021-03-15T11:57:48Z</cp:lastPrinted>
  <dcterms:created xsi:type="dcterms:W3CDTF">2019-09-26T17:28:11Z</dcterms:created>
  <dcterms:modified xsi:type="dcterms:W3CDTF">2021-04-06T14:39:23Z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0x01010009EF9F78DE2A8F43A1C2FD68C613D223</vt:lpwstr>
  </property>
</Properties>
</file>