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310" r:id="rId3"/>
    <p:sldId id="351" r:id="rId4"/>
    <p:sldId id="349" r:id="rId5"/>
    <p:sldId id="354" r:id="rId6"/>
    <p:sldId id="355" r:id="rId7"/>
    <p:sldId id="350" r:id="rId8"/>
    <p:sldId id="356" r:id="rId9"/>
    <p:sldId id="357" r:id="rId10"/>
    <p:sldId id="360" r:id="rId11"/>
    <p:sldId id="358" r:id="rId12"/>
    <p:sldId id="331" r:id="rId13"/>
    <p:sldId id="300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Luff" initials="PL" lastIdx="1" clrIdx="0">
    <p:extLst>
      <p:ext uri="{19B8F6BF-5375-455C-9EA6-DF929625EA0E}">
        <p15:presenceInfo xmlns:p15="http://schemas.microsoft.com/office/powerpoint/2012/main" userId="77d04b5261bb27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C3002F"/>
    <a:srgbClr val="CC0000"/>
    <a:srgbClr val="54585A"/>
    <a:srgbClr val="968C83"/>
    <a:srgbClr val="A7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 autoAdjust="0"/>
    <p:restoredTop sz="74749" autoAdjust="0"/>
  </p:normalViewPr>
  <p:slideViewPr>
    <p:cSldViewPr snapToGrid="0" snapToObjects="1">
      <p:cViewPr varScale="1">
        <p:scale>
          <a:sx n="64" d="100"/>
          <a:sy n="64" d="100"/>
        </p:scale>
        <p:origin x="1694" y="62"/>
      </p:cViewPr>
      <p:guideLst>
        <p:guide orient="horz" pos="264"/>
        <p:guide pos="3840"/>
      </p:guideLst>
    </p:cSldViewPr>
  </p:slideViewPr>
  <p:outlineViewPr>
    <p:cViewPr>
      <p:scale>
        <a:sx n="33" d="100"/>
        <a:sy n="33" d="100"/>
      </p:scale>
      <p:origin x="8" y="2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30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F28688-289E-CA40-9D4B-825086F38844}" type="datetimeFigureOut">
              <a:rPr lang="en-US" altLang="en-US"/>
              <a:pPr>
                <a:defRPr/>
              </a:pPr>
              <a:t>4/4/2021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C0F715-D213-D741-816E-5F22553389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2F644E-ECC7-5B4F-B794-A0E9976AFE4D}" type="datetimeFigureOut">
              <a:rPr lang="en-US" altLang="en-US"/>
              <a:pPr>
                <a:defRPr/>
              </a:pPr>
              <a:t>4/4/2021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02F903-D695-7A49-A6DE-1EFAE7243C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27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04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042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82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0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21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78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51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625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193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486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719D1-652F-9949-A789-D4E639775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14957" y="489635"/>
            <a:ext cx="3762086" cy="4899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FAA2EA-A760-5B46-8BD5-F7F006BD1176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100391-C1BF-9148-8127-FCE604750A5C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ED9C71-4EEF-7247-8691-4A95BB1DA877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BCF27E43-FD1D-5D43-8CCE-6314B1CEC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D59729-83D4-B14B-8C4C-C7D5F1F29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986CB7D3-3C29-2D4E-97D7-9B68C2AA48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980" y="6431712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6ECD237B-F3CE-4A4B-A50F-8DEE652FF9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2980" y="6652404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2E3B8D4-C9B0-3147-8982-EDC81E8CF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0" y="306388"/>
            <a:ext cx="6879253" cy="5898523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B6F305E-7E8C-5D4E-8565-5E001B486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0265" y="306388"/>
            <a:ext cx="3584530" cy="5898523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1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045245-7FD4-8A41-ABCB-18451C403B49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CF2DF-F6A8-C644-903B-8F188864A62A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A3AD3BA-8554-8940-BBCC-CFCF668BA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265E2C-322D-A24F-AB68-62703B659F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4224B66-EF26-8D4B-9DDD-FA50BBA82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980" y="6431712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989B128-A8E5-E94E-87E4-61BB26337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2980" y="6652404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9B0C117-5DB1-CC49-A8C6-D3D2F0EE0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1152" y="-1"/>
            <a:ext cx="4300843" cy="636836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F250861-217C-DA40-8762-6D64C155A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306388"/>
            <a:ext cx="6620131" cy="5898523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1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4957" y="979270"/>
            <a:ext cx="3762086" cy="489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0C2BF-9689-8744-BA87-4A7BD0EFD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852" y="306387"/>
            <a:ext cx="9144000" cy="3382105"/>
          </a:xfrm>
        </p:spPr>
        <p:txBody>
          <a:bodyPr wrap="square"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If title is lengthy enough, it will push to the top of the page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5852" y="3910871"/>
            <a:ext cx="9144000" cy="6858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18D9A-24AC-9443-9CDA-A3A7251D83E4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16853C5-F384-9145-A63D-F0608818B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902B1-081F-C741-A602-C23572A497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5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0C2BF-9689-8744-BA87-4A7BD0EFD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845C27-4855-694D-A97C-AEEABDF0DFB0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67A50-0D77-3D45-8B6B-D05EF27494D8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6D5C2-AB7C-EB41-A52D-FCE5B2A9EF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3D25E9D-0B1C-EF4B-B36E-EC431EA01B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4100CBF-4E5A-4E4B-9E28-563063569A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704" y="307034"/>
            <a:ext cx="1316571" cy="19110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54BD94FA-81FA-0B45-9F70-CEDC14B355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3704" y="2381583"/>
            <a:ext cx="1316571" cy="19110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7652191C-0A23-E34E-88B8-21E7FE3433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3704" y="4457269"/>
            <a:ext cx="1316571" cy="19110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C3AAF7-FA94-364D-A31E-300EBD157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024" y="306388"/>
            <a:ext cx="9315771" cy="589852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D876EE8C-A823-2640-8F02-0F100C09C9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980" y="6431712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3A7A993-738F-F749-A81F-4FBAAC267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2980" y="6652404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13686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0C2BF-9689-8744-BA87-4A7BD0EFD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AADF30-5952-9C47-98A7-DED50C20610C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CD1769-3F2E-5B4E-8B8D-BBE6BFFC9AEB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8737FF71-8A49-A44F-9B42-62DDE09467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9DB046-2E5E-B041-B8EF-82B38C524F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C3AAF7-FA94-364D-A31E-300EBD157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0" y="306388"/>
            <a:ext cx="6879253" cy="589852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9A4CAA6-5C66-8A4C-845D-D8DDAE4CC6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0265" y="306388"/>
            <a:ext cx="3584530" cy="589852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F19432F-D394-C848-8A75-C71B441F5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980" y="6431712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EF3D79B-B9BE-AF46-8973-72A32981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2980" y="6652404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19943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0C2BF-9689-8744-BA87-4A7BD0EFD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A23423-84AA-C04B-8D7A-13FCCEE243FE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5F1A7A-7CC9-7C43-9401-F75E138AD257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89365A80-E101-6644-9A32-72BC40113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623A6D-DB5F-6249-AEDA-A950BF7EA0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2EAF4BB-5484-7447-887A-65D12FC84D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1152" y="-1"/>
            <a:ext cx="4300843" cy="636836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C3AAF7-FA94-364D-A31E-300EBD157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306388"/>
            <a:ext cx="6620131" cy="589852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DDB872D-C838-4B43-A75E-9D473EA217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980" y="6431712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FA4E4B48-3941-C24E-8564-C837CCD3F7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2980" y="6652404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74179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719D1-652F-9949-A789-D4E639775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14957" y="489635"/>
            <a:ext cx="3762086" cy="4899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FAA2EA-A760-5B46-8BD5-F7F006BD1176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5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4957" y="489635"/>
            <a:ext cx="3762085" cy="4899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FAA2EA-A760-5B46-8BD5-F7F006BD1176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D13BF3-AC25-9D45-945B-C5508B8A4C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5852" y="306387"/>
            <a:ext cx="9144000" cy="3382105"/>
          </a:xfrm>
        </p:spPr>
        <p:txBody>
          <a:bodyPr wrap="square"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If title is lengthy enough, it will push to the top of the page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09D519-052E-EE49-9BF3-255162FC6B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5852" y="3910871"/>
            <a:ext cx="9144000" cy="6858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6CADC-4588-544E-A7A7-8C266EB3441C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CBB5A449-EE07-1F46-9BB6-B22D80896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CC9178-E57F-284C-BD5D-4C55AF823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EF2F63-187C-CA4A-A292-6099C91EC9FB}"/>
              </a:ext>
            </a:extLst>
          </p:cNvPr>
          <p:cNvSpPr/>
          <p:nvPr userDrawn="1"/>
        </p:nvSpPr>
        <p:spPr>
          <a:xfrm>
            <a:off x="-1" y="0"/>
            <a:ext cx="943705" cy="68580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B8ED1-6714-DC47-BE47-5666A089798A}"/>
              </a:ext>
            </a:extLst>
          </p:cNvPr>
          <p:cNvSpPr/>
          <p:nvPr userDrawn="1"/>
        </p:nvSpPr>
        <p:spPr>
          <a:xfrm>
            <a:off x="0" y="6368365"/>
            <a:ext cx="12192000" cy="489636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2741CA-2196-704C-AAAE-85DFE680C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0299" y="1181543"/>
            <a:ext cx="2798064" cy="3621024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688F1B80-F8A4-A543-AACA-13A2F6E461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" y="5813977"/>
            <a:ext cx="943705" cy="10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04CAD78-0A40-7C46-9E29-AAD958F0C4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980" y="6431712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7B6F016-8CF7-A84A-B096-7C9A9BA4C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2980" y="6652404"/>
            <a:ext cx="1531815" cy="205596"/>
          </a:xfrm>
        </p:spPr>
        <p:txBody>
          <a:bodyPr lIns="0" tIns="0" r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AF0D054A-E9F7-9547-B088-37428C9679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704" y="307034"/>
            <a:ext cx="1316571" cy="19110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198DD4B7-AE33-A844-A0F3-003CE564B2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3704" y="2381583"/>
            <a:ext cx="1316571" cy="19110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1D329E6-3E84-2E45-AB54-43E3EBAF44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3704" y="4457269"/>
            <a:ext cx="1316571" cy="19110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5D5A15F-3D13-5240-9C9C-86F73CE68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024" y="306388"/>
            <a:ext cx="9315771" cy="5898523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6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8C83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68C83"/>
                </a:solidFill>
                <a:latin typeface="Raleway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66" r:id="rId2"/>
    <p:sldLayoutId id="2147483885" r:id="rId3"/>
    <p:sldLayoutId id="2147483894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5" r:id="rId11"/>
    <p:sldLayoutId id="2147483884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>
          <a:solidFill>
            <a:srgbClr val="BA0C2F"/>
          </a:solidFill>
          <a:latin typeface="+mn-lt"/>
          <a:ea typeface="ＭＳ Ｐゴシック" charset="0"/>
          <a:cs typeface="Raleway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4585A"/>
          </a:solidFill>
          <a:latin typeface="+mn-lt"/>
          <a:ea typeface="ＭＳ Ｐゴシック" charset="0"/>
          <a:cs typeface="Open Sans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4585A"/>
          </a:solidFill>
          <a:latin typeface="+mn-lt"/>
          <a:ea typeface="Open Sans" charset="0"/>
          <a:cs typeface="Open Sans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4585A"/>
          </a:solidFill>
          <a:latin typeface="+mn-lt"/>
          <a:ea typeface="Open Sans" charset="0"/>
          <a:cs typeface="Open Sans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bird&#10;&#10;Description automatically generated">
            <a:extLst>
              <a:ext uri="{FF2B5EF4-FFF2-40B4-BE49-F238E27FC236}">
                <a16:creationId xmlns:a16="http://schemas.microsoft.com/office/drawing/2014/main" id="{6CD61FD3-C24D-E248-9B2F-5A417FFF3C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6159" r="32972"/>
          <a:stretch/>
        </p:blipFill>
        <p:spPr>
          <a:xfrm>
            <a:off x="4604951" y="0"/>
            <a:ext cx="758704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2F2473-7171-4116-B3C0-ACF358580E8E}"/>
              </a:ext>
            </a:extLst>
          </p:cNvPr>
          <p:cNvSpPr txBox="1"/>
          <p:nvPr/>
        </p:nvSpPr>
        <p:spPr>
          <a:xfrm>
            <a:off x="1105536" y="777748"/>
            <a:ext cx="73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Classroom Management Task Force</a:t>
            </a:r>
          </a:p>
          <a:p>
            <a:pPr algn="ctr"/>
            <a:r>
              <a:rPr lang="en-US" sz="5400" dirty="0">
                <a:solidFill>
                  <a:srgbClr val="C00000"/>
                </a:solidFill>
              </a:rPr>
              <a:t>Update</a:t>
            </a:r>
          </a:p>
          <a:p>
            <a:pPr algn="ctr"/>
            <a:r>
              <a:rPr lang="en-US" sz="4400" dirty="0"/>
              <a:t>ALG Meeting</a:t>
            </a:r>
          </a:p>
          <a:p>
            <a:pPr algn="ctr"/>
            <a:r>
              <a:rPr lang="en-US" sz="2800" dirty="0"/>
              <a:t>April 7, 2021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04F07-8CE0-40C8-A216-BBB451CAF549}"/>
              </a:ext>
            </a:extLst>
          </p:cNvPr>
          <p:cNvSpPr txBox="1"/>
          <p:nvPr/>
        </p:nvSpPr>
        <p:spPr>
          <a:xfrm>
            <a:off x="1367181" y="4510592"/>
            <a:ext cx="569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Susana Rivera Mills</a:t>
            </a:r>
          </a:p>
          <a:p>
            <a:r>
              <a:rPr lang="en-US" sz="1600" dirty="0"/>
              <a:t>Provost and Executive Vice President for Academic Affairs</a:t>
            </a:r>
          </a:p>
          <a:p>
            <a:endParaRPr lang="en-US" sz="1600" dirty="0"/>
          </a:p>
          <a:p>
            <a:r>
              <a:rPr lang="en-US" sz="1600" dirty="0"/>
              <a:t>Ro-Anne Royer Engle</a:t>
            </a:r>
          </a:p>
          <a:p>
            <a:r>
              <a:rPr lang="en-US" sz="1600" dirty="0"/>
              <a:t>Vice President for Student Affairs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770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4788B5-040F-47FB-A588-5A78C238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90" y="1525182"/>
            <a:ext cx="11129210" cy="46229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5CAD354-C91B-477A-83C0-A6C2AEAD6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758" y="540663"/>
            <a:ext cx="10058399" cy="685843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Distracting, Disrupting and Dangerous Behavior</a:t>
            </a:r>
          </a:p>
        </p:txBody>
      </p:sp>
    </p:spTree>
    <p:extLst>
      <p:ext uri="{BB962C8B-B14F-4D97-AF65-F5344CB8AC3E}">
        <p14:creationId xmlns:p14="http://schemas.microsoft.com/office/powerpoint/2010/main" val="111318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4B850-E731-4648-9DDC-AAAB26BC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852" y="540663"/>
            <a:ext cx="9914021" cy="685843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C00000"/>
                </a:solidFill>
              </a:rPr>
              <a:t>Preventing and Minimizing Disruptive Behavior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22F4B-AD69-451B-AD12-7242BBB78938}"/>
              </a:ext>
            </a:extLst>
          </p:cNvPr>
          <p:cNvSpPr txBox="1">
            <a:spLocks/>
          </p:cNvSpPr>
          <p:nvPr/>
        </p:nvSpPr>
        <p:spPr bwMode="auto">
          <a:xfrm>
            <a:off x="1573967" y="1226506"/>
            <a:ext cx="10313233" cy="48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Collaborative learning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Clear expectations of behavior in syllabus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Discuss and clarify class standards in first class meeting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Role model behavior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Decrease anonymity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Intervene early when disruption occurs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Avoid actions that demean, embarrass or dehumanize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Seek feedback from students, listen respectfully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Be willing to end class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Consider other approaches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Refer students to campus resources</a:t>
            </a:r>
          </a:p>
          <a:p>
            <a:pPr lvl="0" algn="l" eaLnBrk="0" hangingPunct="0">
              <a:lnSpc>
                <a:spcPct val="100000"/>
              </a:lnSpc>
              <a:spcBef>
                <a:spcPct val="0"/>
              </a:spcBef>
            </a:pPr>
            <a:endParaRPr lang="en-US" sz="2600" dirty="0">
              <a:solidFill>
                <a:prstClr val="black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0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7A53-E50F-4334-8AE4-529338DA5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25" y="821341"/>
            <a:ext cx="11235193" cy="338210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Questions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753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0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17246A-7BEF-4D6A-9C33-27235AB97B18}"/>
              </a:ext>
            </a:extLst>
          </p:cNvPr>
          <p:cNvSpPr txBox="1"/>
          <p:nvPr/>
        </p:nvSpPr>
        <p:spPr>
          <a:xfrm>
            <a:off x="2521284" y="328023"/>
            <a:ext cx="8995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A0C2F"/>
                </a:solidFill>
              </a:rPr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863BC-8962-423B-B1FA-DEE652EB25A9}"/>
              </a:ext>
            </a:extLst>
          </p:cNvPr>
          <p:cNvSpPr txBox="1"/>
          <p:nvPr/>
        </p:nvSpPr>
        <p:spPr>
          <a:xfrm>
            <a:off x="2114577" y="1288253"/>
            <a:ext cx="893093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Task Force membership, background and purpose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Task Force process, methodology and timeline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Classroom Accountability Toolkit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Guiding Principles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Terminology/Definition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Responding to Disruption in University Learning Spaces (Guidance &amp; Student Code)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Distracting, Disrupting &amp; Dangerous Behavior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General Principles for responding disruption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Guidelines and Resources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r>
              <a:rPr lang="en-US" sz="2800" dirty="0"/>
              <a:t>		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6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93370FA-7308-4546-AA7F-15F6A24ABD4F}"/>
              </a:ext>
            </a:extLst>
          </p:cNvPr>
          <p:cNvSpPr txBox="1">
            <a:spLocks/>
          </p:cNvSpPr>
          <p:nvPr/>
        </p:nvSpPr>
        <p:spPr>
          <a:xfrm>
            <a:off x="1227221" y="209268"/>
            <a:ext cx="10502671" cy="5898523"/>
          </a:xfrm>
          <a:prstGeom prst="rect">
            <a:avLst/>
          </a:prstGeom>
        </p:spPr>
        <p:txBody>
          <a:bodyPr numCol="1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54585A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BA0C2F"/>
                </a:solidFill>
              </a:rPr>
              <a:t>Task Force Members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Sarah Ackerman, Executive Director for Teaching Innovation with the Division of Online and Strategic Learning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Lisa Beck, Associate Lecturer of Health Science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Chase Braden, Student and Member of Student Government Association (SGA)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T.J. Brecciaroli, Dean of Students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Catherine Chen, Professor of Information Systems and Operations Management and Assistant Dean of Undergraduate Programs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Sheron Fraser-Burgess, Associate Professor of Social Foundations &amp; Multicultural Education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Mike Gillilan, Director of Student Conduct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Martha Hunt, Chair of Department of Landscape Architecture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*Bill Jenkins, Chair of Department of Theatre and Dance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Alexander Kaufman, Reed D.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Voran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Distinguished Professor of Humanities and Professor of English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Linh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Littleford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Professor of Psychological Science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Emily Rutter, Associate Professor of English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Johnny Sparks, Chair of Department of Journalism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Susan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Wilczynski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Plassman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Family Distinguished Professor of Special Education and Applied Behavior Analysis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Ruby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Yantz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Student and Member of Student Government Association (SGA)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*Chair of the Classroom Management Taskforce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3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4B850-E731-4648-9DDC-AAAB26BC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421" y="540663"/>
            <a:ext cx="9450762" cy="68584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Task Force Background and Purpose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22F4B-AD69-451B-AD12-7242BBB78938}"/>
              </a:ext>
            </a:extLst>
          </p:cNvPr>
          <p:cNvSpPr txBox="1">
            <a:spLocks/>
          </p:cNvSpPr>
          <p:nvPr/>
        </p:nvSpPr>
        <p:spPr bwMode="auto">
          <a:xfrm>
            <a:off x="1573967" y="1485800"/>
            <a:ext cx="10313233" cy="48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Appointed the at the direction of President Geoff Mearns 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Review existing Ball State policies and practices related to classroom management 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Define what is considered disruptive classroom behavior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Research best practices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Employ a culturally responsive framework for review and recommendations of policies and practices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Final report and recommendations</a:t>
            </a:r>
            <a:b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</a:b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96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4B850-E731-4648-9DDC-AAAB26BC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421" y="540663"/>
            <a:ext cx="9656674" cy="68584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Task Force Process, Methodology &amp; Timeline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22F4B-AD69-451B-AD12-7242BBB78938}"/>
              </a:ext>
            </a:extLst>
          </p:cNvPr>
          <p:cNvSpPr txBox="1">
            <a:spLocks/>
          </p:cNvSpPr>
          <p:nvPr/>
        </p:nvSpPr>
        <p:spPr bwMode="auto">
          <a:xfrm>
            <a:off x="1573967" y="1485800"/>
            <a:ext cx="10313233" cy="48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August 2020 to December 2020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Working Groups - </a:t>
            </a:r>
            <a:r>
              <a:rPr lang="en-US" sz="3200" i="1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Current Ball State Practices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, </a:t>
            </a:r>
            <a:r>
              <a:rPr lang="en-US" sz="3200" i="1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Best Practices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, and </a:t>
            </a:r>
            <a:r>
              <a:rPr lang="en-US" sz="3200" i="1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Data Gathering and Analysis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Working Group reports to Task Force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Final report informed by key findings of each Working Group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Toolkit of resources to accompany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222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4B850-E731-4648-9DDC-AAAB26BC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421" y="540663"/>
            <a:ext cx="9656674" cy="68584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Task Force Process, Methodology &amp; Timeline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22F4B-AD69-451B-AD12-7242BBB78938}"/>
              </a:ext>
            </a:extLst>
          </p:cNvPr>
          <p:cNvSpPr txBox="1">
            <a:spLocks/>
          </p:cNvSpPr>
          <p:nvPr/>
        </p:nvSpPr>
        <p:spPr bwMode="auto">
          <a:xfrm>
            <a:off x="1573967" y="1485800"/>
            <a:ext cx="10313233" cy="48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August 2020 to December 2020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Working Groups - </a:t>
            </a:r>
            <a:r>
              <a:rPr lang="en-US" sz="3200" i="1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Current Ball State Practices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, </a:t>
            </a:r>
            <a:r>
              <a:rPr lang="en-US" sz="3200" i="1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Best Practices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, and </a:t>
            </a:r>
            <a:r>
              <a:rPr lang="en-US" sz="3200" i="1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Data Gathering and Analysis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Working Group reports to Task Force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Final report informed by key findings of each Working Group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Toolkit of resources to accompany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1551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4B850-E731-4648-9DDC-AAAB26BC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421" y="540663"/>
            <a:ext cx="9450762" cy="68584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Toolkit Highlights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22F4B-AD69-451B-AD12-7242BBB78938}"/>
              </a:ext>
            </a:extLst>
          </p:cNvPr>
          <p:cNvSpPr txBox="1">
            <a:spLocks/>
          </p:cNvSpPr>
          <p:nvPr/>
        </p:nvSpPr>
        <p:spPr bwMode="auto">
          <a:xfrm>
            <a:off x="1573967" y="1654061"/>
            <a:ext cx="10313233" cy="48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Guiding Principles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Defining Terminology – Disruption, Learning Spaces, Inclusive Excellence, Classroom Accountability, Culturally responsive pedagogy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Purpose of guidance – provide faculty and other University personnel guidance in responding to disruption in university learning spaces. </a:t>
            </a:r>
          </a:p>
          <a:p>
            <a:pPr marL="457200" lvl="0" indent="-457200" algn="l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Student Code </a:t>
            </a:r>
            <a:r>
              <a:rPr lang="en-US" sz="3600" b="1" dirty="0">
                <a:solidFill>
                  <a:prstClr val="black"/>
                </a:solidFill>
                <a:latin typeface="Calibri" charset="0"/>
                <a:ea typeface="ＭＳ Ｐゴシック" charset="-128"/>
                <a:cs typeface="+mn-cs"/>
              </a:rPr>
              <a:t>4.2.8 Obstruction or Disruption</a:t>
            </a:r>
            <a:endParaRPr lang="en-US" sz="2600" b="1" dirty="0">
              <a:solidFill>
                <a:prstClr val="black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5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4B850-E731-4648-9DDC-AAAB26BC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967" y="540663"/>
            <a:ext cx="9819938" cy="68584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Student Code 4.2.8 Obstruction or Disruption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22F4B-AD69-451B-AD12-7242BBB78938}"/>
              </a:ext>
            </a:extLst>
          </p:cNvPr>
          <p:cNvSpPr txBox="1">
            <a:spLocks/>
          </p:cNvSpPr>
          <p:nvPr/>
        </p:nvSpPr>
        <p:spPr bwMode="auto">
          <a:xfrm>
            <a:off x="1573967" y="1453453"/>
            <a:ext cx="10313233" cy="48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800" dirty="0"/>
              <a:t>Obstructing or disrupting the teaching and/or learning process in any campus classroom, building, or meeting area, or any University-sponsored event or activity, pedestrian or vehicular traffic, classes, lectures, or meetings; obstructing or restricting another person’s freedom of movement; or inciting, aiding, or encouraging other persons to do so. Note: obstruction or disruption as prohibited here only occurs on campus or in relation to a University-sponsored event or activity including but not limited to field trips, athletic events, study abroad, or alumni events.</a:t>
            </a:r>
            <a:endParaRPr lang="en-US" sz="2800" dirty="0">
              <a:solidFill>
                <a:prstClr val="black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4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4B850-E731-4648-9DDC-AAAB26BC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421" y="540663"/>
            <a:ext cx="9450762" cy="68584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Guidelines for Intervening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22F4B-AD69-451B-AD12-7242BBB78938}"/>
              </a:ext>
            </a:extLst>
          </p:cNvPr>
          <p:cNvSpPr txBox="1">
            <a:spLocks/>
          </p:cNvSpPr>
          <p:nvPr/>
        </p:nvSpPr>
        <p:spPr bwMode="auto">
          <a:xfrm>
            <a:off x="1573967" y="1654061"/>
            <a:ext cx="10313233" cy="48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De-escalate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Failing to comply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Consult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Report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Document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Immediate and perceived danger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/>
          </a:p>
          <a:p>
            <a:pPr lvl="0" algn="l" eaLnBrk="0" hangingPunct="0">
              <a:lnSpc>
                <a:spcPct val="100000"/>
              </a:lnSpc>
              <a:spcBef>
                <a:spcPct val="0"/>
              </a:spcBef>
            </a:pPr>
            <a:endParaRPr lang="en-US" sz="2600" dirty="0">
              <a:solidFill>
                <a:prstClr val="black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8467"/>
      </p:ext>
    </p:extLst>
  </p:cSld>
  <p:clrMapOvr>
    <a:masterClrMapping/>
  </p:clrMapOvr>
</p:sld>
</file>

<file path=ppt/theme/theme1.xml><?xml version="1.0" encoding="utf-8"?>
<a:theme xmlns:a="http://schemas.openxmlformats.org/drawingml/2006/main" name="BSU_PP for sam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95342 Brand Refresh PowerPoint Template v2.potx" id="{7A6FAB9C-A265-B541-AE1D-98D72261F150}" vid="{01E7DF99-358A-A643-819E-61726F6384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657</Words>
  <Application>Microsoft Office PowerPoint</Application>
  <PresentationFormat>Widescreen</PresentationFormat>
  <Paragraphs>103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Raleway</vt:lpstr>
      <vt:lpstr>BSU_PP for 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 planning and management</dc:title>
  <dc:creator>P Luff</dc:creator>
  <cp:lastModifiedBy>Royer Engle, Ro-Anne</cp:lastModifiedBy>
  <cp:revision>339</cp:revision>
  <cp:lastPrinted>2020-09-18T12:08:59Z</cp:lastPrinted>
  <dcterms:created xsi:type="dcterms:W3CDTF">2020-07-01T17:31:57Z</dcterms:created>
  <dcterms:modified xsi:type="dcterms:W3CDTF">2021-04-04T20:25:24Z</dcterms:modified>
</cp:coreProperties>
</file>