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76" r:id="rId2"/>
    <p:sldMasterId id="2147483690" r:id="rId3"/>
  </p:sldMasterIdLst>
  <p:notesMasterIdLst>
    <p:notesMasterId r:id="rId64"/>
  </p:notesMasterIdLst>
  <p:handoutMasterIdLst>
    <p:handoutMasterId r:id="rId65"/>
  </p:handoutMasterIdLst>
  <p:sldIdLst>
    <p:sldId id="256" r:id="rId4"/>
    <p:sldId id="636" r:id="rId5"/>
    <p:sldId id="769" r:id="rId6"/>
    <p:sldId id="661" r:id="rId7"/>
    <p:sldId id="773" r:id="rId8"/>
    <p:sldId id="774" r:id="rId9"/>
    <p:sldId id="775" r:id="rId10"/>
    <p:sldId id="771" r:id="rId11"/>
    <p:sldId id="772" r:id="rId12"/>
    <p:sldId id="752" r:id="rId13"/>
    <p:sldId id="731" r:id="rId14"/>
    <p:sldId id="732" r:id="rId15"/>
    <p:sldId id="763" r:id="rId16"/>
    <p:sldId id="733" r:id="rId17"/>
    <p:sldId id="734" r:id="rId18"/>
    <p:sldId id="735" r:id="rId19"/>
    <p:sldId id="736" r:id="rId20"/>
    <p:sldId id="737" r:id="rId21"/>
    <p:sldId id="738" r:id="rId22"/>
    <p:sldId id="739" r:id="rId23"/>
    <p:sldId id="740" r:id="rId24"/>
    <p:sldId id="741" r:id="rId25"/>
    <p:sldId id="759" r:id="rId26"/>
    <p:sldId id="766" r:id="rId27"/>
    <p:sldId id="761" r:id="rId28"/>
    <p:sldId id="745" r:id="rId29"/>
    <p:sldId id="746" r:id="rId30"/>
    <p:sldId id="744" r:id="rId31"/>
    <p:sldId id="743" r:id="rId32"/>
    <p:sldId id="747" r:id="rId33"/>
    <p:sldId id="753" r:id="rId34"/>
    <p:sldId id="754" r:id="rId35"/>
    <p:sldId id="768" r:id="rId36"/>
    <p:sldId id="755" r:id="rId37"/>
    <p:sldId id="756" r:id="rId38"/>
    <p:sldId id="749" r:id="rId39"/>
    <p:sldId id="757" r:id="rId40"/>
    <p:sldId id="679" r:id="rId41"/>
    <p:sldId id="727" r:id="rId42"/>
    <p:sldId id="698" r:id="rId43"/>
    <p:sldId id="726" r:id="rId44"/>
    <p:sldId id="694" r:id="rId45"/>
    <p:sldId id="671" r:id="rId46"/>
    <p:sldId id="673" r:id="rId47"/>
    <p:sldId id="676" r:id="rId48"/>
    <p:sldId id="729" r:id="rId49"/>
    <p:sldId id="704" r:id="rId50"/>
    <p:sldId id="705" r:id="rId51"/>
    <p:sldId id="706" r:id="rId52"/>
    <p:sldId id="707" r:id="rId53"/>
    <p:sldId id="708" r:id="rId54"/>
    <p:sldId id="709" r:id="rId55"/>
    <p:sldId id="703" r:id="rId56"/>
    <p:sldId id="675" r:id="rId57"/>
    <p:sldId id="692" r:id="rId58"/>
    <p:sldId id="693" r:id="rId59"/>
    <p:sldId id="713" r:id="rId60"/>
    <p:sldId id="716" r:id="rId61"/>
    <p:sldId id="765" r:id="rId62"/>
    <p:sldId id="724" r:id="rId63"/>
  </p:sldIdLst>
  <p:sldSz cx="9144000" cy="6858000" type="screen4x3"/>
  <p:notesSz cx="9296400" cy="7010400"/>
  <p:defaultTextStyle>
    <a:defPPr>
      <a:defRPr lang="en-US"/>
    </a:defPPr>
    <a:lvl1pPr algn="ctr" rtl="0" fontAlgn="base">
      <a:spcBef>
        <a:spcPct val="0"/>
      </a:spcBef>
      <a:spcAft>
        <a:spcPct val="0"/>
      </a:spcAft>
      <a:defRPr sz="2400" kern="1200">
        <a:solidFill>
          <a:schemeClr val="tx1"/>
        </a:solidFill>
        <a:latin typeface="Times New Roman" pitchFamily="18" charset="0"/>
        <a:ea typeface="+mn-ea"/>
        <a:cs typeface="+mn-cs"/>
      </a:defRPr>
    </a:lvl1pPr>
    <a:lvl2pPr marL="457200" algn="ctr" rtl="0" fontAlgn="base">
      <a:spcBef>
        <a:spcPct val="0"/>
      </a:spcBef>
      <a:spcAft>
        <a:spcPct val="0"/>
      </a:spcAft>
      <a:defRPr sz="2400" kern="1200">
        <a:solidFill>
          <a:schemeClr val="tx1"/>
        </a:solidFill>
        <a:latin typeface="Times New Roman" pitchFamily="18" charset="0"/>
        <a:ea typeface="+mn-ea"/>
        <a:cs typeface="+mn-cs"/>
      </a:defRPr>
    </a:lvl2pPr>
    <a:lvl3pPr marL="914400" algn="ctr" rtl="0" fontAlgn="base">
      <a:spcBef>
        <a:spcPct val="0"/>
      </a:spcBef>
      <a:spcAft>
        <a:spcPct val="0"/>
      </a:spcAft>
      <a:defRPr sz="2400" kern="1200">
        <a:solidFill>
          <a:schemeClr val="tx1"/>
        </a:solidFill>
        <a:latin typeface="Times New Roman" pitchFamily="18" charset="0"/>
        <a:ea typeface="+mn-ea"/>
        <a:cs typeface="+mn-cs"/>
      </a:defRPr>
    </a:lvl3pPr>
    <a:lvl4pPr marL="1371600" algn="ctr" rtl="0" fontAlgn="base">
      <a:spcBef>
        <a:spcPct val="0"/>
      </a:spcBef>
      <a:spcAft>
        <a:spcPct val="0"/>
      </a:spcAft>
      <a:defRPr sz="2400" kern="1200">
        <a:solidFill>
          <a:schemeClr val="tx1"/>
        </a:solidFill>
        <a:latin typeface="Times New Roman" pitchFamily="18" charset="0"/>
        <a:ea typeface="+mn-ea"/>
        <a:cs typeface="+mn-cs"/>
      </a:defRPr>
    </a:lvl4pPr>
    <a:lvl5pPr marL="1828800" algn="ctr"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E"/>
    <a:srgbClr val="0066CC"/>
    <a:srgbClr val="121F62"/>
    <a:srgbClr val="003399"/>
    <a:srgbClr val="CC0066"/>
    <a:srgbClr val="3333CC"/>
    <a:srgbClr val="FFFF99"/>
    <a:srgbClr val="FFFF00"/>
    <a:srgbClr val="00800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44" autoAdjust="0"/>
    <p:restoredTop sz="94654" autoAdjust="0"/>
  </p:normalViewPr>
  <p:slideViewPr>
    <p:cSldViewPr>
      <p:cViewPr varScale="1">
        <p:scale>
          <a:sx n="63" d="100"/>
          <a:sy n="63" d="100"/>
        </p:scale>
        <p:origin x="1188" y="60"/>
      </p:cViewPr>
      <p:guideLst>
        <p:guide orient="horz" pos="2160"/>
        <p:guide pos="2880"/>
      </p:guideLst>
    </p:cSldViewPr>
  </p:slideViewPr>
  <p:notesTextViewPr>
    <p:cViewPr>
      <p:scale>
        <a:sx n="100" d="100"/>
        <a:sy n="100" d="100"/>
      </p:scale>
      <p:origin x="0" y="0"/>
    </p:cViewPr>
  </p:notesTextViewPr>
  <p:sorterViewPr>
    <p:cViewPr>
      <p:scale>
        <a:sx n="89" d="100"/>
        <a:sy n="89" d="100"/>
      </p:scale>
      <p:origin x="0" y="-1638"/>
    </p:cViewPr>
  </p:sorterViewPr>
  <p:notesViewPr>
    <p:cSldViewPr>
      <p:cViewPr varScale="1">
        <p:scale>
          <a:sx n="111" d="100"/>
          <a:sy n="111" d="100"/>
        </p:scale>
        <p:origin x="1758"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29282" cy="351957"/>
          </a:xfrm>
          <a:prstGeom prst="rect">
            <a:avLst/>
          </a:prstGeom>
        </p:spPr>
        <p:txBody>
          <a:bodyPr vert="horz" lIns="91440" tIns="45720" rIns="91440" bIns="45720" rtlCol="0"/>
          <a:lstStyle>
            <a:lvl1pPr algn="l">
              <a:defRPr sz="1200"/>
            </a:lvl1pPr>
          </a:lstStyle>
          <a:p>
            <a:r>
              <a:rPr lang="en-US"/>
              <a:t>Hazardous Waste Management Training - Laboratories</a:t>
            </a:r>
          </a:p>
        </p:txBody>
      </p:sp>
      <p:sp>
        <p:nvSpPr>
          <p:cNvPr id="3" name="Date Placeholder 2"/>
          <p:cNvSpPr>
            <a:spLocks noGrp="1"/>
          </p:cNvSpPr>
          <p:nvPr>
            <p:ph type="dt" sz="quarter" idx="1"/>
          </p:nvPr>
        </p:nvSpPr>
        <p:spPr>
          <a:xfrm>
            <a:off x="5265014" y="0"/>
            <a:ext cx="4029282" cy="351957"/>
          </a:xfrm>
          <a:prstGeom prst="rect">
            <a:avLst/>
          </a:prstGeom>
        </p:spPr>
        <p:txBody>
          <a:bodyPr vert="horz" lIns="91440" tIns="45720" rIns="91440" bIns="45720" rtlCol="0"/>
          <a:lstStyle>
            <a:lvl1pPr algn="r">
              <a:defRPr sz="1200"/>
            </a:lvl1pPr>
          </a:lstStyle>
          <a:p>
            <a:r>
              <a:rPr lang="en-US"/>
              <a:t>January 11, 2019</a:t>
            </a:r>
          </a:p>
        </p:txBody>
      </p:sp>
      <p:sp>
        <p:nvSpPr>
          <p:cNvPr id="4" name="Footer Placeholder 3"/>
          <p:cNvSpPr>
            <a:spLocks noGrp="1"/>
          </p:cNvSpPr>
          <p:nvPr>
            <p:ph type="ftr" sz="quarter" idx="2"/>
          </p:nvPr>
        </p:nvSpPr>
        <p:spPr>
          <a:xfrm>
            <a:off x="2" y="6658444"/>
            <a:ext cx="4029282" cy="35195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265014" y="6658444"/>
            <a:ext cx="4029282" cy="351957"/>
          </a:xfrm>
          <a:prstGeom prst="rect">
            <a:avLst/>
          </a:prstGeom>
        </p:spPr>
        <p:txBody>
          <a:bodyPr vert="horz" lIns="91440" tIns="45720" rIns="91440" bIns="45720" rtlCol="0" anchor="b"/>
          <a:lstStyle>
            <a:lvl1pPr algn="r">
              <a:defRPr sz="1200"/>
            </a:lvl1pPr>
          </a:lstStyle>
          <a:p>
            <a:fld id="{1BDE6C14-4A26-4162-B7A0-2AC103C25C3D}" type="slidenum">
              <a:rPr lang="en-US" smtClean="0"/>
              <a:t>‹#›</a:t>
            </a:fld>
            <a:endParaRPr lang="en-US"/>
          </a:p>
        </p:txBody>
      </p:sp>
    </p:spTree>
    <p:extLst>
      <p:ext uri="{BB962C8B-B14F-4D97-AF65-F5344CB8AC3E}">
        <p14:creationId xmlns:p14="http://schemas.microsoft.com/office/powerpoint/2010/main" val="1849716593"/>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0520"/>
          </a:xfrm>
          <a:prstGeom prst="rect">
            <a:avLst/>
          </a:prstGeom>
        </p:spPr>
        <p:txBody>
          <a:bodyPr vert="horz" lIns="93552" tIns="46776" rIns="93552" bIns="46776" rtlCol="0"/>
          <a:lstStyle>
            <a:lvl1pPr algn="l">
              <a:defRPr sz="1200"/>
            </a:lvl1pPr>
          </a:lstStyle>
          <a:p>
            <a:r>
              <a:rPr lang="en-US"/>
              <a:t>Hazardous Waste Management Training - Laboratories</a:t>
            </a:r>
          </a:p>
        </p:txBody>
      </p:sp>
      <p:sp>
        <p:nvSpPr>
          <p:cNvPr id="3" name="Date Placeholder 2"/>
          <p:cNvSpPr>
            <a:spLocks noGrp="1"/>
          </p:cNvSpPr>
          <p:nvPr>
            <p:ph type="dt" idx="1"/>
          </p:nvPr>
        </p:nvSpPr>
        <p:spPr>
          <a:xfrm>
            <a:off x="5265809" y="1"/>
            <a:ext cx="4028440" cy="350520"/>
          </a:xfrm>
          <a:prstGeom prst="rect">
            <a:avLst/>
          </a:prstGeom>
        </p:spPr>
        <p:txBody>
          <a:bodyPr vert="horz" lIns="93552" tIns="46776" rIns="93552" bIns="46776" rtlCol="0"/>
          <a:lstStyle>
            <a:lvl1pPr algn="r">
              <a:defRPr sz="1200"/>
            </a:lvl1pPr>
          </a:lstStyle>
          <a:p>
            <a:r>
              <a:rPr lang="en-US"/>
              <a:t>January 11, 2019</a:t>
            </a:r>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552" tIns="46776" rIns="93552" bIns="46776" rtlCol="0" anchor="ctr"/>
          <a:lstStyle/>
          <a:p>
            <a:endParaRPr lang="en-US"/>
          </a:p>
        </p:txBody>
      </p:sp>
      <p:sp>
        <p:nvSpPr>
          <p:cNvPr id="5" name="Notes Placeholder 4"/>
          <p:cNvSpPr>
            <a:spLocks noGrp="1"/>
          </p:cNvSpPr>
          <p:nvPr>
            <p:ph type="body" sz="quarter" idx="3"/>
          </p:nvPr>
        </p:nvSpPr>
        <p:spPr>
          <a:xfrm>
            <a:off x="929640" y="3329941"/>
            <a:ext cx="7437120" cy="3154680"/>
          </a:xfrm>
          <a:prstGeom prst="rect">
            <a:avLst/>
          </a:prstGeom>
        </p:spPr>
        <p:txBody>
          <a:bodyPr vert="horz" lIns="93552" tIns="46776" rIns="93552" bIns="4677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0520"/>
          </a:xfrm>
          <a:prstGeom prst="rect">
            <a:avLst/>
          </a:prstGeom>
        </p:spPr>
        <p:txBody>
          <a:bodyPr vert="horz" lIns="93552" tIns="46776" rIns="93552" bIns="46776"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552" tIns="46776" rIns="93552" bIns="46776" rtlCol="0" anchor="b"/>
          <a:lstStyle>
            <a:lvl1pPr algn="r">
              <a:defRPr sz="1200"/>
            </a:lvl1pPr>
          </a:lstStyle>
          <a:p>
            <a:fld id="{DB109E08-224E-4FA1-A9C7-90AFCDBBA36B}" type="slidenum">
              <a:rPr lang="en-US" smtClean="0"/>
              <a:pPr/>
              <a:t>‹#›</a:t>
            </a:fld>
            <a:endParaRPr lang="en-US"/>
          </a:p>
        </p:txBody>
      </p:sp>
    </p:spTree>
    <p:extLst>
      <p:ext uri="{BB962C8B-B14F-4D97-AF65-F5344CB8AC3E}">
        <p14:creationId xmlns:p14="http://schemas.microsoft.com/office/powerpoint/2010/main" val="386296747"/>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109E08-224E-4FA1-A9C7-90AFCDBBA36B}" type="slidenum">
              <a:rPr lang="en-US" smtClean="0"/>
              <a:pPr/>
              <a:t>1</a:t>
            </a:fld>
            <a:endParaRPr lang="en-US"/>
          </a:p>
        </p:txBody>
      </p:sp>
      <p:sp>
        <p:nvSpPr>
          <p:cNvPr id="5" name="Header Placeholder 4"/>
          <p:cNvSpPr>
            <a:spLocks noGrp="1"/>
          </p:cNvSpPr>
          <p:nvPr>
            <p:ph type="hdr" sz="quarter" idx="11"/>
          </p:nvPr>
        </p:nvSpPr>
        <p:spPr/>
        <p:txBody>
          <a:bodyPr/>
          <a:lstStyle/>
          <a:p>
            <a:r>
              <a:rPr lang="en-US"/>
              <a:t>Hazardous Waste Management Training - Laboratories</a:t>
            </a:r>
          </a:p>
        </p:txBody>
      </p:sp>
      <p:sp>
        <p:nvSpPr>
          <p:cNvPr id="6" name="Date Placeholder 5"/>
          <p:cNvSpPr>
            <a:spLocks noGrp="1"/>
          </p:cNvSpPr>
          <p:nvPr>
            <p:ph type="dt" idx="12"/>
          </p:nvPr>
        </p:nvSpPr>
        <p:spPr/>
        <p:txBody>
          <a:bodyPr/>
          <a:lstStyle/>
          <a:p>
            <a:r>
              <a:rPr lang="en-US"/>
              <a:t>January 11, 2019</a:t>
            </a:r>
          </a:p>
        </p:txBody>
      </p:sp>
    </p:spTree>
    <p:extLst>
      <p:ext uri="{BB962C8B-B14F-4D97-AF65-F5344CB8AC3E}">
        <p14:creationId xmlns:p14="http://schemas.microsoft.com/office/powerpoint/2010/main" val="3671600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defTabSz="940396"/>
            <a:fld id="{E890A9BA-59BE-4260-BC1E-6F77F11F274C}" type="slidenum">
              <a:rPr lang="en-US" smtClean="0">
                <a:solidFill>
                  <a:prstClr val="black"/>
                </a:solidFill>
              </a:rPr>
              <a:pPr defTabSz="940396"/>
              <a:t>23</a:t>
            </a:fld>
            <a:endParaRPr lang="en-US">
              <a:solidFill>
                <a:prstClr val="black"/>
              </a:solidFill>
            </a:endParaRPr>
          </a:p>
        </p:txBody>
      </p:sp>
      <p:sp>
        <p:nvSpPr>
          <p:cNvPr id="63491" name="Rectangle 2"/>
          <p:cNvSpPr>
            <a:spLocks noGrp="1" noRot="1" noChangeAspect="1" noChangeArrowheads="1" noTextEdit="1"/>
          </p:cNvSpPr>
          <p:nvPr>
            <p:ph type="sldImg"/>
          </p:nvPr>
        </p:nvSpPr>
        <p:spPr>
          <a:xfrm>
            <a:off x="2895600" y="525463"/>
            <a:ext cx="3505200" cy="2628900"/>
          </a:xfrm>
          <a:ln/>
        </p:spPr>
      </p:sp>
      <p:sp>
        <p:nvSpPr>
          <p:cNvPr id="63492" name="Rectangle 3"/>
          <p:cNvSpPr>
            <a:spLocks noGrp="1" noChangeArrowheads="1"/>
          </p:cNvSpPr>
          <p:nvPr>
            <p:ph type="body" idx="1"/>
          </p:nvPr>
        </p:nvSpPr>
        <p:spPr>
          <a:noFill/>
          <a:ln/>
        </p:spPr>
        <p:txBody>
          <a:bodyPr/>
          <a:lstStyle/>
          <a:p>
            <a:pPr eaLnBrk="1" hangingPunct="1"/>
            <a:endParaRPr lang="en-US"/>
          </a:p>
        </p:txBody>
      </p:sp>
      <p:sp>
        <p:nvSpPr>
          <p:cNvPr id="2" name="Header Placeholder 1"/>
          <p:cNvSpPr>
            <a:spLocks noGrp="1"/>
          </p:cNvSpPr>
          <p:nvPr>
            <p:ph type="hdr" sz="quarter" idx="10"/>
          </p:nvPr>
        </p:nvSpPr>
        <p:spPr/>
        <p:txBody>
          <a:bodyPr/>
          <a:lstStyle/>
          <a:p>
            <a:r>
              <a:rPr lang="en-US"/>
              <a:t>Hazardous Waste Management Training - Laboratories</a:t>
            </a:r>
          </a:p>
        </p:txBody>
      </p:sp>
      <p:sp>
        <p:nvSpPr>
          <p:cNvPr id="3" name="Date Placeholder 2"/>
          <p:cNvSpPr>
            <a:spLocks noGrp="1"/>
          </p:cNvSpPr>
          <p:nvPr>
            <p:ph type="dt" idx="11"/>
          </p:nvPr>
        </p:nvSpPr>
        <p:spPr/>
        <p:txBody>
          <a:bodyPr/>
          <a:lstStyle/>
          <a:p>
            <a:r>
              <a:rPr lang="en-US"/>
              <a:t>January 11, 2019</a:t>
            </a:r>
          </a:p>
        </p:txBody>
      </p:sp>
    </p:spTree>
    <p:extLst>
      <p:ext uri="{BB962C8B-B14F-4D97-AF65-F5344CB8AC3E}">
        <p14:creationId xmlns:p14="http://schemas.microsoft.com/office/powerpoint/2010/main" val="1629379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defTabSz="940396"/>
            <a:fld id="{E890A9BA-59BE-4260-BC1E-6F77F11F274C}" type="slidenum">
              <a:rPr lang="en-US" smtClean="0">
                <a:solidFill>
                  <a:prstClr val="black"/>
                </a:solidFill>
              </a:rPr>
              <a:pPr defTabSz="940396"/>
              <a:t>24</a:t>
            </a:fld>
            <a:endParaRPr lang="en-US">
              <a:solidFill>
                <a:prstClr val="black"/>
              </a:solidFill>
            </a:endParaRPr>
          </a:p>
        </p:txBody>
      </p:sp>
      <p:sp>
        <p:nvSpPr>
          <p:cNvPr id="63491" name="Rectangle 2"/>
          <p:cNvSpPr>
            <a:spLocks noGrp="1" noRot="1" noChangeAspect="1" noChangeArrowheads="1" noTextEdit="1"/>
          </p:cNvSpPr>
          <p:nvPr>
            <p:ph type="sldImg"/>
          </p:nvPr>
        </p:nvSpPr>
        <p:spPr>
          <a:xfrm>
            <a:off x="2895600" y="525463"/>
            <a:ext cx="3505200" cy="2628900"/>
          </a:xfrm>
          <a:ln/>
        </p:spPr>
      </p:sp>
      <p:sp>
        <p:nvSpPr>
          <p:cNvPr id="63492" name="Rectangle 3"/>
          <p:cNvSpPr>
            <a:spLocks noGrp="1" noChangeArrowheads="1"/>
          </p:cNvSpPr>
          <p:nvPr>
            <p:ph type="body" idx="1"/>
          </p:nvPr>
        </p:nvSpPr>
        <p:spPr>
          <a:noFill/>
          <a:ln/>
        </p:spPr>
        <p:txBody>
          <a:bodyPr/>
          <a:lstStyle/>
          <a:p>
            <a:pPr eaLnBrk="1" hangingPunct="1"/>
            <a:endParaRPr lang="en-US"/>
          </a:p>
        </p:txBody>
      </p:sp>
      <p:sp>
        <p:nvSpPr>
          <p:cNvPr id="2" name="Header Placeholder 1"/>
          <p:cNvSpPr>
            <a:spLocks noGrp="1"/>
          </p:cNvSpPr>
          <p:nvPr>
            <p:ph type="hdr" sz="quarter" idx="10"/>
          </p:nvPr>
        </p:nvSpPr>
        <p:spPr/>
        <p:txBody>
          <a:bodyPr/>
          <a:lstStyle/>
          <a:p>
            <a:r>
              <a:rPr lang="en-US"/>
              <a:t>Hazardous Waste Management Training - Laboratories</a:t>
            </a:r>
          </a:p>
        </p:txBody>
      </p:sp>
      <p:sp>
        <p:nvSpPr>
          <p:cNvPr id="3" name="Date Placeholder 2"/>
          <p:cNvSpPr>
            <a:spLocks noGrp="1"/>
          </p:cNvSpPr>
          <p:nvPr>
            <p:ph type="dt" idx="11"/>
          </p:nvPr>
        </p:nvSpPr>
        <p:spPr/>
        <p:txBody>
          <a:bodyPr/>
          <a:lstStyle/>
          <a:p>
            <a:r>
              <a:rPr lang="en-US"/>
              <a:t>January 11, 2019</a:t>
            </a:r>
          </a:p>
        </p:txBody>
      </p:sp>
    </p:spTree>
    <p:extLst>
      <p:ext uri="{BB962C8B-B14F-4D97-AF65-F5344CB8AC3E}">
        <p14:creationId xmlns:p14="http://schemas.microsoft.com/office/powerpoint/2010/main" val="3601402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bwMode="auto">
          <a:xfrm>
            <a:off x="2909888" y="522288"/>
            <a:ext cx="3479800" cy="2609850"/>
          </a:xfrm>
          <a:prstGeom prst="rect">
            <a:avLst/>
          </a:prstGeom>
          <a:noFill/>
          <a:ln>
            <a:solidFill>
              <a:srgbClr val="000000"/>
            </a:solidFill>
            <a:miter lim="800000"/>
            <a:headEnd/>
            <a:tailEnd/>
          </a:ln>
        </p:spPr>
      </p:sp>
      <p:sp>
        <p:nvSpPr>
          <p:cNvPr id="70659" name="Rectangle 3"/>
          <p:cNvSpPr>
            <a:spLocks noGrp="1" noChangeArrowheads="1"/>
          </p:cNvSpPr>
          <p:nvPr>
            <p:ph type="body" idx="1"/>
          </p:nvPr>
        </p:nvSpPr>
        <p:spPr bwMode="auto">
          <a:xfrm>
            <a:off x="1238673" y="3307156"/>
            <a:ext cx="6819057" cy="3190376"/>
          </a:xfrm>
          <a:prstGeom prst="rect">
            <a:avLst/>
          </a:prstGeom>
          <a:noFill/>
          <a:ln>
            <a:miter lim="800000"/>
            <a:headEnd/>
            <a:tailEnd/>
          </a:ln>
        </p:spPr>
        <p:txBody>
          <a:bodyPr lIns="93160" tIns="46580" rIns="93160" bIns="46580"/>
          <a:lstStyle/>
          <a:p>
            <a:endParaRPr lang="en-US"/>
          </a:p>
        </p:txBody>
      </p:sp>
      <p:sp>
        <p:nvSpPr>
          <p:cNvPr id="2" name="Header Placeholder 1"/>
          <p:cNvSpPr>
            <a:spLocks noGrp="1"/>
          </p:cNvSpPr>
          <p:nvPr>
            <p:ph type="hdr" sz="quarter" idx="10"/>
          </p:nvPr>
        </p:nvSpPr>
        <p:spPr/>
        <p:txBody>
          <a:bodyPr/>
          <a:lstStyle/>
          <a:p>
            <a:r>
              <a:rPr lang="en-US"/>
              <a:t>Hazardous Waste Management Training - Laboratories</a:t>
            </a:r>
          </a:p>
        </p:txBody>
      </p:sp>
      <p:sp>
        <p:nvSpPr>
          <p:cNvPr id="3" name="Date Placeholder 2"/>
          <p:cNvSpPr>
            <a:spLocks noGrp="1"/>
          </p:cNvSpPr>
          <p:nvPr>
            <p:ph type="dt" idx="11"/>
          </p:nvPr>
        </p:nvSpPr>
        <p:spPr/>
        <p:txBody>
          <a:bodyPr/>
          <a:lstStyle/>
          <a:p>
            <a:r>
              <a:rPr lang="en-US"/>
              <a:t>January 11, 2019</a:t>
            </a:r>
          </a:p>
        </p:txBody>
      </p:sp>
    </p:spTree>
    <p:extLst>
      <p:ext uri="{BB962C8B-B14F-4D97-AF65-F5344CB8AC3E}">
        <p14:creationId xmlns:p14="http://schemas.microsoft.com/office/powerpoint/2010/main" val="1669030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10BC44EF-8947-4E18-A312-F412415B9704}" type="slidenum">
              <a:rPr lang="en-US"/>
              <a:pPr/>
              <a:t>38</a:t>
            </a:fld>
            <a:endParaRPr lang="en-US"/>
          </a:p>
        </p:txBody>
      </p:sp>
      <p:sp>
        <p:nvSpPr>
          <p:cNvPr id="248834" name="Rectangle 1026"/>
          <p:cNvSpPr>
            <a:spLocks noGrp="1" noRot="1" noChangeAspect="1" noChangeArrowheads="1" noTextEdit="1"/>
          </p:cNvSpPr>
          <p:nvPr>
            <p:ph type="sldImg"/>
          </p:nvPr>
        </p:nvSpPr>
        <p:spPr>
          <a:xfrm>
            <a:off x="2895600" y="525463"/>
            <a:ext cx="3505200" cy="2628900"/>
          </a:xfrm>
          <a:ln/>
        </p:spPr>
      </p:sp>
      <p:sp>
        <p:nvSpPr>
          <p:cNvPr id="248835" name="Rectangle 1027"/>
          <p:cNvSpPr>
            <a:spLocks noGrp="1" noChangeArrowheads="1"/>
          </p:cNvSpPr>
          <p:nvPr>
            <p:ph type="body" idx="1"/>
          </p:nvPr>
        </p:nvSpPr>
        <p:spPr/>
        <p:txBody>
          <a:bodyPr/>
          <a:lstStyle/>
          <a:p>
            <a:endParaRPr lang="en-US"/>
          </a:p>
        </p:txBody>
      </p:sp>
      <p:sp>
        <p:nvSpPr>
          <p:cNvPr id="2" name="Header Placeholder 1"/>
          <p:cNvSpPr>
            <a:spLocks noGrp="1"/>
          </p:cNvSpPr>
          <p:nvPr>
            <p:ph type="hdr" sz="quarter" idx="10"/>
          </p:nvPr>
        </p:nvSpPr>
        <p:spPr/>
        <p:txBody>
          <a:bodyPr/>
          <a:lstStyle/>
          <a:p>
            <a:r>
              <a:rPr lang="en-US"/>
              <a:t>Hazardous Waste Management Training - Laboratories</a:t>
            </a:r>
          </a:p>
        </p:txBody>
      </p:sp>
      <p:sp>
        <p:nvSpPr>
          <p:cNvPr id="3" name="Date Placeholder 2"/>
          <p:cNvSpPr>
            <a:spLocks noGrp="1"/>
          </p:cNvSpPr>
          <p:nvPr>
            <p:ph type="dt" idx="11"/>
          </p:nvPr>
        </p:nvSpPr>
        <p:spPr/>
        <p:txBody>
          <a:bodyPr/>
          <a:lstStyle/>
          <a:p>
            <a:r>
              <a:rPr lang="en-US"/>
              <a:t>January 11, 2019</a:t>
            </a:r>
          </a:p>
        </p:txBody>
      </p:sp>
    </p:spTree>
    <p:extLst>
      <p:ext uri="{BB962C8B-B14F-4D97-AF65-F5344CB8AC3E}">
        <p14:creationId xmlns:p14="http://schemas.microsoft.com/office/powerpoint/2010/main" val="317281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defTabSz="940396"/>
            <a:fld id="{E890A9BA-59BE-4260-BC1E-6F77F11F274C}" type="slidenum">
              <a:rPr lang="en-US" smtClean="0"/>
              <a:pPr defTabSz="940396"/>
              <a:t>40</a:t>
            </a:fld>
            <a:endParaRPr lang="en-US"/>
          </a:p>
        </p:txBody>
      </p:sp>
      <p:sp>
        <p:nvSpPr>
          <p:cNvPr id="63491" name="Rectangle 2"/>
          <p:cNvSpPr>
            <a:spLocks noGrp="1" noRot="1" noChangeAspect="1" noChangeArrowheads="1" noTextEdit="1"/>
          </p:cNvSpPr>
          <p:nvPr>
            <p:ph type="sldImg"/>
          </p:nvPr>
        </p:nvSpPr>
        <p:spPr>
          <a:xfrm>
            <a:off x="2895600" y="525463"/>
            <a:ext cx="3505200" cy="2628900"/>
          </a:xfrm>
          <a:ln/>
        </p:spPr>
      </p:sp>
      <p:sp>
        <p:nvSpPr>
          <p:cNvPr id="63492" name="Rectangle 3"/>
          <p:cNvSpPr>
            <a:spLocks noGrp="1" noChangeArrowheads="1"/>
          </p:cNvSpPr>
          <p:nvPr>
            <p:ph type="body" idx="1"/>
          </p:nvPr>
        </p:nvSpPr>
        <p:spPr>
          <a:noFill/>
          <a:ln/>
        </p:spPr>
        <p:txBody>
          <a:bodyPr/>
          <a:lstStyle/>
          <a:p>
            <a:pPr eaLnBrk="1" hangingPunct="1"/>
            <a:endParaRPr lang="en-US"/>
          </a:p>
        </p:txBody>
      </p:sp>
      <p:sp>
        <p:nvSpPr>
          <p:cNvPr id="2" name="Header Placeholder 1"/>
          <p:cNvSpPr>
            <a:spLocks noGrp="1"/>
          </p:cNvSpPr>
          <p:nvPr>
            <p:ph type="hdr" sz="quarter" idx="10"/>
          </p:nvPr>
        </p:nvSpPr>
        <p:spPr/>
        <p:txBody>
          <a:bodyPr/>
          <a:lstStyle/>
          <a:p>
            <a:r>
              <a:rPr lang="en-US"/>
              <a:t>Hazardous Waste Management Training - Laboratories</a:t>
            </a:r>
          </a:p>
        </p:txBody>
      </p:sp>
      <p:sp>
        <p:nvSpPr>
          <p:cNvPr id="3" name="Date Placeholder 2"/>
          <p:cNvSpPr>
            <a:spLocks noGrp="1"/>
          </p:cNvSpPr>
          <p:nvPr>
            <p:ph type="dt" idx="11"/>
          </p:nvPr>
        </p:nvSpPr>
        <p:spPr/>
        <p:txBody>
          <a:bodyPr/>
          <a:lstStyle/>
          <a:p>
            <a:r>
              <a:rPr lang="en-US"/>
              <a:t>January 11, 2019</a:t>
            </a:r>
          </a:p>
        </p:txBody>
      </p:sp>
    </p:spTree>
    <p:extLst>
      <p:ext uri="{BB962C8B-B14F-4D97-AF65-F5344CB8AC3E}">
        <p14:creationId xmlns:p14="http://schemas.microsoft.com/office/powerpoint/2010/main" val="208401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defTabSz="940396"/>
            <a:fld id="{E890A9BA-59BE-4260-BC1E-6F77F11F274C}" type="slidenum">
              <a:rPr lang="en-US" smtClean="0"/>
              <a:pPr defTabSz="940396"/>
              <a:t>42</a:t>
            </a:fld>
            <a:endParaRPr lang="en-US"/>
          </a:p>
        </p:txBody>
      </p:sp>
      <p:sp>
        <p:nvSpPr>
          <p:cNvPr id="63491" name="Rectangle 2"/>
          <p:cNvSpPr>
            <a:spLocks noGrp="1" noRot="1" noChangeAspect="1" noChangeArrowheads="1" noTextEdit="1"/>
          </p:cNvSpPr>
          <p:nvPr>
            <p:ph type="sldImg"/>
          </p:nvPr>
        </p:nvSpPr>
        <p:spPr>
          <a:xfrm>
            <a:off x="2895600" y="525463"/>
            <a:ext cx="3505200" cy="2628900"/>
          </a:xfrm>
          <a:ln/>
        </p:spPr>
      </p:sp>
      <p:sp>
        <p:nvSpPr>
          <p:cNvPr id="63492" name="Rectangle 3"/>
          <p:cNvSpPr>
            <a:spLocks noGrp="1" noChangeArrowheads="1"/>
          </p:cNvSpPr>
          <p:nvPr>
            <p:ph type="body" idx="1"/>
          </p:nvPr>
        </p:nvSpPr>
        <p:spPr>
          <a:noFill/>
          <a:ln/>
        </p:spPr>
        <p:txBody>
          <a:bodyPr/>
          <a:lstStyle/>
          <a:p>
            <a:pPr eaLnBrk="1" hangingPunct="1"/>
            <a:endParaRPr lang="en-US"/>
          </a:p>
        </p:txBody>
      </p:sp>
      <p:sp>
        <p:nvSpPr>
          <p:cNvPr id="2" name="Header Placeholder 1"/>
          <p:cNvSpPr>
            <a:spLocks noGrp="1"/>
          </p:cNvSpPr>
          <p:nvPr>
            <p:ph type="hdr" sz="quarter" idx="10"/>
          </p:nvPr>
        </p:nvSpPr>
        <p:spPr/>
        <p:txBody>
          <a:bodyPr/>
          <a:lstStyle/>
          <a:p>
            <a:r>
              <a:rPr lang="en-US"/>
              <a:t>Hazardous Waste Management Training - Laboratories</a:t>
            </a:r>
          </a:p>
        </p:txBody>
      </p:sp>
      <p:sp>
        <p:nvSpPr>
          <p:cNvPr id="3" name="Date Placeholder 2"/>
          <p:cNvSpPr>
            <a:spLocks noGrp="1"/>
          </p:cNvSpPr>
          <p:nvPr>
            <p:ph type="dt" idx="11"/>
          </p:nvPr>
        </p:nvSpPr>
        <p:spPr/>
        <p:txBody>
          <a:bodyPr/>
          <a:lstStyle/>
          <a:p>
            <a:r>
              <a:rPr lang="en-US"/>
              <a:t>January 11, 2019</a:t>
            </a:r>
          </a:p>
        </p:txBody>
      </p:sp>
    </p:spTree>
    <p:extLst>
      <p:ext uri="{BB962C8B-B14F-4D97-AF65-F5344CB8AC3E}">
        <p14:creationId xmlns:p14="http://schemas.microsoft.com/office/powerpoint/2010/main" val="1125554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defTabSz="940396"/>
            <a:fld id="{E890A9BA-59BE-4260-BC1E-6F77F11F274C}" type="slidenum">
              <a:rPr lang="en-US" smtClean="0"/>
              <a:pPr defTabSz="940396"/>
              <a:t>43</a:t>
            </a:fld>
            <a:endParaRPr lang="en-US"/>
          </a:p>
        </p:txBody>
      </p:sp>
      <p:sp>
        <p:nvSpPr>
          <p:cNvPr id="63491" name="Rectangle 2"/>
          <p:cNvSpPr>
            <a:spLocks noGrp="1" noRot="1" noChangeAspect="1" noChangeArrowheads="1" noTextEdit="1"/>
          </p:cNvSpPr>
          <p:nvPr>
            <p:ph type="sldImg"/>
          </p:nvPr>
        </p:nvSpPr>
        <p:spPr>
          <a:xfrm>
            <a:off x="2895600" y="525463"/>
            <a:ext cx="3505200" cy="2628900"/>
          </a:xfrm>
          <a:ln/>
        </p:spPr>
      </p:sp>
      <p:sp>
        <p:nvSpPr>
          <p:cNvPr id="63492" name="Rectangle 3"/>
          <p:cNvSpPr>
            <a:spLocks noGrp="1" noChangeArrowheads="1"/>
          </p:cNvSpPr>
          <p:nvPr>
            <p:ph type="body" idx="1"/>
          </p:nvPr>
        </p:nvSpPr>
        <p:spPr>
          <a:noFill/>
          <a:ln/>
        </p:spPr>
        <p:txBody>
          <a:bodyPr/>
          <a:lstStyle/>
          <a:p>
            <a:pPr eaLnBrk="1" hangingPunct="1"/>
            <a:endParaRPr lang="en-US"/>
          </a:p>
        </p:txBody>
      </p:sp>
      <p:sp>
        <p:nvSpPr>
          <p:cNvPr id="2" name="Header Placeholder 1"/>
          <p:cNvSpPr>
            <a:spLocks noGrp="1"/>
          </p:cNvSpPr>
          <p:nvPr>
            <p:ph type="hdr" sz="quarter" idx="10"/>
          </p:nvPr>
        </p:nvSpPr>
        <p:spPr/>
        <p:txBody>
          <a:bodyPr/>
          <a:lstStyle/>
          <a:p>
            <a:r>
              <a:rPr lang="en-US"/>
              <a:t>Hazardous Waste Management Training - Laboratories</a:t>
            </a:r>
          </a:p>
        </p:txBody>
      </p:sp>
      <p:sp>
        <p:nvSpPr>
          <p:cNvPr id="3" name="Date Placeholder 2"/>
          <p:cNvSpPr>
            <a:spLocks noGrp="1"/>
          </p:cNvSpPr>
          <p:nvPr>
            <p:ph type="dt" idx="11"/>
          </p:nvPr>
        </p:nvSpPr>
        <p:spPr/>
        <p:txBody>
          <a:bodyPr/>
          <a:lstStyle/>
          <a:p>
            <a:r>
              <a:rPr lang="en-US"/>
              <a:t>January 11, 2019</a:t>
            </a:r>
          </a:p>
        </p:txBody>
      </p:sp>
    </p:spTree>
    <p:extLst>
      <p:ext uri="{BB962C8B-B14F-4D97-AF65-F5344CB8AC3E}">
        <p14:creationId xmlns:p14="http://schemas.microsoft.com/office/powerpoint/2010/main" val="1128887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defTabSz="940396"/>
            <a:fld id="{E890A9BA-59BE-4260-BC1E-6F77F11F274C}" type="slidenum">
              <a:rPr lang="en-US" smtClean="0"/>
              <a:pPr defTabSz="940396"/>
              <a:t>44</a:t>
            </a:fld>
            <a:endParaRPr lang="en-US"/>
          </a:p>
        </p:txBody>
      </p:sp>
      <p:sp>
        <p:nvSpPr>
          <p:cNvPr id="63491" name="Rectangle 2"/>
          <p:cNvSpPr>
            <a:spLocks noGrp="1" noRot="1" noChangeAspect="1" noChangeArrowheads="1" noTextEdit="1"/>
          </p:cNvSpPr>
          <p:nvPr>
            <p:ph type="sldImg"/>
          </p:nvPr>
        </p:nvSpPr>
        <p:spPr>
          <a:xfrm>
            <a:off x="2895600" y="525463"/>
            <a:ext cx="3505200" cy="2628900"/>
          </a:xfrm>
          <a:ln/>
        </p:spPr>
      </p:sp>
      <p:sp>
        <p:nvSpPr>
          <p:cNvPr id="63492" name="Rectangle 3"/>
          <p:cNvSpPr>
            <a:spLocks noGrp="1" noChangeArrowheads="1"/>
          </p:cNvSpPr>
          <p:nvPr>
            <p:ph type="body" idx="1"/>
          </p:nvPr>
        </p:nvSpPr>
        <p:spPr>
          <a:noFill/>
          <a:ln/>
        </p:spPr>
        <p:txBody>
          <a:bodyPr/>
          <a:lstStyle/>
          <a:p>
            <a:pPr eaLnBrk="1" hangingPunct="1"/>
            <a:endParaRPr lang="en-US"/>
          </a:p>
        </p:txBody>
      </p:sp>
      <p:sp>
        <p:nvSpPr>
          <p:cNvPr id="2" name="Header Placeholder 1"/>
          <p:cNvSpPr>
            <a:spLocks noGrp="1"/>
          </p:cNvSpPr>
          <p:nvPr>
            <p:ph type="hdr" sz="quarter" idx="10"/>
          </p:nvPr>
        </p:nvSpPr>
        <p:spPr/>
        <p:txBody>
          <a:bodyPr/>
          <a:lstStyle/>
          <a:p>
            <a:r>
              <a:rPr lang="en-US"/>
              <a:t>Hazardous Waste Management Training - Laboratories</a:t>
            </a:r>
          </a:p>
        </p:txBody>
      </p:sp>
      <p:sp>
        <p:nvSpPr>
          <p:cNvPr id="3" name="Date Placeholder 2"/>
          <p:cNvSpPr>
            <a:spLocks noGrp="1"/>
          </p:cNvSpPr>
          <p:nvPr>
            <p:ph type="dt" idx="11"/>
          </p:nvPr>
        </p:nvSpPr>
        <p:spPr/>
        <p:txBody>
          <a:bodyPr/>
          <a:lstStyle/>
          <a:p>
            <a:r>
              <a:rPr lang="en-US"/>
              <a:t>January 11, 2019</a:t>
            </a:r>
          </a:p>
        </p:txBody>
      </p:sp>
    </p:spTree>
    <p:extLst>
      <p:ext uri="{BB962C8B-B14F-4D97-AF65-F5344CB8AC3E}">
        <p14:creationId xmlns:p14="http://schemas.microsoft.com/office/powerpoint/2010/main" val="25116412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defTabSz="940396"/>
            <a:fld id="{E890A9BA-59BE-4260-BC1E-6F77F11F274C}" type="slidenum">
              <a:rPr lang="en-US" smtClean="0"/>
              <a:pPr defTabSz="940396"/>
              <a:t>45</a:t>
            </a:fld>
            <a:endParaRPr lang="en-US"/>
          </a:p>
        </p:txBody>
      </p:sp>
      <p:sp>
        <p:nvSpPr>
          <p:cNvPr id="63491" name="Rectangle 2"/>
          <p:cNvSpPr>
            <a:spLocks noGrp="1" noRot="1" noChangeAspect="1" noChangeArrowheads="1" noTextEdit="1"/>
          </p:cNvSpPr>
          <p:nvPr>
            <p:ph type="sldImg"/>
          </p:nvPr>
        </p:nvSpPr>
        <p:spPr>
          <a:xfrm>
            <a:off x="2895600" y="525463"/>
            <a:ext cx="3505200" cy="2628900"/>
          </a:xfrm>
          <a:ln/>
        </p:spPr>
      </p:sp>
      <p:sp>
        <p:nvSpPr>
          <p:cNvPr id="63492" name="Rectangle 3"/>
          <p:cNvSpPr>
            <a:spLocks noGrp="1" noChangeArrowheads="1"/>
          </p:cNvSpPr>
          <p:nvPr>
            <p:ph type="body" idx="1"/>
          </p:nvPr>
        </p:nvSpPr>
        <p:spPr>
          <a:noFill/>
          <a:ln/>
        </p:spPr>
        <p:txBody>
          <a:bodyPr/>
          <a:lstStyle/>
          <a:p>
            <a:pPr eaLnBrk="1" hangingPunct="1"/>
            <a:endParaRPr lang="en-US"/>
          </a:p>
        </p:txBody>
      </p:sp>
      <p:sp>
        <p:nvSpPr>
          <p:cNvPr id="2" name="Header Placeholder 1"/>
          <p:cNvSpPr>
            <a:spLocks noGrp="1"/>
          </p:cNvSpPr>
          <p:nvPr>
            <p:ph type="hdr" sz="quarter" idx="10"/>
          </p:nvPr>
        </p:nvSpPr>
        <p:spPr/>
        <p:txBody>
          <a:bodyPr/>
          <a:lstStyle/>
          <a:p>
            <a:r>
              <a:rPr lang="en-US"/>
              <a:t>Hazardous Waste Management Training - Laboratories</a:t>
            </a:r>
          </a:p>
        </p:txBody>
      </p:sp>
      <p:sp>
        <p:nvSpPr>
          <p:cNvPr id="3" name="Date Placeholder 2"/>
          <p:cNvSpPr>
            <a:spLocks noGrp="1"/>
          </p:cNvSpPr>
          <p:nvPr>
            <p:ph type="dt" idx="11"/>
          </p:nvPr>
        </p:nvSpPr>
        <p:spPr/>
        <p:txBody>
          <a:bodyPr/>
          <a:lstStyle/>
          <a:p>
            <a:r>
              <a:rPr lang="en-US"/>
              <a:t>January 11, 2019</a:t>
            </a:r>
          </a:p>
        </p:txBody>
      </p:sp>
    </p:spTree>
    <p:extLst>
      <p:ext uri="{BB962C8B-B14F-4D97-AF65-F5344CB8AC3E}">
        <p14:creationId xmlns:p14="http://schemas.microsoft.com/office/powerpoint/2010/main" val="12324961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defTabSz="940396"/>
            <a:fld id="{E890A9BA-59BE-4260-BC1E-6F77F11F274C}" type="slidenum">
              <a:rPr lang="en-US" smtClean="0"/>
              <a:pPr defTabSz="940396"/>
              <a:t>46</a:t>
            </a:fld>
            <a:endParaRPr lang="en-US"/>
          </a:p>
        </p:txBody>
      </p:sp>
      <p:sp>
        <p:nvSpPr>
          <p:cNvPr id="63491" name="Rectangle 2"/>
          <p:cNvSpPr>
            <a:spLocks noGrp="1" noRot="1" noChangeAspect="1" noChangeArrowheads="1" noTextEdit="1"/>
          </p:cNvSpPr>
          <p:nvPr>
            <p:ph type="sldImg"/>
          </p:nvPr>
        </p:nvSpPr>
        <p:spPr>
          <a:xfrm>
            <a:off x="2895600" y="525463"/>
            <a:ext cx="3505200" cy="2628900"/>
          </a:xfrm>
          <a:ln/>
        </p:spPr>
      </p:sp>
      <p:sp>
        <p:nvSpPr>
          <p:cNvPr id="63492" name="Rectangle 3"/>
          <p:cNvSpPr>
            <a:spLocks noGrp="1" noChangeArrowheads="1"/>
          </p:cNvSpPr>
          <p:nvPr>
            <p:ph type="body" idx="1"/>
          </p:nvPr>
        </p:nvSpPr>
        <p:spPr>
          <a:noFill/>
          <a:ln/>
        </p:spPr>
        <p:txBody>
          <a:bodyPr/>
          <a:lstStyle/>
          <a:p>
            <a:pPr eaLnBrk="1" hangingPunct="1"/>
            <a:endParaRPr lang="en-US"/>
          </a:p>
        </p:txBody>
      </p:sp>
      <p:sp>
        <p:nvSpPr>
          <p:cNvPr id="2" name="Header Placeholder 1"/>
          <p:cNvSpPr>
            <a:spLocks noGrp="1"/>
          </p:cNvSpPr>
          <p:nvPr>
            <p:ph type="hdr" sz="quarter" idx="10"/>
          </p:nvPr>
        </p:nvSpPr>
        <p:spPr/>
        <p:txBody>
          <a:bodyPr/>
          <a:lstStyle/>
          <a:p>
            <a:r>
              <a:rPr lang="en-US"/>
              <a:t>Hazardous Waste Management Training - Laboratories</a:t>
            </a:r>
          </a:p>
        </p:txBody>
      </p:sp>
      <p:sp>
        <p:nvSpPr>
          <p:cNvPr id="3" name="Date Placeholder 2"/>
          <p:cNvSpPr>
            <a:spLocks noGrp="1"/>
          </p:cNvSpPr>
          <p:nvPr>
            <p:ph type="dt" idx="11"/>
          </p:nvPr>
        </p:nvSpPr>
        <p:spPr/>
        <p:txBody>
          <a:bodyPr/>
          <a:lstStyle/>
          <a:p>
            <a:r>
              <a:rPr lang="en-US"/>
              <a:t>January 11, 2019</a:t>
            </a:r>
          </a:p>
        </p:txBody>
      </p:sp>
    </p:spTree>
    <p:extLst>
      <p:ext uri="{BB962C8B-B14F-4D97-AF65-F5344CB8AC3E}">
        <p14:creationId xmlns:p14="http://schemas.microsoft.com/office/powerpoint/2010/main" val="2341648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defTabSz="940396"/>
            <a:fld id="{E890A9BA-59BE-4260-BC1E-6F77F11F274C}" type="slidenum">
              <a:rPr lang="en-US" smtClean="0"/>
              <a:pPr defTabSz="940396"/>
              <a:t>4</a:t>
            </a:fld>
            <a:endParaRPr lang="en-US"/>
          </a:p>
        </p:txBody>
      </p:sp>
      <p:sp>
        <p:nvSpPr>
          <p:cNvPr id="63491" name="Rectangle 2"/>
          <p:cNvSpPr>
            <a:spLocks noGrp="1" noRot="1" noChangeAspect="1" noChangeArrowheads="1" noTextEdit="1"/>
          </p:cNvSpPr>
          <p:nvPr>
            <p:ph type="sldImg"/>
          </p:nvPr>
        </p:nvSpPr>
        <p:spPr>
          <a:xfrm>
            <a:off x="2895600" y="525463"/>
            <a:ext cx="3505200" cy="2628900"/>
          </a:xfrm>
          <a:ln/>
        </p:spPr>
      </p:sp>
      <p:sp>
        <p:nvSpPr>
          <p:cNvPr id="63492" name="Rectangle 3"/>
          <p:cNvSpPr>
            <a:spLocks noGrp="1" noChangeArrowheads="1"/>
          </p:cNvSpPr>
          <p:nvPr>
            <p:ph type="body" idx="1"/>
          </p:nvPr>
        </p:nvSpPr>
        <p:spPr>
          <a:noFill/>
          <a:ln/>
        </p:spPr>
        <p:txBody>
          <a:bodyPr/>
          <a:lstStyle/>
          <a:p>
            <a:pPr eaLnBrk="1" hangingPunct="1"/>
            <a:endParaRPr lang="en-US"/>
          </a:p>
        </p:txBody>
      </p:sp>
      <p:sp>
        <p:nvSpPr>
          <p:cNvPr id="2" name="Header Placeholder 1"/>
          <p:cNvSpPr>
            <a:spLocks noGrp="1"/>
          </p:cNvSpPr>
          <p:nvPr>
            <p:ph type="hdr" sz="quarter" idx="10"/>
          </p:nvPr>
        </p:nvSpPr>
        <p:spPr/>
        <p:txBody>
          <a:bodyPr/>
          <a:lstStyle/>
          <a:p>
            <a:r>
              <a:rPr lang="en-US"/>
              <a:t>Hazardous Waste Management Training - Laboratories</a:t>
            </a:r>
          </a:p>
        </p:txBody>
      </p:sp>
      <p:sp>
        <p:nvSpPr>
          <p:cNvPr id="3" name="Date Placeholder 2"/>
          <p:cNvSpPr>
            <a:spLocks noGrp="1"/>
          </p:cNvSpPr>
          <p:nvPr>
            <p:ph type="dt" idx="11"/>
          </p:nvPr>
        </p:nvSpPr>
        <p:spPr/>
        <p:txBody>
          <a:bodyPr/>
          <a:lstStyle/>
          <a:p>
            <a:r>
              <a:rPr lang="en-US"/>
              <a:t>January 11, 2019</a:t>
            </a:r>
          </a:p>
        </p:txBody>
      </p:sp>
    </p:spTree>
    <p:extLst>
      <p:ext uri="{BB962C8B-B14F-4D97-AF65-F5344CB8AC3E}">
        <p14:creationId xmlns:p14="http://schemas.microsoft.com/office/powerpoint/2010/main" val="1696030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defTabSz="940396"/>
            <a:fld id="{E890A9BA-59BE-4260-BC1E-6F77F11F274C}" type="slidenum">
              <a:rPr lang="en-US" smtClean="0"/>
              <a:pPr defTabSz="940396"/>
              <a:t>47</a:t>
            </a:fld>
            <a:endParaRPr lang="en-US"/>
          </a:p>
        </p:txBody>
      </p:sp>
      <p:sp>
        <p:nvSpPr>
          <p:cNvPr id="63491" name="Rectangle 2"/>
          <p:cNvSpPr>
            <a:spLocks noGrp="1" noRot="1" noChangeAspect="1" noChangeArrowheads="1" noTextEdit="1"/>
          </p:cNvSpPr>
          <p:nvPr>
            <p:ph type="sldImg"/>
          </p:nvPr>
        </p:nvSpPr>
        <p:spPr>
          <a:xfrm>
            <a:off x="2895600" y="525463"/>
            <a:ext cx="3505200" cy="2628900"/>
          </a:xfrm>
          <a:ln/>
        </p:spPr>
      </p:sp>
      <p:sp>
        <p:nvSpPr>
          <p:cNvPr id="63492" name="Rectangle 3"/>
          <p:cNvSpPr>
            <a:spLocks noGrp="1" noChangeArrowheads="1"/>
          </p:cNvSpPr>
          <p:nvPr>
            <p:ph type="body" idx="1"/>
          </p:nvPr>
        </p:nvSpPr>
        <p:spPr>
          <a:noFill/>
          <a:ln/>
        </p:spPr>
        <p:txBody>
          <a:bodyPr/>
          <a:lstStyle/>
          <a:p>
            <a:pPr eaLnBrk="1" hangingPunct="1"/>
            <a:endParaRPr lang="en-US"/>
          </a:p>
        </p:txBody>
      </p:sp>
      <p:sp>
        <p:nvSpPr>
          <p:cNvPr id="2" name="Header Placeholder 1"/>
          <p:cNvSpPr>
            <a:spLocks noGrp="1"/>
          </p:cNvSpPr>
          <p:nvPr>
            <p:ph type="hdr" sz="quarter" idx="10"/>
          </p:nvPr>
        </p:nvSpPr>
        <p:spPr/>
        <p:txBody>
          <a:bodyPr/>
          <a:lstStyle/>
          <a:p>
            <a:r>
              <a:rPr lang="en-US"/>
              <a:t>Hazardous Waste Management Training - Laboratories</a:t>
            </a:r>
          </a:p>
        </p:txBody>
      </p:sp>
      <p:sp>
        <p:nvSpPr>
          <p:cNvPr id="3" name="Date Placeholder 2"/>
          <p:cNvSpPr>
            <a:spLocks noGrp="1"/>
          </p:cNvSpPr>
          <p:nvPr>
            <p:ph type="dt" idx="11"/>
          </p:nvPr>
        </p:nvSpPr>
        <p:spPr/>
        <p:txBody>
          <a:bodyPr/>
          <a:lstStyle/>
          <a:p>
            <a:r>
              <a:rPr lang="en-US"/>
              <a:t>January 11, 2019</a:t>
            </a:r>
          </a:p>
        </p:txBody>
      </p:sp>
    </p:spTree>
    <p:extLst>
      <p:ext uri="{BB962C8B-B14F-4D97-AF65-F5344CB8AC3E}">
        <p14:creationId xmlns:p14="http://schemas.microsoft.com/office/powerpoint/2010/main" val="38821413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defTabSz="940396"/>
            <a:fld id="{E890A9BA-59BE-4260-BC1E-6F77F11F274C}" type="slidenum">
              <a:rPr lang="en-US" smtClean="0"/>
              <a:pPr defTabSz="940396"/>
              <a:t>48</a:t>
            </a:fld>
            <a:endParaRPr lang="en-US"/>
          </a:p>
        </p:txBody>
      </p:sp>
      <p:sp>
        <p:nvSpPr>
          <p:cNvPr id="63491" name="Rectangle 2"/>
          <p:cNvSpPr>
            <a:spLocks noGrp="1" noRot="1" noChangeAspect="1" noChangeArrowheads="1" noTextEdit="1"/>
          </p:cNvSpPr>
          <p:nvPr>
            <p:ph type="sldImg"/>
          </p:nvPr>
        </p:nvSpPr>
        <p:spPr>
          <a:xfrm>
            <a:off x="2895600" y="525463"/>
            <a:ext cx="3505200" cy="2628900"/>
          </a:xfrm>
          <a:ln/>
        </p:spPr>
      </p:sp>
      <p:sp>
        <p:nvSpPr>
          <p:cNvPr id="63492" name="Rectangle 3"/>
          <p:cNvSpPr>
            <a:spLocks noGrp="1" noChangeArrowheads="1"/>
          </p:cNvSpPr>
          <p:nvPr>
            <p:ph type="body" idx="1"/>
          </p:nvPr>
        </p:nvSpPr>
        <p:spPr>
          <a:noFill/>
          <a:ln/>
        </p:spPr>
        <p:txBody>
          <a:bodyPr/>
          <a:lstStyle/>
          <a:p>
            <a:pPr eaLnBrk="1" hangingPunct="1"/>
            <a:endParaRPr lang="en-US"/>
          </a:p>
        </p:txBody>
      </p:sp>
      <p:sp>
        <p:nvSpPr>
          <p:cNvPr id="2" name="Header Placeholder 1"/>
          <p:cNvSpPr>
            <a:spLocks noGrp="1"/>
          </p:cNvSpPr>
          <p:nvPr>
            <p:ph type="hdr" sz="quarter" idx="10"/>
          </p:nvPr>
        </p:nvSpPr>
        <p:spPr/>
        <p:txBody>
          <a:bodyPr/>
          <a:lstStyle/>
          <a:p>
            <a:r>
              <a:rPr lang="en-US"/>
              <a:t>Hazardous Waste Management Training - Laboratories</a:t>
            </a:r>
          </a:p>
        </p:txBody>
      </p:sp>
      <p:sp>
        <p:nvSpPr>
          <p:cNvPr id="3" name="Date Placeholder 2"/>
          <p:cNvSpPr>
            <a:spLocks noGrp="1"/>
          </p:cNvSpPr>
          <p:nvPr>
            <p:ph type="dt" idx="11"/>
          </p:nvPr>
        </p:nvSpPr>
        <p:spPr/>
        <p:txBody>
          <a:bodyPr/>
          <a:lstStyle/>
          <a:p>
            <a:r>
              <a:rPr lang="en-US"/>
              <a:t>January 11, 2019</a:t>
            </a:r>
          </a:p>
        </p:txBody>
      </p:sp>
    </p:spTree>
    <p:extLst>
      <p:ext uri="{BB962C8B-B14F-4D97-AF65-F5344CB8AC3E}">
        <p14:creationId xmlns:p14="http://schemas.microsoft.com/office/powerpoint/2010/main" val="25043753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defTabSz="940396"/>
            <a:fld id="{E890A9BA-59BE-4260-BC1E-6F77F11F274C}" type="slidenum">
              <a:rPr lang="en-US" smtClean="0"/>
              <a:pPr defTabSz="940396"/>
              <a:t>49</a:t>
            </a:fld>
            <a:endParaRPr lang="en-US"/>
          </a:p>
        </p:txBody>
      </p:sp>
      <p:sp>
        <p:nvSpPr>
          <p:cNvPr id="63491" name="Rectangle 2"/>
          <p:cNvSpPr>
            <a:spLocks noGrp="1" noRot="1" noChangeAspect="1" noChangeArrowheads="1" noTextEdit="1"/>
          </p:cNvSpPr>
          <p:nvPr>
            <p:ph type="sldImg"/>
          </p:nvPr>
        </p:nvSpPr>
        <p:spPr>
          <a:xfrm>
            <a:off x="2895600" y="525463"/>
            <a:ext cx="3505200" cy="2628900"/>
          </a:xfrm>
          <a:ln/>
        </p:spPr>
      </p:sp>
      <p:sp>
        <p:nvSpPr>
          <p:cNvPr id="63492" name="Rectangle 3"/>
          <p:cNvSpPr>
            <a:spLocks noGrp="1" noChangeArrowheads="1"/>
          </p:cNvSpPr>
          <p:nvPr>
            <p:ph type="body" idx="1"/>
          </p:nvPr>
        </p:nvSpPr>
        <p:spPr>
          <a:noFill/>
          <a:ln/>
        </p:spPr>
        <p:txBody>
          <a:bodyPr/>
          <a:lstStyle/>
          <a:p>
            <a:pPr eaLnBrk="1" hangingPunct="1"/>
            <a:endParaRPr lang="en-US"/>
          </a:p>
        </p:txBody>
      </p:sp>
      <p:sp>
        <p:nvSpPr>
          <p:cNvPr id="2" name="Header Placeholder 1"/>
          <p:cNvSpPr>
            <a:spLocks noGrp="1"/>
          </p:cNvSpPr>
          <p:nvPr>
            <p:ph type="hdr" sz="quarter" idx="10"/>
          </p:nvPr>
        </p:nvSpPr>
        <p:spPr/>
        <p:txBody>
          <a:bodyPr/>
          <a:lstStyle/>
          <a:p>
            <a:r>
              <a:rPr lang="en-US"/>
              <a:t>Hazardous Waste Management Training - Laboratories</a:t>
            </a:r>
          </a:p>
        </p:txBody>
      </p:sp>
      <p:sp>
        <p:nvSpPr>
          <p:cNvPr id="3" name="Date Placeholder 2"/>
          <p:cNvSpPr>
            <a:spLocks noGrp="1"/>
          </p:cNvSpPr>
          <p:nvPr>
            <p:ph type="dt" idx="11"/>
          </p:nvPr>
        </p:nvSpPr>
        <p:spPr/>
        <p:txBody>
          <a:bodyPr/>
          <a:lstStyle/>
          <a:p>
            <a:r>
              <a:rPr lang="en-US"/>
              <a:t>January 11, 2019</a:t>
            </a:r>
          </a:p>
        </p:txBody>
      </p:sp>
    </p:spTree>
    <p:extLst>
      <p:ext uri="{BB962C8B-B14F-4D97-AF65-F5344CB8AC3E}">
        <p14:creationId xmlns:p14="http://schemas.microsoft.com/office/powerpoint/2010/main" val="23984341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defTabSz="940396"/>
            <a:fld id="{E890A9BA-59BE-4260-BC1E-6F77F11F274C}" type="slidenum">
              <a:rPr lang="en-US" smtClean="0"/>
              <a:pPr defTabSz="940396"/>
              <a:t>50</a:t>
            </a:fld>
            <a:endParaRPr lang="en-US"/>
          </a:p>
        </p:txBody>
      </p:sp>
      <p:sp>
        <p:nvSpPr>
          <p:cNvPr id="63491" name="Rectangle 2"/>
          <p:cNvSpPr>
            <a:spLocks noGrp="1" noRot="1" noChangeAspect="1" noChangeArrowheads="1" noTextEdit="1"/>
          </p:cNvSpPr>
          <p:nvPr>
            <p:ph type="sldImg"/>
          </p:nvPr>
        </p:nvSpPr>
        <p:spPr>
          <a:xfrm>
            <a:off x="2895600" y="525463"/>
            <a:ext cx="3505200" cy="2628900"/>
          </a:xfrm>
          <a:ln/>
        </p:spPr>
      </p:sp>
      <p:sp>
        <p:nvSpPr>
          <p:cNvPr id="63492" name="Rectangle 3"/>
          <p:cNvSpPr>
            <a:spLocks noGrp="1" noChangeArrowheads="1"/>
          </p:cNvSpPr>
          <p:nvPr>
            <p:ph type="body" idx="1"/>
          </p:nvPr>
        </p:nvSpPr>
        <p:spPr>
          <a:noFill/>
          <a:ln/>
        </p:spPr>
        <p:txBody>
          <a:bodyPr/>
          <a:lstStyle/>
          <a:p>
            <a:pPr eaLnBrk="1" hangingPunct="1"/>
            <a:endParaRPr lang="en-US"/>
          </a:p>
        </p:txBody>
      </p:sp>
      <p:sp>
        <p:nvSpPr>
          <p:cNvPr id="2" name="Header Placeholder 1"/>
          <p:cNvSpPr>
            <a:spLocks noGrp="1"/>
          </p:cNvSpPr>
          <p:nvPr>
            <p:ph type="hdr" sz="quarter" idx="10"/>
          </p:nvPr>
        </p:nvSpPr>
        <p:spPr/>
        <p:txBody>
          <a:bodyPr/>
          <a:lstStyle/>
          <a:p>
            <a:r>
              <a:rPr lang="en-US"/>
              <a:t>Hazardous Waste Management Training - Laboratories</a:t>
            </a:r>
          </a:p>
        </p:txBody>
      </p:sp>
      <p:sp>
        <p:nvSpPr>
          <p:cNvPr id="3" name="Date Placeholder 2"/>
          <p:cNvSpPr>
            <a:spLocks noGrp="1"/>
          </p:cNvSpPr>
          <p:nvPr>
            <p:ph type="dt" idx="11"/>
          </p:nvPr>
        </p:nvSpPr>
        <p:spPr/>
        <p:txBody>
          <a:bodyPr/>
          <a:lstStyle/>
          <a:p>
            <a:r>
              <a:rPr lang="en-US"/>
              <a:t>January 11, 2019</a:t>
            </a:r>
          </a:p>
        </p:txBody>
      </p:sp>
    </p:spTree>
    <p:extLst>
      <p:ext uri="{BB962C8B-B14F-4D97-AF65-F5344CB8AC3E}">
        <p14:creationId xmlns:p14="http://schemas.microsoft.com/office/powerpoint/2010/main" val="2716159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defTabSz="940396"/>
            <a:fld id="{E890A9BA-59BE-4260-BC1E-6F77F11F274C}" type="slidenum">
              <a:rPr lang="en-US" smtClean="0"/>
              <a:pPr defTabSz="940396"/>
              <a:t>51</a:t>
            </a:fld>
            <a:endParaRPr lang="en-US"/>
          </a:p>
        </p:txBody>
      </p:sp>
      <p:sp>
        <p:nvSpPr>
          <p:cNvPr id="63491" name="Rectangle 2"/>
          <p:cNvSpPr>
            <a:spLocks noGrp="1" noRot="1" noChangeAspect="1" noChangeArrowheads="1" noTextEdit="1"/>
          </p:cNvSpPr>
          <p:nvPr>
            <p:ph type="sldImg"/>
          </p:nvPr>
        </p:nvSpPr>
        <p:spPr>
          <a:xfrm>
            <a:off x="2895600" y="525463"/>
            <a:ext cx="3505200" cy="2628900"/>
          </a:xfrm>
          <a:ln/>
        </p:spPr>
      </p:sp>
      <p:sp>
        <p:nvSpPr>
          <p:cNvPr id="63492" name="Rectangle 3"/>
          <p:cNvSpPr>
            <a:spLocks noGrp="1" noChangeArrowheads="1"/>
          </p:cNvSpPr>
          <p:nvPr>
            <p:ph type="body" idx="1"/>
          </p:nvPr>
        </p:nvSpPr>
        <p:spPr>
          <a:noFill/>
          <a:ln/>
        </p:spPr>
        <p:txBody>
          <a:bodyPr/>
          <a:lstStyle/>
          <a:p>
            <a:pPr eaLnBrk="1" hangingPunct="1"/>
            <a:endParaRPr lang="en-US"/>
          </a:p>
        </p:txBody>
      </p:sp>
      <p:sp>
        <p:nvSpPr>
          <p:cNvPr id="2" name="Header Placeholder 1"/>
          <p:cNvSpPr>
            <a:spLocks noGrp="1"/>
          </p:cNvSpPr>
          <p:nvPr>
            <p:ph type="hdr" sz="quarter" idx="10"/>
          </p:nvPr>
        </p:nvSpPr>
        <p:spPr/>
        <p:txBody>
          <a:bodyPr/>
          <a:lstStyle/>
          <a:p>
            <a:r>
              <a:rPr lang="en-US"/>
              <a:t>Hazardous Waste Management Training - Laboratories</a:t>
            </a:r>
          </a:p>
        </p:txBody>
      </p:sp>
      <p:sp>
        <p:nvSpPr>
          <p:cNvPr id="3" name="Date Placeholder 2"/>
          <p:cNvSpPr>
            <a:spLocks noGrp="1"/>
          </p:cNvSpPr>
          <p:nvPr>
            <p:ph type="dt" idx="11"/>
          </p:nvPr>
        </p:nvSpPr>
        <p:spPr/>
        <p:txBody>
          <a:bodyPr/>
          <a:lstStyle/>
          <a:p>
            <a:r>
              <a:rPr lang="en-US"/>
              <a:t>January 11, 2019</a:t>
            </a:r>
          </a:p>
        </p:txBody>
      </p:sp>
    </p:spTree>
    <p:extLst>
      <p:ext uri="{BB962C8B-B14F-4D97-AF65-F5344CB8AC3E}">
        <p14:creationId xmlns:p14="http://schemas.microsoft.com/office/powerpoint/2010/main" val="31817423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defTabSz="940396"/>
            <a:fld id="{E890A9BA-59BE-4260-BC1E-6F77F11F274C}" type="slidenum">
              <a:rPr lang="en-US" smtClean="0"/>
              <a:pPr defTabSz="940396"/>
              <a:t>52</a:t>
            </a:fld>
            <a:endParaRPr lang="en-US"/>
          </a:p>
        </p:txBody>
      </p:sp>
      <p:sp>
        <p:nvSpPr>
          <p:cNvPr id="63491" name="Rectangle 2"/>
          <p:cNvSpPr>
            <a:spLocks noGrp="1" noRot="1" noChangeAspect="1" noChangeArrowheads="1" noTextEdit="1"/>
          </p:cNvSpPr>
          <p:nvPr>
            <p:ph type="sldImg"/>
          </p:nvPr>
        </p:nvSpPr>
        <p:spPr>
          <a:xfrm>
            <a:off x="2895600" y="525463"/>
            <a:ext cx="3505200" cy="2628900"/>
          </a:xfrm>
          <a:ln/>
        </p:spPr>
      </p:sp>
      <p:sp>
        <p:nvSpPr>
          <p:cNvPr id="63492" name="Rectangle 3"/>
          <p:cNvSpPr>
            <a:spLocks noGrp="1" noChangeArrowheads="1"/>
          </p:cNvSpPr>
          <p:nvPr>
            <p:ph type="body" idx="1"/>
          </p:nvPr>
        </p:nvSpPr>
        <p:spPr>
          <a:noFill/>
          <a:ln/>
        </p:spPr>
        <p:txBody>
          <a:bodyPr/>
          <a:lstStyle/>
          <a:p>
            <a:pPr eaLnBrk="1" hangingPunct="1"/>
            <a:endParaRPr lang="en-US"/>
          </a:p>
        </p:txBody>
      </p:sp>
      <p:sp>
        <p:nvSpPr>
          <p:cNvPr id="2" name="Header Placeholder 1"/>
          <p:cNvSpPr>
            <a:spLocks noGrp="1"/>
          </p:cNvSpPr>
          <p:nvPr>
            <p:ph type="hdr" sz="quarter" idx="10"/>
          </p:nvPr>
        </p:nvSpPr>
        <p:spPr/>
        <p:txBody>
          <a:bodyPr/>
          <a:lstStyle/>
          <a:p>
            <a:r>
              <a:rPr lang="en-US"/>
              <a:t>Hazardous Waste Management Training - Laboratories</a:t>
            </a:r>
          </a:p>
        </p:txBody>
      </p:sp>
      <p:sp>
        <p:nvSpPr>
          <p:cNvPr id="3" name="Date Placeholder 2"/>
          <p:cNvSpPr>
            <a:spLocks noGrp="1"/>
          </p:cNvSpPr>
          <p:nvPr>
            <p:ph type="dt" idx="11"/>
          </p:nvPr>
        </p:nvSpPr>
        <p:spPr/>
        <p:txBody>
          <a:bodyPr/>
          <a:lstStyle/>
          <a:p>
            <a:r>
              <a:rPr lang="en-US"/>
              <a:t>January 11, 2019</a:t>
            </a:r>
          </a:p>
        </p:txBody>
      </p:sp>
    </p:spTree>
    <p:extLst>
      <p:ext uri="{BB962C8B-B14F-4D97-AF65-F5344CB8AC3E}">
        <p14:creationId xmlns:p14="http://schemas.microsoft.com/office/powerpoint/2010/main" val="15359386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defTabSz="940396"/>
            <a:fld id="{E890A9BA-59BE-4260-BC1E-6F77F11F274C}" type="slidenum">
              <a:rPr lang="en-US" smtClean="0"/>
              <a:pPr defTabSz="940396"/>
              <a:t>53</a:t>
            </a:fld>
            <a:endParaRPr lang="en-US"/>
          </a:p>
        </p:txBody>
      </p:sp>
      <p:sp>
        <p:nvSpPr>
          <p:cNvPr id="63491" name="Rectangle 2"/>
          <p:cNvSpPr>
            <a:spLocks noGrp="1" noRot="1" noChangeAspect="1" noChangeArrowheads="1" noTextEdit="1"/>
          </p:cNvSpPr>
          <p:nvPr>
            <p:ph type="sldImg"/>
          </p:nvPr>
        </p:nvSpPr>
        <p:spPr>
          <a:xfrm>
            <a:off x="2895600" y="525463"/>
            <a:ext cx="3505200" cy="2628900"/>
          </a:xfrm>
          <a:ln/>
        </p:spPr>
      </p:sp>
      <p:sp>
        <p:nvSpPr>
          <p:cNvPr id="63492" name="Rectangle 3"/>
          <p:cNvSpPr>
            <a:spLocks noGrp="1" noChangeArrowheads="1"/>
          </p:cNvSpPr>
          <p:nvPr>
            <p:ph type="body" idx="1"/>
          </p:nvPr>
        </p:nvSpPr>
        <p:spPr>
          <a:noFill/>
          <a:ln/>
        </p:spPr>
        <p:txBody>
          <a:bodyPr/>
          <a:lstStyle/>
          <a:p>
            <a:pPr eaLnBrk="1" hangingPunct="1"/>
            <a:endParaRPr lang="en-US"/>
          </a:p>
        </p:txBody>
      </p:sp>
      <p:sp>
        <p:nvSpPr>
          <p:cNvPr id="2" name="Header Placeholder 1"/>
          <p:cNvSpPr>
            <a:spLocks noGrp="1"/>
          </p:cNvSpPr>
          <p:nvPr>
            <p:ph type="hdr" sz="quarter" idx="10"/>
          </p:nvPr>
        </p:nvSpPr>
        <p:spPr/>
        <p:txBody>
          <a:bodyPr/>
          <a:lstStyle/>
          <a:p>
            <a:r>
              <a:rPr lang="en-US"/>
              <a:t>Hazardous Waste Management Training - Laboratories</a:t>
            </a:r>
          </a:p>
        </p:txBody>
      </p:sp>
      <p:sp>
        <p:nvSpPr>
          <p:cNvPr id="3" name="Date Placeholder 2"/>
          <p:cNvSpPr>
            <a:spLocks noGrp="1"/>
          </p:cNvSpPr>
          <p:nvPr>
            <p:ph type="dt" idx="11"/>
          </p:nvPr>
        </p:nvSpPr>
        <p:spPr/>
        <p:txBody>
          <a:bodyPr/>
          <a:lstStyle/>
          <a:p>
            <a:r>
              <a:rPr lang="en-US"/>
              <a:t>January 11, 2019</a:t>
            </a:r>
          </a:p>
        </p:txBody>
      </p:sp>
    </p:spTree>
    <p:extLst>
      <p:ext uri="{BB962C8B-B14F-4D97-AF65-F5344CB8AC3E}">
        <p14:creationId xmlns:p14="http://schemas.microsoft.com/office/powerpoint/2010/main" val="29512460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defTabSz="940396"/>
            <a:fld id="{E890A9BA-59BE-4260-BC1E-6F77F11F274C}" type="slidenum">
              <a:rPr lang="en-US" smtClean="0"/>
              <a:pPr defTabSz="940396"/>
              <a:t>54</a:t>
            </a:fld>
            <a:endParaRPr lang="en-US"/>
          </a:p>
        </p:txBody>
      </p:sp>
      <p:sp>
        <p:nvSpPr>
          <p:cNvPr id="63491" name="Rectangle 2"/>
          <p:cNvSpPr>
            <a:spLocks noGrp="1" noRot="1" noChangeAspect="1" noChangeArrowheads="1" noTextEdit="1"/>
          </p:cNvSpPr>
          <p:nvPr>
            <p:ph type="sldImg"/>
          </p:nvPr>
        </p:nvSpPr>
        <p:spPr>
          <a:xfrm>
            <a:off x="2895600" y="525463"/>
            <a:ext cx="3505200" cy="2628900"/>
          </a:xfrm>
          <a:ln/>
        </p:spPr>
      </p:sp>
      <p:sp>
        <p:nvSpPr>
          <p:cNvPr id="63492" name="Rectangle 3"/>
          <p:cNvSpPr>
            <a:spLocks noGrp="1" noChangeArrowheads="1"/>
          </p:cNvSpPr>
          <p:nvPr>
            <p:ph type="body" idx="1"/>
          </p:nvPr>
        </p:nvSpPr>
        <p:spPr>
          <a:noFill/>
          <a:ln/>
        </p:spPr>
        <p:txBody>
          <a:bodyPr/>
          <a:lstStyle/>
          <a:p>
            <a:pPr eaLnBrk="1" hangingPunct="1"/>
            <a:endParaRPr lang="en-US"/>
          </a:p>
        </p:txBody>
      </p:sp>
      <p:sp>
        <p:nvSpPr>
          <p:cNvPr id="2" name="Header Placeholder 1"/>
          <p:cNvSpPr>
            <a:spLocks noGrp="1"/>
          </p:cNvSpPr>
          <p:nvPr>
            <p:ph type="hdr" sz="quarter" idx="10"/>
          </p:nvPr>
        </p:nvSpPr>
        <p:spPr/>
        <p:txBody>
          <a:bodyPr/>
          <a:lstStyle/>
          <a:p>
            <a:r>
              <a:rPr lang="en-US"/>
              <a:t>Hazardous Waste Management Training - Laboratories</a:t>
            </a:r>
          </a:p>
        </p:txBody>
      </p:sp>
      <p:sp>
        <p:nvSpPr>
          <p:cNvPr id="3" name="Date Placeholder 2"/>
          <p:cNvSpPr>
            <a:spLocks noGrp="1"/>
          </p:cNvSpPr>
          <p:nvPr>
            <p:ph type="dt" idx="11"/>
          </p:nvPr>
        </p:nvSpPr>
        <p:spPr/>
        <p:txBody>
          <a:bodyPr/>
          <a:lstStyle/>
          <a:p>
            <a:r>
              <a:rPr lang="en-US"/>
              <a:t>January 11, 2019</a:t>
            </a:r>
          </a:p>
        </p:txBody>
      </p:sp>
    </p:spTree>
    <p:extLst>
      <p:ext uri="{BB962C8B-B14F-4D97-AF65-F5344CB8AC3E}">
        <p14:creationId xmlns:p14="http://schemas.microsoft.com/office/powerpoint/2010/main" val="8660915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defTabSz="940396"/>
            <a:fld id="{E890A9BA-59BE-4260-BC1E-6F77F11F274C}" type="slidenum">
              <a:rPr lang="en-US" smtClean="0"/>
              <a:pPr defTabSz="940396"/>
              <a:t>55</a:t>
            </a:fld>
            <a:endParaRPr lang="en-US"/>
          </a:p>
        </p:txBody>
      </p:sp>
      <p:sp>
        <p:nvSpPr>
          <p:cNvPr id="63491" name="Rectangle 2"/>
          <p:cNvSpPr>
            <a:spLocks noGrp="1" noRot="1" noChangeAspect="1" noChangeArrowheads="1" noTextEdit="1"/>
          </p:cNvSpPr>
          <p:nvPr>
            <p:ph type="sldImg"/>
          </p:nvPr>
        </p:nvSpPr>
        <p:spPr>
          <a:xfrm>
            <a:off x="2895600" y="525463"/>
            <a:ext cx="3505200" cy="2628900"/>
          </a:xfrm>
          <a:ln/>
        </p:spPr>
      </p:sp>
      <p:sp>
        <p:nvSpPr>
          <p:cNvPr id="63492" name="Rectangle 3"/>
          <p:cNvSpPr>
            <a:spLocks noGrp="1" noChangeArrowheads="1"/>
          </p:cNvSpPr>
          <p:nvPr>
            <p:ph type="body" idx="1"/>
          </p:nvPr>
        </p:nvSpPr>
        <p:spPr>
          <a:noFill/>
          <a:ln/>
        </p:spPr>
        <p:txBody>
          <a:bodyPr/>
          <a:lstStyle/>
          <a:p>
            <a:pPr eaLnBrk="1" hangingPunct="1"/>
            <a:endParaRPr lang="en-US"/>
          </a:p>
        </p:txBody>
      </p:sp>
      <p:sp>
        <p:nvSpPr>
          <p:cNvPr id="2" name="Header Placeholder 1"/>
          <p:cNvSpPr>
            <a:spLocks noGrp="1"/>
          </p:cNvSpPr>
          <p:nvPr>
            <p:ph type="hdr" sz="quarter" idx="10"/>
          </p:nvPr>
        </p:nvSpPr>
        <p:spPr/>
        <p:txBody>
          <a:bodyPr/>
          <a:lstStyle/>
          <a:p>
            <a:r>
              <a:rPr lang="en-US"/>
              <a:t>Hazardous Waste Management Training - Laboratories</a:t>
            </a:r>
          </a:p>
        </p:txBody>
      </p:sp>
      <p:sp>
        <p:nvSpPr>
          <p:cNvPr id="3" name="Date Placeholder 2"/>
          <p:cNvSpPr>
            <a:spLocks noGrp="1"/>
          </p:cNvSpPr>
          <p:nvPr>
            <p:ph type="dt" idx="11"/>
          </p:nvPr>
        </p:nvSpPr>
        <p:spPr/>
        <p:txBody>
          <a:bodyPr/>
          <a:lstStyle/>
          <a:p>
            <a:r>
              <a:rPr lang="en-US"/>
              <a:t>January 11, 2019</a:t>
            </a:r>
          </a:p>
        </p:txBody>
      </p:sp>
    </p:spTree>
    <p:extLst>
      <p:ext uri="{BB962C8B-B14F-4D97-AF65-F5344CB8AC3E}">
        <p14:creationId xmlns:p14="http://schemas.microsoft.com/office/powerpoint/2010/main" val="30415747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defTabSz="940396"/>
            <a:fld id="{E890A9BA-59BE-4260-BC1E-6F77F11F274C}" type="slidenum">
              <a:rPr lang="en-US" smtClean="0"/>
              <a:pPr defTabSz="940396"/>
              <a:t>56</a:t>
            </a:fld>
            <a:endParaRPr lang="en-US"/>
          </a:p>
        </p:txBody>
      </p:sp>
      <p:sp>
        <p:nvSpPr>
          <p:cNvPr id="63491" name="Rectangle 2"/>
          <p:cNvSpPr>
            <a:spLocks noGrp="1" noRot="1" noChangeAspect="1" noChangeArrowheads="1" noTextEdit="1"/>
          </p:cNvSpPr>
          <p:nvPr>
            <p:ph type="sldImg"/>
          </p:nvPr>
        </p:nvSpPr>
        <p:spPr>
          <a:xfrm>
            <a:off x="2895600" y="525463"/>
            <a:ext cx="3505200" cy="2628900"/>
          </a:xfrm>
          <a:ln/>
        </p:spPr>
      </p:sp>
      <p:sp>
        <p:nvSpPr>
          <p:cNvPr id="63492" name="Rectangle 3"/>
          <p:cNvSpPr>
            <a:spLocks noGrp="1" noChangeArrowheads="1"/>
          </p:cNvSpPr>
          <p:nvPr>
            <p:ph type="body" idx="1"/>
          </p:nvPr>
        </p:nvSpPr>
        <p:spPr>
          <a:noFill/>
          <a:ln/>
        </p:spPr>
        <p:txBody>
          <a:bodyPr/>
          <a:lstStyle/>
          <a:p>
            <a:pPr eaLnBrk="1" hangingPunct="1"/>
            <a:endParaRPr lang="en-US"/>
          </a:p>
        </p:txBody>
      </p:sp>
      <p:sp>
        <p:nvSpPr>
          <p:cNvPr id="2" name="Header Placeholder 1"/>
          <p:cNvSpPr>
            <a:spLocks noGrp="1"/>
          </p:cNvSpPr>
          <p:nvPr>
            <p:ph type="hdr" sz="quarter" idx="10"/>
          </p:nvPr>
        </p:nvSpPr>
        <p:spPr/>
        <p:txBody>
          <a:bodyPr/>
          <a:lstStyle/>
          <a:p>
            <a:r>
              <a:rPr lang="en-US"/>
              <a:t>Hazardous Waste Management Training - Laboratories</a:t>
            </a:r>
          </a:p>
        </p:txBody>
      </p:sp>
      <p:sp>
        <p:nvSpPr>
          <p:cNvPr id="3" name="Date Placeholder 2"/>
          <p:cNvSpPr>
            <a:spLocks noGrp="1"/>
          </p:cNvSpPr>
          <p:nvPr>
            <p:ph type="dt" idx="11"/>
          </p:nvPr>
        </p:nvSpPr>
        <p:spPr/>
        <p:txBody>
          <a:bodyPr/>
          <a:lstStyle/>
          <a:p>
            <a:r>
              <a:rPr lang="en-US"/>
              <a:t>January 11, 2019</a:t>
            </a:r>
          </a:p>
        </p:txBody>
      </p:sp>
    </p:spTree>
    <p:extLst>
      <p:ext uri="{BB962C8B-B14F-4D97-AF65-F5344CB8AC3E}">
        <p14:creationId xmlns:p14="http://schemas.microsoft.com/office/powerpoint/2010/main" val="3536144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defTabSz="940396"/>
            <a:fld id="{E890A9BA-59BE-4260-BC1E-6F77F11F274C}" type="slidenum">
              <a:rPr lang="en-US" smtClean="0"/>
              <a:pPr defTabSz="940396"/>
              <a:t>5</a:t>
            </a:fld>
            <a:endParaRPr lang="en-US"/>
          </a:p>
        </p:txBody>
      </p:sp>
      <p:sp>
        <p:nvSpPr>
          <p:cNvPr id="63491" name="Rectangle 2"/>
          <p:cNvSpPr>
            <a:spLocks noGrp="1" noRot="1" noChangeAspect="1" noChangeArrowheads="1" noTextEdit="1"/>
          </p:cNvSpPr>
          <p:nvPr>
            <p:ph type="sldImg"/>
          </p:nvPr>
        </p:nvSpPr>
        <p:spPr>
          <a:xfrm>
            <a:off x="2895600" y="525463"/>
            <a:ext cx="3505200" cy="2628900"/>
          </a:xfrm>
          <a:ln/>
        </p:spPr>
      </p:sp>
      <p:sp>
        <p:nvSpPr>
          <p:cNvPr id="634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8410062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defTabSz="940396"/>
            <a:fld id="{E890A9BA-59BE-4260-BC1E-6F77F11F274C}" type="slidenum">
              <a:rPr lang="en-US" smtClean="0"/>
              <a:pPr defTabSz="940396"/>
              <a:t>57</a:t>
            </a:fld>
            <a:endParaRPr lang="en-US"/>
          </a:p>
        </p:txBody>
      </p:sp>
      <p:sp>
        <p:nvSpPr>
          <p:cNvPr id="63491" name="Rectangle 2"/>
          <p:cNvSpPr>
            <a:spLocks noGrp="1" noRot="1" noChangeAspect="1" noChangeArrowheads="1" noTextEdit="1"/>
          </p:cNvSpPr>
          <p:nvPr>
            <p:ph type="sldImg"/>
          </p:nvPr>
        </p:nvSpPr>
        <p:spPr>
          <a:xfrm>
            <a:off x="2895600" y="525463"/>
            <a:ext cx="3505200" cy="2628900"/>
          </a:xfrm>
          <a:ln/>
        </p:spPr>
      </p:sp>
      <p:sp>
        <p:nvSpPr>
          <p:cNvPr id="63492" name="Rectangle 3"/>
          <p:cNvSpPr>
            <a:spLocks noGrp="1" noChangeArrowheads="1"/>
          </p:cNvSpPr>
          <p:nvPr>
            <p:ph type="body" idx="1"/>
          </p:nvPr>
        </p:nvSpPr>
        <p:spPr>
          <a:noFill/>
          <a:ln/>
        </p:spPr>
        <p:txBody>
          <a:bodyPr/>
          <a:lstStyle/>
          <a:p>
            <a:pPr eaLnBrk="1" hangingPunct="1"/>
            <a:endParaRPr lang="en-US"/>
          </a:p>
        </p:txBody>
      </p:sp>
      <p:sp>
        <p:nvSpPr>
          <p:cNvPr id="2" name="Header Placeholder 1"/>
          <p:cNvSpPr>
            <a:spLocks noGrp="1"/>
          </p:cNvSpPr>
          <p:nvPr>
            <p:ph type="hdr" sz="quarter" idx="10"/>
          </p:nvPr>
        </p:nvSpPr>
        <p:spPr/>
        <p:txBody>
          <a:bodyPr/>
          <a:lstStyle/>
          <a:p>
            <a:r>
              <a:rPr lang="en-US"/>
              <a:t>Hazardous Waste Management Training - Laboratories</a:t>
            </a:r>
          </a:p>
        </p:txBody>
      </p:sp>
      <p:sp>
        <p:nvSpPr>
          <p:cNvPr id="3" name="Date Placeholder 2"/>
          <p:cNvSpPr>
            <a:spLocks noGrp="1"/>
          </p:cNvSpPr>
          <p:nvPr>
            <p:ph type="dt" idx="11"/>
          </p:nvPr>
        </p:nvSpPr>
        <p:spPr/>
        <p:txBody>
          <a:bodyPr/>
          <a:lstStyle/>
          <a:p>
            <a:r>
              <a:rPr lang="en-US"/>
              <a:t>January 11, 2019</a:t>
            </a:r>
          </a:p>
        </p:txBody>
      </p:sp>
    </p:spTree>
    <p:extLst>
      <p:ext uri="{BB962C8B-B14F-4D97-AF65-F5344CB8AC3E}">
        <p14:creationId xmlns:p14="http://schemas.microsoft.com/office/powerpoint/2010/main" val="17417039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defTabSz="940396"/>
            <a:fld id="{E890A9BA-59BE-4260-BC1E-6F77F11F274C}" type="slidenum">
              <a:rPr lang="en-US" smtClean="0"/>
              <a:pPr defTabSz="940396"/>
              <a:t>58</a:t>
            </a:fld>
            <a:endParaRPr lang="en-US"/>
          </a:p>
        </p:txBody>
      </p:sp>
      <p:sp>
        <p:nvSpPr>
          <p:cNvPr id="63491" name="Rectangle 2"/>
          <p:cNvSpPr>
            <a:spLocks noGrp="1" noRot="1" noChangeAspect="1" noChangeArrowheads="1" noTextEdit="1"/>
          </p:cNvSpPr>
          <p:nvPr>
            <p:ph type="sldImg"/>
          </p:nvPr>
        </p:nvSpPr>
        <p:spPr>
          <a:xfrm>
            <a:off x="2895600" y="525463"/>
            <a:ext cx="3505200" cy="2628900"/>
          </a:xfrm>
          <a:ln/>
        </p:spPr>
      </p:sp>
      <p:sp>
        <p:nvSpPr>
          <p:cNvPr id="63492" name="Rectangle 3"/>
          <p:cNvSpPr>
            <a:spLocks noGrp="1" noChangeArrowheads="1"/>
          </p:cNvSpPr>
          <p:nvPr>
            <p:ph type="body" idx="1"/>
          </p:nvPr>
        </p:nvSpPr>
        <p:spPr>
          <a:noFill/>
          <a:ln/>
        </p:spPr>
        <p:txBody>
          <a:bodyPr/>
          <a:lstStyle/>
          <a:p>
            <a:pPr eaLnBrk="1" hangingPunct="1"/>
            <a:endParaRPr lang="en-US"/>
          </a:p>
        </p:txBody>
      </p:sp>
      <p:sp>
        <p:nvSpPr>
          <p:cNvPr id="2" name="Header Placeholder 1"/>
          <p:cNvSpPr>
            <a:spLocks noGrp="1"/>
          </p:cNvSpPr>
          <p:nvPr>
            <p:ph type="hdr" sz="quarter" idx="10"/>
          </p:nvPr>
        </p:nvSpPr>
        <p:spPr/>
        <p:txBody>
          <a:bodyPr/>
          <a:lstStyle/>
          <a:p>
            <a:r>
              <a:rPr lang="en-US"/>
              <a:t>Hazardous Waste Management Training - Laboratories</a:t>
            </a:r>
          </a:p>
        </p:txBody>
      </p:sp>
      <p:sp>
        <p:nvSpPr>
          <p:cNvPr id="3" name="Date Placeholder 2"/>
          <p:cNvSpPr>
            <a:spLocks noGrp="1"/>
          </p:cNvSpPr>
          <p:nvPr>
            <p:ph type="dt" idx="11"/>
          </p:nvPr>
        </p:nvSpPr>
        <p:spPr/>
        <p:txBody>
          <a:bodyPr/>
          <a:lstStyle/>
          <a:p>
            <a:r>
              <a:rPr lang="en-US"/>
              <a:t>January 11, 2019</a:t>
            </a:r>
          </a:p>
        </p:txBody>
      </p:sp>
    </p:spTree>
    <p:extLst>
      <p:ext uri="{BB962C8B-B14F-4D97-AF65-F5344CB8AC3E}">
        <p14:creationId xmlns:p14="http://schemas.microsoft.com/office/powerpoint/2010/main" val="10668028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defTabSz="940396"/>
            <a:fld id="{E890A9BA-59BE-4260-BC1E-6F77F11F274C}" type="slidenum">
              <a:rPr lang="en-US" smtClean="0"/>
              <a:pPr defTabSz="940396"/>
              <a:t>60</a:t>
            </a:fld>
            <a:endParaRPr lang="en-US"/>
          </a:p>
        </p:txBody>
      </p:sp>
      <p:sp>
        <p:nvSpPr>
          <p:cNvPr id="63491" name="Rectangle 2"/>
          <p:cNvSpPr>
            <a:spLocks noGrp="1" noRot="1" noChangeAspect="1" noChangeArrowheads="1" noTextEdit="1"/>
          </p:cNvSpPr>
          <p:nvPr>
            <p:ph type="sldImg"/>
          </p:nvPr>
        </p:nvSpPr>
        <p:spPr>
          <a:xfrm>
            <a:off x="2895600" y="525463"/>
            <a:ext cx="3505200" cy="2628900"/>
          </a:xfrm>
          <a:ln/>
        </p:spPr>
      </p:sp>
      <p:sp>
        <p:nvSpPr>
          <p:cNvPr id="63492" name="Rectangle 3"/>
          <p:cNvSpPr>
            <a:spLocks noGrp="1" noChangeArrowheads="1"/>
          </p:cNvSpPr>
          <p:nvPr>
            <p:ph type="body" idx="1"/>
          </p:nvPr>
        </p:nvSpPr>
        <p:spPr>
          <a:noFill/>
          <a:ln/>
        </p:spPr>
        <p:txBody>
          <a:bodyPr/>
          <a:lstStyle/>
          <a:p>
            <a:pPr eaLnBrk="1" hangingPunct="1"/>
            <a:endParaRPr lang="en-US"/>
          </a:p>
        </p:txBody>
      </p:sp>
      <p:sp>
        <p:nvSpPr>
          <p:cNvPr id="2" name="Header Placeholder 1"/>
          <p:cNvSpPr>
            <a:spLocks noGrp="1"/>
          </p:cNvSpPr>
          <p:nvPr>
            <p:ph type="hdr" sz="quarter" idx="10"/>
          </p:nvPr>
        </p:nvSpPr>
        <p:spPr/>
        <p:txBody>
          <a:bodyPr/>
          <a:lstStyle/>
          <a:p>
            <a:r>
              <a:rPr lang="en-US"/>
              <a:t>Hazardous Waste Management Training - Laboratories</a:t>
            </a:r>
          </a:p>
        </p:txBody>
      </p:sp>
      <p:sp>
        <p:nvSpPr>
          <p:cNvPr id="3" name="Date Placeholder 2"/>
          <p:cNvSpPr>
            <a:spLocks noGrp="1"/>
          </p:cNvSpPr>
          <p:nvPr>
            <p:ph type="dt" idx="11"/>
          </p:nvPr>
        </p:nvSpPr>
        <p:spPr/>
        <p:txBody>
          <a:bodyPr/>
          <a:lstStyle/>
          <a:p>
            <a:r>
              <a:rPr lang="en-US"/>
              <a:t>January 11, 2019</a:t>
            </a:r>
          </a:p>
        </p:txBody>
      </p:sp>
    </p:spTree>
    <p:extLst>
      <p:ext uri="{BB962C8B-B14F-4D97-AF65-F5344CB8AC3E}">
        <p14:creationId xmlns:p14="http://schemas.microsoft.com/office/powerpoint/2010/main" val="3347720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defTabSz="940396"/>
            <a:fld id="{E890A9BA-59BE-4260-BC1E-6F77F11F274C}" type="slidenum">
              <a:rPr lang="en-US" smtClean="0"/>
              <a:pPr defTabSz="940396"/>
              <a:t>6</a:t>
            </a:fld>
            <a:endParaRPr lang="en-US"/>
          </a:p>
        </p:txBody>
      </p:sp>
      <p:sp>
        <p:nvSpPr>
          <p:cNvPr id="63491" name="Rectangle 2"/>
          <p:cNvSpPr>
            <a:spLocks noGrp="1" noRot="1" noChangeAspect="1" noChangeArrowheads="1" noTextEdit="1"/>
          </p:cNvSpPr>
          <p:nvPr>
            <p:ph type="sldImg"/>
          </p:nvPr>
        </p:nvSpPr>
        <p:spPr>
          <a:xfrm>
            <a:off x="2895600" y="525463"/>
            <a:ext cx="3505200" cy="2628900"/>
          </a:xfrm>
          <a:ln/>
        </p:spPr>
      </p:sp>
      <p:sp>
        <p:nvSpPr>
          <p:cNvPr id="634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967695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defTabSz="940396"/>
            <a:fld id="{E890A9BA-59BE-4260-BC1E-6F77F11F274C}" type="slidenum">
              <a:rPr lang="en-US" smtClean="0"/>
              <a:pPr defTabSz="940396"/>
              <a:t>7</a:t>
            </a:fld>
            <a:endParaRPr lang="en-US"/>
          </a:p>
        </p:txBody>
      </p:sp>
      <p:sp>
        <p:nvSpPr>
          <p:cNvPr id="63491" name="Rectangle 2"/>
          <p:cNvSpPr>
            <a:spLocks noGrp="1" noRot="1" noChangeAspect="1" noChangeArrowheads="1" noTextEdit="1"/>
          </p:cNvSpPr>
          <p:nvPr>
            <p:ph type="sldImg"/>
          </p:nvPr>
        </p:nvSpPr>
        <p:spPr>
          <a:xfrm>
            <a:off x="2895600" y="525463"/>
            <a:ext cx="3505200" cy="2628900"/>
          </a:xfrm>
          <a:ln/>
        </p:spPr>
      </p:sp>
      <p:sp>
        <p:nvSpPr>
          <p:cNvPr id="634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13105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defTabSz="940396"/>
            <a:fld id="{E890A9BA-59BE-4260-BC1E-6F77F11F274C}" type="slidenum">
              <a:rPr lang="en-US" smtClean="0"/>
              <a:pPr defTabSz="940396"/>
              <a:t>8</a:t>
            </a:fld>
            <a:endParaRPr lang="en-US"/>
          </a:p>
        </p:txBody>
      </p:sp>
      <p:sp>
        <p:nvSpPr>
          <p:cNvPr id="63491" name="Rectangle 2"/>
          <p:cNvSpPr>
            <a:spLocks noGrp="1" noRot="1" noChangeAspect="1" noChangeArrowheads="1" noTextEdit="1"/>
          </p:cNvSpPr>
          <p:nvPr>
            <p:ph type="sldImg"/>
          </p:nvPr>
        </p:nvSpPr>
        <p:spPr>
          <a:xfrm>
            <a:off x="2895600" y="525463"/>
            <a:ext cx="3505200" cy="2628900"/>
          </a:xfrm>
          <a:ln/>
        </p:spPr>
      </p:sp>
      <p:sp>
        <p:nvSpPr>
          <p:cNvPr id="634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65346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defTabSz="940396"/>
            <a:fld id="{E890A9BA-59BE-4260-BC1E-6F77F11F274C}" type="slidenum">
              <a:rPr lang="en-US" smtClean="0"/>
              <a:pPr defTabSz="940396"/>
              <a:t>9</a:t>
            </a:fld>
            <a:endParaRPr lang="en-US"/>
          </a:p>
        </p:txBody>
      </p:sp>
      <p:sp>
        <p:nvSpPr>
          <p:cNvPr id="63491" name="Rectangle 2"/>
          <p:cNvSpPr>
            <a:spLocks noGrp="1" noRot="1" noChangeAspect="1" noChangeArrowheads="1" noTextEdit="1"/>
          </p:cNvSpPr>
          <p:nvPr>
            <p:ph type="sldImg"/>
          </p:nvPr>
        </p:nvSpPr>
        <p:spPr>
          <a:xfrm>
            <a:off x="2895600" y="525463"/>
            <a:ext cx="3505200" cy="2628900"/>
          </a:xfrm>
          <a:ln/>
        </p:spPr>
      </p:sp>
      <p:sp>
        <p:nvSpPr>
          <p:cNvPr id="634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65503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defRPr b="1" u="sng">
                <a:solidFill>
                  <a:schemeClr val="tx1"/>
                </a:solidFill>
                <a:latin typeface="Arial" panose="020B0604020202020204" pitchFamily="34" charset="0"/>
              </a:defRPr>
            </a:lvl1pPr>
            <a:lvl2pPr marL="760112" indent="-292351">
              <a:defRPr b="1" u="sng">
                <a:solidFill>
                  <a:schemeClr val="tx1"/>
                </a:solidFill>
                <a:latin typeface="Arial" panose="020B0604020202020204" pitchFamily="34" charset="0"/>
              </a:defRPr>
            </a:lvl2pPr>
            <a:lvl3pPr marL="1169403" indent="-233881">
              <a:defRPr b="1" u="sng">
                <a:solidFill>
                  <a:schemeClr val="tx1"/>
                </a:solidFill>
                <a:latin typeface="Arial" panose="020B0604020202020204" pitchFamily="34" charset="0"/>
              </a:defRPr>
            </a:lvl3pPr>
            <a:lvl4pPr marL="1637165" indent="-233881">
              <a:defRPr b="1" u="sng">
                <a:solidFill>
                  <a:schemeClr val="tx1"/>
                </a:solidFill>
                <a:latin typeface="Arial" panose="020B0604020202020204" pitchFamily="34" charset="0"/>
              </a:defRPr>
            </a:lvl4pPr>
            <a:lvl5pPr marL="2104926" indent="-233881">
              <a:defRPr b="1" u="sng">
                <a:solidFill>
                  <a:schemeClr val="tx1"/>
                </a:solidFill>
                <a:latin typeface="Arial" panose="020B0604020202020204" pitchFamily="34" charset="0"/>
              </a:defRPr>
            </a:lvl5pPr>
            <a:lvl6pPr marL="2572687" indent="-233881" eaLnBrk="0" fontAlgn="base" hangingPunct="0">
              <a:spcBef>
                <a:spcPct val="0"/>
              </a:spcBef>
              <a:spcAft>
                <a:spcPct val="0"/>
              </a:spcAft>
              <a:defRPr b="1" u="sng">
                <a:solidFill>
                  <a:schemeClr val="tx1"/>
                </a:solidFill>
                <a:latin typeface="Arial" panose="020B0604020202020204" pitchFamily="34" charset="0"/>
              </a:defRPr>
            </a:lvl6pPr>
            <a:lvl7pPr marL="3040449" indent="-233881" eaLnBrk="0" fontAlgn="base" hangingPunct="0">
              <a:spcBef>
                <a:spcPct val="0"/>
              </a:spcBef>
              <a:spcAft>
                <a:spcPct val="0"/>
              </a:spcAft>
              <a:defRPr b="1" u="sng">
                <a:solidFill>
                  <a:schemeClr val="tx1"/>
                </a:solidFill>
                <a:latin typeface="Arial" panose="020B0604020202020204" pitchFamily="34" charset="0"/>
              </a:defRPr>
            </a:lvl7pPr>
            <a:lvl8pPr marL="3508210" indent="-233881" eaLnBrk="0" fontAlgn="base" hangingPunct="0">
              <a:spcBef>
                <a:spcPct val="0"/>
              </a:spcBef>
              <a:spcAft>
                <a:spcPct val="0"/>
              </a:spcAft>
              <a:defRPr b="1" u="sng">
                <a:solidFill>
                  <a:schemeClr val="tx1"/>
                </a:solidFill>
                <a:latin typeface="Arial" panose="020B0604020202020204" pitchFamily="34" charset="0"/>
              </a:defRPr>
            </a:lvl8pPr>
            <a:lvl9pPr marL="3975971" indent="-233881" eaLnBrk="0" fontAlgn="base" hangingPunct="0">
              <a:spcBef>
                <a:spcPct val="0"/>
              </a:spcBef>
              <a:spcAft>
                <a:spcPct val="0"/>
              </a:spcAft>
              <a:defRPr b="1" u="sng">
                <a:solidFill>
                  <a:schemeClr val="tx1"/>
                </a:solidFill>
                <a:latin typeface="Arial" panose="020B0604020202020204" pitchFamily="34" charset="0"/>
              </a:defRPr>
            </a:lvl9pPr>
          </a:lstStyle>
          <a:p>
            <a:fld id="{2741BCC0-C97D-408B-9DFA-288988A6D600}" type="slidenum">
              <a:rPr lang="en-US" altLang="en-US" b="0" u="none">
                <a:solidFill>
                  <a:srgbClr val="000000"/>
                </a:solidFill>
              </a:rPr>
              <a:pPr/>
              <a:t>14</a:t>
            </a:fld>
            <a:endParaRPr lang="en-US" altLang="en-US" b="0" u="none">
              <a:solidFill>
                <a:srgbClr val="000000"/>
              </a:solidFill>
            </a:endParaRPr>
          </a:p>
        </p:txBody>
      </p:sp>
      <p:sp>
        <p:nvSpPr>
          <p:cNvPr id="7171" name="Rectangle 2"/>
          <p:cNvSpPr>
            <a:spLocks noGrp="1" noRot="1" noChangeAspect="1" noChangeArrowheads="1" noTextEdit="1"/>
          </p:cNvSpPr>
          <p:nvPr>
            <p:ph type="sldImg"/>
          </p:nvPr>
        </p:nvSpPr>
        <p:spPr>
          <a:xfrm>
            <a:off x="2895600" y="525463"/>
            <a:ext cx="3505200" cy="2628900"/>
          </a:xfrm>
          <a:ln/>
        </p:spPr>
      </p:sp>
      <p:sp>
        <p:nvSpPr>
          <p:cNvPr id="7172" name="Rectangle 3"/>
          <p:cNvSpPr>
            <a:spLocks noGrp="1" noChangeArrowheads="1"/>
          </p:cNvSpPr>
          <p:nvPr>
            <p:ph type="body" idx="1"/>
          </p:nvPr>
        </p:nvSpPr>
        <p:spPr>
          <a:noFill/>
        </p:spPr>
        <p:txBody>
          <a:bodyPr/>
          <a:lstStyle/>
          <a:p>
            <a:pPr eaLnBrk="1" hangingPunct="1"/>
            <a:endParaRPr lang="en-US" altLang="en-US"/>
          </a:p>
        </p:txBody>
      </p:sp>
      <p:sp>
        <p:nvSpPr>
          <p:cNvPr id="2" name="Header Placeholder 1"/>
          <p:cNvSpPr>
            <a:spLocks noGrp="1"/>
          </p:cNvSpPr>
          <p:nvPr>
            <p:ph type="hdr" sz="quarter" idx="10"/>
          </p:nvPr>
        </p:nvSpPr>
        <p:spPr/>
        <p:txBody>
          <a:bodyPr/>
          <a:lstStyle/>
          <a:p>
            <a:r>
              <a:rPr lang="en-US"/>
              <a:t>Hazardous Waste Management Training - Laboratories</a:t>
            </a:r>
          </a:p>
        </p:txBody>
      </p:sp>
      <p:sp>
        <p:nvSpPr>
          <p:cNvPr id="3" name="Date Placeholder 2"/>
          <p:cNvSpPr>
            <a:spLocks noGrp="1"/>
          </p:cNvSpPr>
          <p:nvPr>
            <p:ph type="dt" idx="11"/>
          </p:nvPr>
        </p:nvSpPr>
        <p:spPr/>
        <p:txBody>
          <a:bodyPr/>
          <a:lstStyle/>
          <a:p>
            <a:r>
              <a:rPr lang="en-US"/>
              <a:t>January 11, 2019</a:t>
            </a:r>
          </a:p>
        </p:txBody>
      </p:sp>
    </p:spTree>
    <p:extLst>
      <p:ext uri="{BB962C8B-B14F-4D97-AF65-F5344CB8AC3E}">
        <p14:creationId xmlns:p14="http://schemas.microsoft.com/office/powerpoint/2010/main" val="1918415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Hazardous Waste Management Training - Laboratories</a:t>
            </a:r>
          </a:p>
        </p:txBody>
      </p:sp>
      <p:sp>
        <p:nvSpPr>
          <p:cNvPr id="5" name="Date Placeholder 4"/>
          <p:cNvSpPr>
            <a:spLocks noGrp="1"/>
          </p:cNvSpPr>
          <p:nvPr>
            <p:ph type="dt" idx="11"/>
          </p:nvPr>
        </p:nvSpPr>
        <p:spPr/>
        <p:txBody>
          <a:bodyPr/>
          <a:lstStyle/>
          <a:p>
            <a:r>
              <a:rPr lang="en-US"/>
              <a:t>January 11, 2019</a:t>
            </a:r>
          </a:p>
        </p:txBody>
      </p:sp>
      <p:sp>
        <p:nvSpPr>
          <p:cNvPr id="6" name="Slide Number Placeholder 5"/>
          <p:cNvSpPr>
            <a:spLocks noGrp="1"/>
          </p:cNvSpPr>
          <p:nvPr>
            <p:ph type="sldNum" sz="quarter" idx="12"/>
          </p:nvPr>
        </p:nvSpPr>
        <p:spPr/>
        <p:txBody>
          <a:bodyPr/>
          <a:lstStyle/>
          <a:p>
            <a:fld id="{DB109E08-224E-4FA1-A9C7-90AFCDBBA36B}" type="slidenum">
              <a:rPr lang="en-US" smtClean="0"/>
              <a:pPr/>
              <a:t>18</a:t>
            </a:fld>
            <a:endParaRPr lang="en-US"/>
          </a:p>
        </p:txBody>
      </p:sp>
    </p:spTree>
    <p:extLst>
      <p:ext uri="{BB962C8B-B14F-4D97-AF65-F5344CB8AC3E}">
        <p14:creationId xmlns:p14="http://schemas.microsoft.com/office/powerpoint/2010/main" val="32489191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gray">
      <p:bgPr>
        <a:blipFill dpi="0" rotWithShape="0">
          <a:blip r:embed="rId2" cstate="print"/>
          <a:srcRect/>
          <a:stretch>
            <a:fillRect/>
          </a:stretch>
        </a:blip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a:xfrm>
            <a:off x="228600" y="3886200"/>
            <a:ext cx="8610600" cy="998538"/>
          </a:xfrm>
        </p:spPr>
        <p:txBody>
          <a:bodyPr/>
          <a:lstStyle>
            <a:lvl1pPr algn="ctr">
              <a:defRPr>
                <a:solidFill>
                  <a:schemeClr val="tx1"/>
                </a:solidFill>
              </a:defRPr>
            </a:lvl1pPr>
          </a:lstStyle>
          <a:p>
            <a:r>
              <a:rPr lang="en-US"/>
              <a:t>Click to edit title style</a:t>
            </a:r>
          </a:p>
        </p:txBody>
      </p:sp>
      <p:sp>
        <p:nvSpPr>
          <p:cNvPr id="10243" name="Rectangle 3"/>
          <p:cNvSpPr>
            <a:spLocks noGrp="1" noChangeArrowheads="1"/>
          </p:cNvSpPr>
          <p:nvPr>
            <p:ph type="subTitle" idx="1"/>
          </p:nvPr>
        </p:nvSpPr>
        <p:spPr>
          <a:xfrm>
            <a:off x="228600" y="4953000"/>
            <a:ext cx="8610600" cy="838200"/>
          </a:xfrm>
        </p:spPr>
        <p:txBody>
          <a:bodyPr/>
          <a:lstStyle>
            <a:lvl1pPr marL="0" indent="0" algn="ctr">
              <a:buFont typeface="Wingdings" pitchFamily="2" charset="2"/>
              <a:buNone/>
              <a:defRPr b="1"/>
            </a:lvl1pPr>
          </a:lstStyle>
          <a:p>
            <a:r>
              <a:rPr lang="en-US"/>
              <a:t>Click to edit subtitle style</a:t>
            </a:r>
          </a:p>
        </p:txBody>
      </p:sp>
      <p:sp>
        <p:nvSpPr>
          <p:cNvPr id="10244" name="Rectangle 4"/>
          <p:cNvSpPr>
            <a:spLocks noGrp="1" noChangeArrowheads="1"/>
          </p:cNvSpPr>
          <p:nvPr>
            <p:ph type="dt" sz="quarter" idx="2"/>
          </p:nvPr>
        </p:nvSpPr>
        <p:spPr/>
        <p:txBody>
          <a:bodyPr/>
          <a:lstStyle>
            <a:lvl1pPr>
              <a:defRPr/>
            </a:lvl1pPr>
          </a:lstStyle>
          <a:p>
            <a:endParaRPr lang="en-US"/>
          </a:p>
        </p:txBody>
      </p:sp>
      <p:sp>
        <p:nvSpPr>
          <p:cNvPr id="10245" name="Rectangle 5"/>
          <p:cNvSpPr>
            <a:spLocks noGrp="1" noChangeArrowheads="1"/>
          </p:cNvSpPr>
          <p:nvPr>
            <p:ph type="ftr" sz="quarter" idx="3"/>
          </p:nvPr>
        </p:nvSpPr>
        <p:spPr/>
        <p:txBody>
          <a:bodyPr/>
          <a:lstStyle>
            <a:lvl1pPr>
              <a:defRPr/>
            </a:lvl1pPr>
          </a:lstStyle>
          <a:p>
            <a:endParaRPr lang="en-US"/>
          </a:p>
        </p:txBody>
      </p:sp>
      <p:sp>
        <p:nvSpPr>
          <p:cNvPr id="10246" name="Rectangle 6"/>
          <p:cNvSpPr>
            <a:spLocks noGrp="1" noChangeArrowheads="1"/>
          </p:cNvSpPr>
          <p:nvPr>
            <p:ph type="sldNum" sz="quarter" idx="4"/>
          </p:nvPr>
        </p:nvSpPr>
        <p:spPr/>
        <p:txBody>
          <a:bodyPr/>
          <a:lstStyle>
            <a:lvl1pPr>
              <a:defRPr/>
            </a:lvl1pPr>
          </a:lstStyle>
          <a:p>
            <a:fld id="{1BD68DAD-2E62-4AC5-91C8-DFE1550F4F43}"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12B56D4-BCD5-4694-A32E-724AA3C2D204}"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400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400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CC78279-0D64-44DF-8FBF-8C0915F148DC}"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467600" cy="1219200"/>
          </a:xfrm>
        </p:spPr>
        <p:txBody>
          <a:bodyPr/>
          <a:lstStyle/>
          <a:p>
            <a:r>
              <a:rPr lang="en-US"/>
              <a:t>Click to edit Master title style</a:t>
            </a:r>
          </a:p>
        </p:txBody>
      </p:sp>
      <p:sp>
        <p:nvSpPr>
          <p:cNvPr id="3" name="Text Placeholder 2"/>
          <p:cNvSpPr>
            <a:spLocks noGrp="1"/>
          </p:cNvSpPr>
          <p:nvPr>
            <p:ph type="body" sz="half" idx="1"/>
          </p:nvPr>
        </p:nvSpPr>
        <p:spPr>
          <a:xfrm>
            <a:off x="228600" y="16764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6764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B9EC479F-1CD4-47B3-9C9E-9276D99EF76B}"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16BBC3-2703-4E2B-A609-3AE033B021C1}" type="datetimeFigureOut">
              <a:rPr lang="en-US" smtClean="0"/>
              <a:pPr/>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2B842C-CD26-4222-A118-1B5C9547BFED}"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16BBC3-2703-4E2B-A609-3AE033B021C1}" type="datetimeFigureOut">
              <a:rPr lang="en-US" smtClean="0"/>
              <a:pPr/>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2B842C-CD26-4222-A118-1B5C9547BFED}"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16BBC3-2703-4E2B-A609-3AE033B021C1}" type="datetimeFigureOut">
              <a:rPr lang="en-US" smtClean="0"/>
              <a:pPr/>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2B842C-CD26-4222-A118-1B5C9547BFED}"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16BBC3-2703-4E2B-A609-3AE033B021C1}" type="datetimeFigureOut">
              <a:rPr lang="en-US" smtClean="0"/>
              <a:pPr/>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2B842C-CD26-4222-A118-1B5C9547BFED}"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6"/>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16BBC3-2703-4E2B-A609-3AE033B021C1}" type="datetimeFigureOut">
              <a:rPr lang="en-US" smtClean="0"/>
              <a:pPr/>
              <a:t>8/10/2023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2B842C-CD26-4222-A118-1B5C9547BFED}"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16BBC3-2703-4E2B-A609-3AE033B021C1}" type="datetimeFigureOut">
              <a:rPr lang="en-US" smtClean="0"/>
              <a:pPr/>
              <a:t>8/10/2023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2B842C-CD26-4222-A118-1B5C9547BFED}"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16BBC3-2703-4E2B-A609-3AE033B021C1}" type="datetimeFigureOut">
              <a:rPr lang="en-US" smtClean="0"/>
              <a:pPr/>
              <a:t>8/10/2023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2B842C-CD26-4222-A118-1B5C9547BFE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115B725-8CCF-4615-BB0A-1C940F452D79}"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16BBC3-2703-4E2B-A609-3AE033B021C1}" type="datetimeFigureOut">
              <a:rPr lang="en-US" smtClean="0"/>
              <a:pPr/>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2B842C-CD26-4222-A118-1B5C9547BFED}"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16BBC3-2703-4E2B-A609-3AE033B021C1}" type="datetimeFigureOut">
              <a:rPr lang="en-US" smtClean="0"/>
              <a:pPr/>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2B842C-CD26-4222-A118-1B5C9547BFED}"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16BBC3-2703-4E2B-A609-3AE033B021C1}" type="datetimeFigureOut">
              <a:rPr lang="en-US" smtClean="0"/>
              <a:pPr/>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2B842C-CD26-4222-A118-1B5C9547BFED}"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16BBC3-2703-4E2B-A609-3AE033B021C1}" type="datetimeFigureOut">
              <a:rPr lang="en-US" smtClean="0"/>
              <a:pPr/>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2B842C-CD26-4222-A118-1B5C9547BFED}"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91F0B2-AFF2-4E8C-BE18-45AD50A8939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338474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B6144C-7B01-4B6E-9938-15F358349BB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6728441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5"/>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4676CB-18BE-44B7-9EF1-F3A9A228C2F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1881631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FAEBA63-328A-42D2-BA59-76E6AAFA9134}"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9064860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7"/>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9"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9"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6DD56F8-B9EB-4A8D-AD79-9864D14C62E4}"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5822039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7945025-7E86-4CCF-B654-F4378DBD0B7B}"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376625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1B202E9-65D7-4F5F-A50C-5289BF76A07D}"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3FC29ED-7A65-47DC-BEE9-B889A672BBA3}"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1838611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5CF0B6-58F0-491A-80F9-37C50B85E801}"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2098354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7"/>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A40509C-DCB0-468F-9B9D-2D8D2088EFE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8131666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A7BCE3-F10A-41B2-88A7-CA925E3A1751}"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5254234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A769DA-0E56-4AAE-88CB-A57ECC55B5FC}"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2932889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0"/>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346C54B-7790-4AA7-8C62-4CE108056F9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965541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6764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6764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630BF96-3DB7-4437-B294-2ECCD7EC01CE}"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6"/>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4E4E08D-61C4-429D-83E1-E091C11D470A}"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D984FF5D-6EB1-430C-9E93-8C13A09C44E6}"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0E7D24EC-1AF7-4EB6-8906-A7641151091D}"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1957D7A-69B3-4B82-9B4C-6715FA90501B}"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7529ADA-256C-4ED2-B2F7-DF6871E5BA4A}"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1371600" y="152400"/>
            <a:ext cx="7467600" cy="1219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title style</a:t>
            </a:r>
          </a:p>
        </p:txBody>
      </p:sp>
      <p:sp>
        <p:nvSpPr>
          <p:cNvPr id="9219" name="Rectangle 3"/>
          <p:cNvSpPr>
            <a:spLocks noGrp="1" noChangeArrowheads="1"/>
          </p:cNvSpPr>
          <p:nvPr>
            <p:ph type="body" idx="1"/>
          </p:nvPr>
        </p:nvSpPr>
        <p:spPr bwMode="auto">
          <a:xfrm>
            <a:off x="228600" y="16764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endParaRPr lang="en-US"/>
          </a:p>
        </p:txBody>
      </p:sp>
      <p:sp>
        <p:nvSpPr>
          <p:cNvPr id="9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9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D336BC2-C864-493E-BFAF-5A8C9582C0D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l" rtl="0" eaLnBrk="0" fontAlgn="base" hangingPunct="0">
        <a:spcBef>
          <a:spcPct val="0"/>
        </a:spcBef>
        <a:spcAft>
          <a:spcPct val="0"/>
        </a:spcAft>
        <a:defRPr kumimoji="1" sz="4400" b="1">
          <a:solidFill>
            <a:schemeClr val="bg1"/>
          </a:solidFill>
          <a:latin typeface="+mj-lt"/>
          <a:ea typeface="+mj-ea"/>
          <a:cs typeface="+mj-cs"/>
        </a:defRPr>
      </a:lvl1pPr>
      <a:lvl2pPr algn="l" rtl="0" eaLnBrk="0" fontAlgn="base" hangingPunct="0">
        <a:spcBef>
          <a:spcPct val="0"/>
        </a:spcBef>
        <a:spcAft>
          <a:spcPct val="0"/>
        </a:spcAft>
        <a:defRPr kumimoji="1" sz="4400" b="1">
          <a:solidFill>
            <a:schemeClr val="bg1"/>
          </a:solidFill>
          <a:latin typeface="Arial" charset="0"/>
        </a:defRPr>
      </a:lvl2pPr>
      <a:lvl3pPr algn="l" rtl="0" eaLnBrk="0" fontAlgn="base" hangingPunct="0">
        <a:spcBef>
          <a:spcPct val="0"/>
        </a:spcBef>
        <a:spcAft>
          <a:spcPct val="0"/>
        </a:spcAft>
        <a:defRPr kumimoji="1" sz="4400" b="1">
          <a:solidFill>
            <a:schemeClr val="bg1"/>
          </a:solidFill>
          <a:latin typeface="Arial" charset="0"/>
        </a:defRPr>
      </a:lvl3pPr>
      <a:lvl4pPr algn="l" rtl="0" eaLnBrk="0" fontAlgn="base" hangingPunct="0">
        <a:spcBef>
          <a:spcPct val="0"/>
        </a:spcBef>
        <a:spcAft>
          <a:spcPct val="0"/>
        </a:spcAft>
        <a:defRPr kumimoji="1" sz="4400" b="1">
          <a:solidFill>
            <a:schemeClr val="bg1"/>
          </a:solidFill>
          <a:latin typeface="Arial" charset="0"/>
        </a:defRPr>
      </a:lvl4pPr>
      <a:lvl5pPr algn="l" rtl="0" eaLnBrk="0" fontAlgn="base" hangingPunct="0">
        <a:spcBef>
          <a:spcPct val="0"/>
        </a:spcBef>
        <a:spcAft>
          <a:spcPct val="0"/>
        </a:spcAft>
        <a:defRPr kumimoji="1" sz="4400" b="1">
          <a:solidFill>
            <a:schemeClr val="bg1"/>
          </a:solidFill>
          <a:latin typeface="Arial" charset="0"/>
        </a:defRPr>
      </a:lvl5pPr>
      <a:lvl6pPr marL="457200" algn="l" rtl="0" eaLnBrk="0" fontAlgn="base" hangingPunct="0">
        <a:spcBef>
          <a:spcPct val="0"/>
        </a:spcBef>
        <a:spcAft>
          <a:spcPct val="0"/>
        </a:spcAft>
        <a:defRPr kumimoji="1" sz="4400" b="1">
          <a:solidFill>
            <a:schemeClr val="bg1"/>
          </a:solidFill>
          <a:latin typeface="Arial" charset="0"/>
        </a:defRPr>
      </a:lvl6pPr>
      <a:lvl7pPr marL="914400" algn="l" rtl="0" eaLnBrk="0" fontAlgn="base" hangingPunct="0">
        <a:spcBef>
          <a:spcPct val="0"/>
        </a:spcBef>
        <a:spcAft>
          <a:spcPct val="0"/>
        </a:spcAft>
        <a:defRPr kumimoji="1" sz="4400" b="1">
          <a:solidFill>
            <a:schemeClr val="bg1"/>
          </a:solidFill>
          <a:latin typeface="Arial" charset="0"/>
        </a:defRPr>
      </a:lvl7pPr>
      <a:lvl8pPr marL="1371600" algn="l" rtl="0" eaLnBrk="0" fontAlgn="base" hangingPunct="0">
        <a:spcBef>
          <a:spcPct val="0"/>
        </a:spcBef>
        <a:spcAft>
          <a:spcPct val="0"/>
        </a:spcAft>
        <a:defRPr kumimoji="1" sz="4400" b="1">
          <a:solidFill>
            <a:schemeClr val="bg1"/>
          </a:solidFill>
          <a:latin typeface="Arial" charset="0"/>
        </a:defRPr>
      </a:lvl8pPr>
      <a:lvl9pPr marL="1828800" algn="l" rtl="0" eaLnBrk="0" fontAlgn="base" hangingPunct="0">
        <a:spcBef>
          <a:spcPct val="0"/>
        </a:spcBef>
        <a:spcAft>
          <a:spcPct val="0"/>
        </a:spcAft>
        <a:defRPr kumimoji="1" sz="4400" b="1">
          <a:solidFill>
            <a:schemeClr val="bg1"/>
          </a:solidFill>
          <a:latin typeface="Arial" charset="0"/>
        </a:defRPr>
      </a:lvl9pPr>
    </p:titleStyle>
    <p:bodyStyle>
      <a:lvl1pPr marL="342900" indent="-342900" algn="l" rtl="0" eaLnBrk="0" fontAlgn="base" hangingPunct="0">
        <a:spcBef>
          <a:spcPct val="20000"/>
        </a:spcBef>
        <a:spcAft>
          <a:spcPct val="0"/>
        </a:spcAft>
        <a:buClr>
          <a:srgbClr val="0000D4"/>
        </a:buClr>
        <a:buSzPct val="75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000D4"/>
        </a:buClr>
        <a:buSzPct val="75000"/>
        <a:buFont typeface="Wingdings" pitchFamily="2" charset="2"/>
        <a:buChar char="n"/>
        <a:defRPr kumimoji="1" sz="2800">
          <a:solidFill>
            <a:schemeClr val="tx1"/>
          </a:solidFill>
          <a:latin typeface="+mn-lt"/>
        </a:defRPr>
      </a:lvl2pPr>
      <a:lvl3pPr marL="1143000" indent="-228600" algn="l" rtl="0" eaLnBrk="0" fontAlgn="base" hangingPunct="0">
        <a:spcBef>
          <a:spcPct val="20000"/>
        </a:spcBef>
        <a:spcAft>
          <a:spcPct val="0"/>
        </a:spcAft>
        <a:buClr>
          <a:srgbClr val="0000D4"/>
        </a:buClr>
        <a:buSzPct val="75000"/>
        <a:buFont typeface="Wingdings" pitchFamily="2" charset="2"/>
        <a:buChar char="n"/>
        <a:defRPr kumimoji="1" sz="2400">
          <a:solidFill>
            <a:schemeClr val="tx1"/>
          </a:solidFill>
          <a:latin typeface="+mn-lt"/>
        </a:defRPr>
      </a:lvl3pPr>
      <a:lvl4pPr marL="1600200" indent="-228600" algn="l" rtl="0" eaLnBrk="0" fontAlgn="base" hangingPunct="0">
        <a:spcBef>
          <a:spcPct val="20000"/>
        </a:spcBef>
        <a:spcAft>
          <a:spcPct val="0"/>
        </a:spcAft>
        <a:buClr>
          <a:srgbClr val="0000D4"/>
        </a:buClr>
        <a:buSzPct val="75000"/>
        <a:buFont typeface="Wingdings" pitchFamily="2" charset="2"/>
        <a:buChar char="n"/>
        <a:defRPr kumimoji="1" sz="2000">
          <a:solidFill>
            <a:schemeClr val="tx1"/>
          </a:solidFill>
          <a:latin typeface="+mn-lt"/>
        </a:defRPr>
      </a:lvl4pPr>
      <a:lvl5pPr marL="2057400" indent="-228600" algn="l" rtl="0" eaLnBrk="0" fontAlgn="base" hangingPunct="0">
        <a:spcBef>
          <a:spcPct val="20000"/>
        </a:spcBef>
        <a:spcAft>
          <a:spcPct val="0"/>
        </a:spcAft>
        <a:buClr>
          <a:srgbClr val="0000D4"/>
        </a:buClr>
        <a:buSzPct val="75000"/>
        <a:buFont typeface="Wingdings" pitchFamily="2" charset="2"/>
        <a:buChar char="n"/>
        <a:defRPr kumimoji="1" sz="2000">
          <a:solidFill>
            <a:schemeClr val="tx1"/>
          </a:solidFill>
          <a:latin typeface="+mn-lt"/>
        </a:defRPr>
      </a:lvl5pPr>
      <a:lvl6pPr marL="2514600" indent="-228600" algn="l" rtl="0" eaLnBrk="0" fontAlgn="base" hangingPunct="0">
        <a:spcBef>
          <a:spcPct val="20000"/>
        </a:spcBef>
        <a:spcAft>
          <a:spcPct val="0"/>
        </a:spcAft>
        <a:buClr>
          <a:srgbClr val="0000D4"/>
        </a:buClr>
        <a:buSzPct val="75000"/>
        <a:buFont typeface="Wingdings" pitchFamily="2" charset="2"/>
        <a:buChar char="n"/>
        <a:defRPr kumimoji="1" sz="2000">
          <a:solidFill>
            <a:schemeClr val="tx1"/>
          </a:solidFill>
          <a:latin typeface="+mn-lt"/>
        </a:defRPr>
      </a:lvl6pPr>
      <a:lvl7pPr marL="2971800" indent="-228600" algn="l" rtl="0" eaLnBrk="0" fontAlgn="base" hangingPunct="0">
        <a:spcBef>
          <a:spcPct val="20000"/>
        </a:spcBef>
        <a:spcAft>
          <a:spcPct val="0"/>
        </a:spcAft>
        <a:buClr>
          <a:srgbClr val="0000D4"/>
        </a:buClr>
        <a:buSzPct val="75000"/>
        <a:buFont typeface="Wingdings" pitchFamily="2" charset="2"/>
        <a:buChar char="n"/>
        <a:defRPr kumimoji="1" sz="2000">
          <a:solidFill>
            <a:schemeClr val="tx1"/>
          </a:solidFill>
          <a:latin typeface="+mn-lt"/>
        </a:defRPr>
      </a:lvl7pPr>
      <a:lvl8pPr marL="3429000" indent="-228600" algn="l" rtl="0" eaLnBrk="0" fontAlgn="base" hangingPunct="0">
        <a:spcBef>
          <a:spcPct val="20000"/>
        </a:spcBef>
        <a:spcAft>
          <a:spcPct val="0"/>
        </a:spcAft>
        <a:buClr>
          <a:srgbClr val="0000D4"/>
        </a:buClr>
        <a:buSzPct val="75000"/>
        <a:buFont typeface="Wingdings" pitchFamily="2" charset="2"/>
        <a:buChar char="n"/>
        <a:defRPr kumimoji="1" sz="2000">
          <a:solidFill>
            <a:schemeClr val="tx1"/>
          </a:solidFill>
          <a:latin typeface="+mn-lt"/>
        </a:defRPr>
      </a:lvl8pPr>
      <a:lvl9pPr marL="3886200" indent="-228600" algn="l" rtl="0" eaLnBrk="0" fontAlgn="base" hangingPunct="0">
        <a:spcBef>
          <a:spcPct val="20000"/>
        </a:spcBef>
        <a:spcAft>
          <a:spcPct val="0"/>
        </a:spcAft>
        <a:buClr>
          <a:srgbClr val="0000D4"/>
        </a:buClr>
        <a:buSzPct val="75000"/>
        <a:buFont typeface="Wingdings" pitchFamily="2" charset="2"/>
        <a:buChar char="n"/>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16BBC3-2703-4E2B-A609-3AE033B021C1}" type="datetimeFigureOut">
              <a:rPr lang="en-US" smtClean="0"/>
              <a:pPr/>
              <a:t>8/10/2023</a:t>
            </a:fld>
            <a:endParaRPr lang="en-US"/>
          </a:p>
        </p:txBody>
      </p:sp>
      <p:sp>
        <p:nvSpPr>
          <p:cNvPr id="5" name="Footer Placeholder 4"/>
          <p:cNvSpPr>
            <a:spLocks noGrp="1"/>
          </p:cNvSpPr>
          <p:nvPr>
            <p:ph type="ftr" sz="quarter" idx="3"/>
          </p:nvPr>
        </p:nvSpPr>
        <p:spPr>
          <a:xfrm>
            <a:off x="3124200" y="6356353"/>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2B842C-CD26-4222-A118-1B5C9547BFE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457200" y="1600202"/>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u="none" smtClean="0">
                <a:ea typeface="宋体" panose="02010600030101010101" pitchFamily="2" charset="-122"/>
              </a:defRPr>
            </a:lvl1pPr>
          </a:lstStyle>
          <a:p>
            <a:pPr algn="l">
              <a:defRPr/>
            </a:pPr>
            <a:endParaRPr lang="en-US" altLang="zh-CN">
              <a:solidFill>
                <a:srgbClr val="000000"/>
              </a:solidFill>
              <a:latin typeface="Arial" panose="020B0604020202020204"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u="none" smtClean="0">
                <a:ea typeface="宋体" panose="02010600030101010101" pitchFamily="2" charset="-122"/>
              </a:defRPr>
            </a:lvl1pPr>
          </a:lstStyle>
          <a:p>
            <a:pPr>
              <a:defRPr/>
            </a:pPr>
            <a:endParaRPr lang="en-US" altLang="zh-CN">
              <a:solidFill>
                <a:srgbClr val="000000"/>
              </a:solidFill>
              <a:latin typeface="Arial" panose="020B0604020202020204"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u="none" smtClean="0">
                <a:ea typeface="宋体" panose="02010600030101010101" pitchFamily="2" charset="-122"/>
              </a:defRPr>
            </a:lvl1pPr>
          </a:lstStyle>
          <a:p>
            <a:pPr>
              <a:defRPr/>
            </a:pPr>
            <a:fld id="{526D24B8-EA0C-4D74-8509-490BC41457F5}" type="slidenum">
              <a:rPr lang="zh-CN" altLang="en-US">
                <a:solidFill>
                  <a:srgbClr val="000000"/>
                </a:solidFill>
                <a:latin typeface="Arial" panose="020B0604020202020204" pitchFamily="34" charset="0"/>
              </a:rPr>
              <a:pPr>
                <a:defRPr/>
              </a:pPr>
              <a:t>‹#›</a:t>
            </a:fld>
            <a:endParaRPr lang="en-US" altLang="zh-CN">
              <a:solidFill>
                <a:srgbClr val="000000"/>
              </a:solidFill>
              <a:latin typeface="Arial" panose="020B0604020202020204" pitchFamily="34" charset="0"/>
            </a:endParaRPr>
          </a:p>
        </p:txBody>
      </p:sp>
    </p:spTree>
    <p:extLst>
      <p:ext uri="{BB962C8B-B14F-4D97-AF65-F5344CB8AC3E}">
        <p14:creationId xmlns:p14="http://schemas.microsoft.com/office/powerpoint/2010/main" val="357461103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slide" Target="slide4.xml"/><Relationship Id="rId7" Type="http://schemas.openxmlformats.org/officeDocument/2006/relationships/slide" Target="slide12.xml"/><Relationship Id="rId2" Type="http://schemas.openxmlformats.org/officeDocument/2006/relationships/slide" Target="slide16.xml"/><Relationship Id="rId1" Type="http://schemas.openxmlformats.org/officeDocument/2006/relationships/slideLayout" Target="../slideLayouts/slideLayout35.xml"/><Relationship Id="rId6" Type="http://schemas.openxmlformats.org/officeDocument/2006/relationships/slide" Target="slide20.xml"/><Relationship Id="rId5" Type="http://schemas.openxmlformats.org/officeDocument/2006/relationships/slide" Target="slide10.xml"/><Relationship Id="rId4" Type="http://schemas.openxmlformats.org/officeDocument/2006/relationships/slide" Target="slide11.xml"/></Relationships>
</file>

<file path=ppt/slides/_rels/slide1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slide" Target="slide10.xml"/><Relationship Id="rId7" Type="http://schemas.openxmlformats.org/officeDocument/2006/relationships/slide" Target="slide15.xml"/><Relationship Id="rId2" Type="http://schemas.openxmlformats.org/officeDocument/2006/relationships/notesSlide" Target="../notesSlides/notesSlide8.xml"/><Relationship Id="rId1" Type="http://schemas.openxmlformats.org/officeDocument/2006/relationships/slideLayout" Target="../slideLayouts/slideLayout30.xml"/><Relationship Id="rId6" Type="http://schemas.openxmlformats.org/officeDocument/2006/relationships/slide" Target="slide14.xml"/><Relationship Id="rId11" Type="http://schemas.openxmlformats.org/officeDocument/2006/relationships/slide" Target="slide2.xml"/><Relationship Id="rId5" Type="http://schemas.openxmlformats.org/officeDocument/2006/relationships/slide" Target="slide12.xml"/><Relationship Id="rId10" Type="http://schemas.openxmlformats.org/officeDocument/2006/relationships/slide" Target="slide18.xml"/><Relationship Id="rId4" Type="http://schemas.openxmlformats.org/officeDocument/2006/relationships/slide" Target="slide11.xml"/><Relationship Id="rId9" Type="http://schemas.openxmlformats.org/officeDocument/2006/relationships/slide" Target="slide17.xml"/></Relationships>
</file>

<file path=ppt/slides/_rels/slide1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4.wmf"/><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slide" Target="slide4.xml"/><Relationship Id="rId1" Type="http://schemas.openxmlformats.org/officeDocument/2006/relationships/slideLayout" Target="../slideLayouts/slideLayout30.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 Target="slide4.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slide" Target="slide4.xml"/><Relationship Id="rId1" Type="http://schemas.openxmlformats.org/officeDocument/2006/relationships/slideLayout" Target="../slideLayouts/slideLayout3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slide" Target="slide10.xml"/><Relationship Id="rId1" Type="http://schemas.openxmlformats.org/officeDocument/2006/relationships/slideLayout" Target="../slideLayouts/slideLayout25.xml"/><Relationship Id="rId4" Type="http://schemas.openxmlformats.org/officeDocument/2006/relationships/slide" Target="slide4.xml"/></Relationships>
</file>

<file path=ppt/slides/_rels/slide22.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5.emf"/><Relationship Id="rId4" Type="http://schemas.openxmlformats.org/officeDocument/2006/relationships/image" Target="../media/image64.jpeg"/></Relationships>
</file>

<file path=ppt/slides/_rels/slide26.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slide" Target="slide2.xml"/><Relationship Id="rId1" Type="http://schemas.openxmlformats.org/officeDocument/2006/relationships/slideLayout" Target="../slideLayouts/slideLayout25.xml"/><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slide" Target="slide2.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slide" Target="slide2.xml"/><Relationship Id="rId1" Type="http://schemas.openxmlformats.org/officeDocument/2006/relationships/slideLayout" Target="../slideLayouts/slideLayout25.xml"/><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slide" Target="slide2.xml"/><Relationship Id="rId1" Type="http://schemas.openxmlformats.org/officeDocument/2006/relationships/slideLayout" Target="../slideLayouts/slideLayout25.xm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 Target="slide2.xml"/><Relationship Id="rId1" Type="http://schemas.openxmlformats.org/officeDocument/2006/relationships/slideLayout" Target="../slideLayouts/slideLayout35.xml"/><Relationship Id="rId5" Type="http://schemas.openxmlformats.org/officeDocument/2006/relationships/image" Target="../media/image66.png"/><Relationship Id="rId4" Type="http://schemas.openxmlformats.org/officeDocument/2006/relationships/image" Target="../media/image65.emf"/></Relationships>
</file>

<file path=ppt/slides/_rels/slide31.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slide" Target="slide2.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 Target="slide4.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3" Type="http://schemas.openxmlformats.org/officeDocument/2006/relationships/image" Target="../media/image13.jpeg"/><Relationship Id="rId7" Type="http://schemas.openxmlformats.org/officeDocument/2006/relationships/image" Target="../media/image17.jpeg"/><Relationship Id="rId12" Type="http://schemas.openxmlformats.org/officeDocument/2006/relationships/image" Target="../media/image22.gif"/><Relationship Id="rId17" Type="http://schemas.openxmlformats.org/officeDocument/2006/relationships/image" Target="../media/image27.png"/><Relationship Id="rId2" Type="http://schemas.openxmlformats.org/officeDocument/2006/relationships/notesSlide" Target="../notesSlides/notesSlide2.xml"/><Relationship Id="rId16"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21.gif"/><Relationship Id="rId5" Type="http://schemas.openxmlformats.org/officeDocument/2006/relationships/image" Target="../media/image15.jpeg"/><Relationship Id="rId15" Type="http://schemas.openxmlformats.org/officeDocument/2006/relationships/image" Target="../media/image2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 Id="rId14" Type="http://schemas.openxmlformats.org/officeDocument/2006/relationships/image" Target="../media/image24.jpeg"/></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7.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3.jpeg"/></Relationships>
</file>

<file path=ppt/slides/_rels/slide4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49.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00.gif"/><Relationship Id="rId5" Type="http://schemas.openxmlformats.org/officeDocument/2006/relationships/image" Target="../media/image99.png"/><Relationship Id="rId4" Type="http://schemas.openxmlformats.org/officeDocument/2006/relationships/image" Target="../media/image98.png"/></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5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5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png"/></Relationships>
</file>

<file path=ppt/slides/_rels/slide5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5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16.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6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mailto:trhunt@bsu.edu"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52400" y="1371600"/>
            <a:ext cx="5334000" cy="2819400"/>
          </a:xfrm>
        </p:spPr>
        <p:txBody>
          <a:bodyPr/>
          <a:lstStyle/>
          <a:p>
            <a:r>
              <a:rPr lang="en-US" sz="2800" i="1" dirty="0">
                <a:solidFill>
                  <a:srgbClr val="FFC000"/>
                </a:solidFill>
                <a:effectLst>
                  <a:outerShdw blurRad="38100" dist="38100" dir="2700000" algn="tl">
                    <a:srgbClr val="000000">
                      <a:alpha val="43137"/>
                    </a:srgbClr>
                  </a:outerShdw>
                </a:effectLst>
              </a:rPr>
              <a:t>LABORATORY  WASTE MANAGEMENT AND WASTE CHARACTERISTICS</a:t>
            </a:r>
          </a:p>
        </p:txBody>
      </p:sp>
      <p:sp>
        <p:nvSpPr>
          <p:cNvPr id="5" name="TextBox 4"/>
          <p:cNvSpPr txBox="1"/>
          <p:nvPr/>
        </p:nvSpPr>
        <p:spPr>
          <a:xfrm>
            <a:off x="1066800" y="3886200"/>
            <a:ext cx="7239000" cy="1938992"/>
          </a:xfrm>
          <a:prstGeom prst="rect">
            <a:avLst/>
          </a:prstGeom>
          <a:noFill/>
        </p:spPr>
        <p:txBody>
          <a:bodyPr wrap="square" rtlCol="0">
            <a:spAutoFit/>
          </a:bodyPr>
          <a:lstStyle/>
          <a:p>
            <a:r>
              <a:rPr lang="en-US" b="1" i="1" dirty="0">
                <a:effectLst>
                  <a:outerShdw blurRad="38100" dist="38100" dir="2700000" algn="tl">
                    <a:srgbClr val="000000">
                      <a:alpha val="43137"/>
                    </a:srgbClr>
                  </a:outerShdw>
                </a:effectLst>
                <a:latin typeface="Arial" pitchFamily="34" charset="0"/>
                <a:cs typeface="Arial" pitchFamily="34" charset="0"/>
              </a:rPr>
              <a:t>Presented by the:</a:t>
            </a:r>
          </a:p>
          <a:p>
            <a:r>
              <a:rPr lang="en-US" sz="2800" b="1" dirty="0">
                <a:solidFill>
                  <a:srgbClr val="FF0000"/>
                </a:solidFill>
                <a:effectLst>
                  <a:outerShdw blurRad="38100" dist="38100" dir="2700000" algn="tl">
                    <a:srgbClr val="000000">
                      <a:alpha val="43137"/>
                    </a:srgbClr>
                  </a:outerShdw>
                </a:effectLst>
                <a:latin typeface="Arial" pitchFamily="34" charset="0"/>
                <a:cs typeface="Arial" pitchFamily="34" charset="0"/>
              </a:rPr>
              <a:t>Environmental Health </a:t>
            </a:r>
          </a:p>
          <a:p>
            <a:r>
              <a:rPr lang="en-US" sz="2800" b="1" dirty="0">
                <a:solidFill>
                  <a:srgbClr val="FF0000"/>
                </a:solidFill>
                <a:effectLst>
                  <a:outerShdw blurRad="38100" dist="38100" dir="2700000" algn="tl">
                    <a:srgbClr val="000000">
                      <a:alpha val="43137"/>
                    </a:srgbClr>
                  </a:outerShdw>
                </a:effectLst>
                <a:latin typeface="Arial" pitchFamily="34" charset="0"/>
                <a:cs typeface="Arial" pitchFamily="34" charset="0"/>
              </a:rPr>
              <a:t>and Safety Office</a:t>
            </a:r>
          </a:p>
          <a:p>
            <a:endParaRPr lang="en-US" sz="1600" b="1" i="1" dirty="0">
              <a:solidFill>
                <a:srgbClr val="FF0000"/>
              </a:solidFill>
              <a:effectLst>
                <a:outerShdw blurRad="38100" dist="38100" dir="2700000" algn="tl">
                  <a:srgbClr val="000000">
                    <a:alpha val="43137"/>
                  </a:srgbClr>
                </a:outerShdw>
              </a:effectLst>
              <a:latin typeface="Arial" pitchFamily="34" charset="0"/>
              <a:cs typeface="Arial" pitchFamily="34" charset="0"/>
            </a:endParaRPr>
          </a:p>
          <a:p>
            <a:r>
              <a:rPr lang="en-US" b="1" i="1" dirty="0">
                <a:effectLst>
                  <a:outerShdw blurRad="38100" dist="38100" dir="2700000" algn="tl">
                    <a:srgbClr val="000000">
                      <a:alpha val="43137"/>
                    </a:srgbClr>
                  </a:outerShdw>
                </a:effectLst>
                <a:latin typeface="Arial" pitchFamily="34" charset="0"/>
                <a:cs typeface="Arial" pitchFamily="34" charset="0"/>
              </a:rPr>
              <a:t>August 2023</a:t>
            </a:r>
          </a:p>
        </p:txBody>
      </p:sp>
      <p:pic>
        <p:nvPicPr>
          <p:cNvPr id="2" name="Picture 1"/>
          <p:cNvPicPr>
            <a:picLocks noChangeAspect="1"/>
          </p:cNvPicPr>
          <p:nvPr/>
        </p:nvPicPr>
        <p:blipFill>
          <a:blip r:embed="rId3"/>
          <a:stretch>
            <a:fillRect/>
          </a:stretch>
        </p:blipFill>
        <p:spPr>
          <a:xfrm>
            <a:off x="5674056" y="229354"/>
            <a:ext cx="3469944" cy="235318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8333" t="17065" r="9167" b="19795"/>
          <a:stretch/>
        </p:blipFill>
        <p:spPr>
          <a:xfrm>
            <a:off x="381000" y="0"/>
            <a:ext cx="3657600" cy="13669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777"/>
    </mc:Choice>
    <mc:Fallback xmlns="">
      <p:transition spd="slow" advTm="1977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ctrTitle"/>
          </p:nvPr>
        </p:nvSpPr>
        <p:spPr>
          <a:xfrm>
            <a:off x="-1" y="-76199"/>
            <a:ext cx="4648201" cy="1600199"/>
          </a:xfrm>
          <a:ln w="28575"/>
        </p:spPr>
        <p:txBody>
          <a:bodyPr anchor="ctr"/>
          <a:lstStyle/>
          <a:p>
            <a:pPr eaLnBrk="1" hangingPunct="1"/>
            <a:r>
              <a:rPr lang="en-US" altLang="zh-CN" b="1" u="sng" dirty="0">
                <a:solidFill>
                  <a:srgbClr val="CC0066"/>
                </a:solidFill>
                <a:ea typeface="宋体" panose="02010600030101010101" pitchFamily="2" charset="-122"/>
              </a:rPr>
              <a:t>Master Waste </a:t>
            </a:r>
            <a:r>
              <a:rPr lang="en-US" altLang="zh-CN" b="1" dirty="0">
                <a:solidFill>
                  <a:srgbClr val="CC0066"/>
                </a:solidFill>
                <a:ea typeface="宋体" panose="02010600030101010101" pitchFamily="2" charset="-122"/>
              </a:rPr>
              <a:t>Flowcharts</a:t>
            </a:r>
          </a:p>
        </p:txBody>
      </p:sp>
      <p:sp>
        <p:nvSpPr>
          <p:cNvPr id="3076" name="Rectangle 3"/>
          <p:cNvSpPr>
            <a:spLocks noGrp="1" noChangeArrowheads="1"/>
          </p:cNvSpPr>
          <p:nvPr>
            <p:ph type="subTitle" idx="1"/>
          </p:nvPr>
        </p:nvSpPr>
        <p:spPr>
          <a:xfrm>
            <a:off x="228600" y="4953000"/>
            <a:ext cx="8610600" cy="1066800"/>
          </a:xfrm>
        </p:spPr>
        <p:txBody>
          <a:bodyPr/>
          <a:lstStyle/>
          <a:p>
            <a:pPr eaLnBrk="1" hangingPunct="1">
              <a:lnSpc>
                <a:spcPct val="90000"/>
              </a:lnSpc>
            </a:pPr>
            <a:r>
              <a:rPr lang="en-US" altLang="zh-CN" b="1" dirty="0">
                <a:solidFill>
                  <a:srgbClr val="003399"/>
                </a:solidFill>
                <a:ea typeface="宋体" panose="02010600030101010101" pitchFamily="2" charset="-122"/>
              </a:rPr>
              <a:t>Environmental Health and Safety Office</a:t>
            </a:r>
          </a:p>
          <a:p>
            <a:pPr eaLnBrk="1" hangingPunct="1">
              <a:lnSpc>
                <a:spcPct val="90000"/>
              </a:lnSpc>
            </a:pPr>
            <a:r>
              <a:rPr lang="en-US" altLang="zh-CN" b="1" dirty="0">
                <a:solidFill>
                  <a:srgbClr val="003399"/>
                </a:solidFill>
                <a:ea typeface="宋体" panose="02010600030101010101" pitchFamily="2" charset="-122"/>
              </a:rPr>
              <a:t>Ball State University</a:t>
            </a:r>
          </a:p>
        </p:txBody>
      </p:sp>
    </p:spTree>
    <p:extLst>
      <p:ext uri="{BB962C8B-B14F-4D97-AF65-F5344CB8AC3E}">
        <p14:creationId xmlns:p14="http://schemas.microsoft.com/office/powerpoint/2010/main" val="1174090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4"/>
          <p:cNvSpPr>
            <a:spLocks noGrp="1"/>
          </p:cNvSpPr>
          <p:nvPr>
            <p:ph type="sldNum" sz="quarter" idx="12"/>
          </p:nvPr>
        </p:nvSpPr>
        <p:spPr>
          <a:noFill/>
        </p:spPr>
        <p:txBody>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fld id="{3073F60B-4700-4CC2-B50F-8BAE110187D1}" type="slidenum">
              <a:rPr lang="zh-CN" altLang="en-US" b="0" u="none">
                <a:solidFill>
                  <a:srgbClr val="000000"/>
                </a:solidFill>
              </a:rPr>
              <a:pPr/>
              <a:t>11</a:t>
            </a:fld>
            <a:endParaRPr lang="en-US" altLang="zh-CN" b="0" u="none">
              <a:solidFill>
                <a:srgbClr val="000000"/>
              </a:solidFill>
            </a:endParaRPr>
          </a:p>
        </p:txBody>
      </p:sp>
      <p:grpSp>
        <p:nvGrpSpPr>
          <p:cNvPr id="4099" name="Group 126"/>
          <p:cNvGrpSpPr>
            <a:grpSpLocks/>
          </p:cNvGrpSpPr>
          <p:nvPr/>
        </p:nvGrpSpPr>
        <p:grpSpPr bwMode="auto">
          <a:xfrm>
            <a:off x="247654" y="25404"/>
            <a:ext cx="8691563" cy="6556375"/>
            <a:chOff x="156" y="0"/>
            <a:chExt cx="5475" cy="4130"/>
          </a:xfrm>
        </p:grpSpPr>
        <p:sp>
          <p:nvSpPr>
            <p:cNvPr id="4100" name="AutoShape 42"/>
            <p:cNvSpPr>
              <a:spLocks noChangeArrowheads="1"/>
            </p:cNvSpPr>
            <p:nvPr/>
          </p:nvSpPr>
          <p:spPr bwMode="auto">
            <a:xfrm>
              <a:off x="450" y="2436"/>
              <a:ext cx="960" cy="336"/>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dirty="0">
                  <a:solidFill>
                    <a:srgbClr val="000000"/>
                  </a:solidFill>
                  <a:ea typeface="宋体" panose="02010600030101010101" pitchFamily="2" charset="-122"/>
                  <a:cs typeface="Times New Roman" panose="02020603050405020304" pitchFamily="18" charset="0"/>
                </a:rPr>
                <a:t>Your waste is </a:t>
              </a:r>
              <a:r>
                <a:rPr lang="en-US" altLang="zh-CN" sz="1200" u="none" dirty="0">
                  <a:solidFill>
                    <a:srgbClr val="000000"/>
                  </a:solidFill>
                  <a:ea typeface="宋体" panose="02010600030101010101" pitchFamily="2" charset="-122"/>
                  <a:cs typeface="Times New Roman" panose="02020603050405020304" pitchFamily="18" charset="0"/>
                </a:rPr>
                <a:t>NOT</a:t>
              </a:r>
              <a:r>
                <a:rPr lang="en-US" altLang="zh-CN" sz="1200" b="0" u="none" dirty="0">
                  <a:solidFill>
                    <a:srgbClr val="000000"/>
                  </a:solidFill>
                  <a:ea typeface="宋体" panose="02010600030101010101" pitchFamily="2" charset="-122"/>
                  <a:cs typeface="Times New Roman" panose="02020603050405020304" pitchFamily="18" charset="0"/>
                </a:rPr>
                <a:t> a </a:t>
              </a:r>
            </a:p>
            <a:p>
              <a:r>
                <a:rPr lang="en-US" altLang="zh-CN" sz="1200" b="0" u="none" dirty="0">
                  <a:solidFill>
                    <a:srgbClr val="000000"/>
                  </a:solidFill>
                  <a:ea typeface="宋体" panose="02010600030101010101" pitchFamily="2" charset="-122"/>
                  <a:cs typeface="Times New Roman" panose="02020603050405020304" pitchFamily="18" charset="0"/>
                </a:rPr>
                <a:t>Hazardous Waste?</a:t>
              </a:r>
              <a:r>
                <a:rPr lang="en-US" altLang="zh-CN" sz="1200" u="none" dirty="0">
                  <a:solidFill>
                    <a:srgbClr val="000000"/>
                  </a:solidFill>
                  <a:ea typeface="宋体" panose="02010600030101010101" pitchFamily="2" charset="-122"/>
                  <a:cs typeface="Times New Roman" panose="02020603050405020304" pitchFamily="18" charset="0"/>
                </a:rPr>
                <a:t> </a:t>
              </a:r>
            </a:p>
          </p:txBody>
        </p:sp>
        <p:sp>
          <p:nvSpPr>
            <p:cNvPr id="4101" name="AutoShape 43"/>
            <p:cNvSpPr>
              <a:spLocks noChangeArrowheads="1"/>
            </p:cNvSpPr>
            <p:nvPr/>
          </p:nvSpPr>
          <p:spPr bwMode="auto">
            <a:xfrm>
              <a:off x="594" y="2928"/>
              <a:ext cx="672" cy="384"/>
            </a:xfrm>
            <a:prstGeom prst="flowChartDecision">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a:solidFill>
                    <a:srgbClr val="000000"/>
                  </a:solidFill>
                  <a:ea typeface="宋体" panose="02010600030101010101" pitchFamily="2" charset="-122"/>
                </a:rPr>
                <a:t>Physical</a:t>
              </a:r>
            </a:p>
            <a:p>
              <a:r>
                <a:rPr lang="en-US" altLang="zh-CN" sz="1200" b="0" u="none">
                  <a:solidFill>
                    <a:srgbClr val="000000"/>
                  </a:solidFill>
                  <a:ea typeface="宋体" panose="02010600030101010101" pitchFamily="2" charset="-122"/>
                </a:rPr>
                <a:t>State</a:t>
              </a:r>
            </a:p>
          </p:txBody>
        </p:sp>
        <p:sp>
          <p:nvSpPr>
            <p:cNvPr id="4102" name="AutoShape 58"/>
            <p:cNvSpPr>
              <a:spLocks noChangeArrowheads="1"/>
            </p:cNvSpPr>
            <p:nvPr/>
          </p:nvSpPr>
          <p:spPr bwMode="auto">
            <a:xfrm>
              <a:off x="156" y="3660"/>
              <a:ext cx="720" cy="432"/>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100" b="0" u="none">
                  <a:solidFill>
                    <a:srgbClr val="000000"/>
                  </a:solidFill>
                  <a:ea typeface="宋体" panose="02010600030101010101" pitchFamily="2" charset="-122"/>
                </a:rPr>
                <a:t>Continue to:</a:t>
              </a:r>
            </a:p>
            <a:p>
              <a:r>
                <a:rPr lang="en-US" altLang="zh-CN" sz="1100" b="0" u="none">
                  <a:solidFill>
                    <a:srgbClr val="000000"/>
                  </a:solidFill>
                  <a:ea typeface="宋体" panose="02010600030101010101" pitchFamily="2" charset="-122"/>
                </a:rPr>
                <a:t> </a:t>
              </a:r>
              <a:r>
                <a:rPr lang="en-US" altLang="zh-CN" sz="1100" i="1">
                  <a:solidFill>
                    <a:srgbClr val="0000FF"/>
                  </a:solidFill>
                  <a:ea typeface="宋体" panose="02010600030101010101" pitchFamily="2" charset="-122"/>
                  <a:hlinkClick r:id="rId2" action="ppaction://hlinksldjump"/>
                </a:rPr>
                <a:t>Drain Disposal</a:t>
              </a:r>
              <a:endParaRPr lang="en-US" altLang="zh-CN" sz="1100" i="1">
                <a:solidFill>
                  <a:srgbClr val="0000FF"/>
                </a:solidFill>
                <a:ea typeface="宋体" panose="02010600030101010101" pitchFamily="2" charset="-122"/>
              </a:endParaRPr>
            </a:p>
          </p:txBody>
        </p:sp>
        <p:cxnSp>
          <p:nvCxnSpPr>
            <p:cNvPr id="4103" name="AutoShape 61"/>
            <p:cNvCxnSpPr>
              <a:cxnSpLocks noChangeShapeType="1"/>
              <a:stCxn id="4101" idx="1"/>
            </p:cNvCxnSpPr>
            <p:nvPr/>
          </p:nvCxnSpPr>
          <p:spPr bwMode="auto">
            <a:xfrm rot="10800000" flipV="1">
              <a:off x="306" y="3120"/>
              <a:ext cx="288" cy="528"/>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04" name="AutoShape 62"/>
            <p:cNvCxnSpPr>
              <a:cxnSpLocks noChangeShapeType="1"/>
              <a:stCxn id="4101" idx="3"/>
            </p:cNvCxnSpPr>
            <p:nvPr/>
          </p:nvCxnSpPr>
          <p:spPr bwMode="auto">
            <a:xfrm>
              <a:off x="1266" y="3120"/>
              <a:ext cx="324" cy="528"/>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05" name="Rectangle 63"/>
            <p:cNvSpPr>
              <a:spLocks noChangeArrowheads="1"/>
            </p:cNvSpPr>
            <p:nvPr/>
          </p:nvSpPr>
          <p:spPr bwMode="auto">
            <a:xfrm>
              <a:off x="312" y="3114"/>
              <a:ext cx="288"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000" u="none">
                  <a:solidFill>
                    <a:srgbClr val="000000"/>
                  </a:solidFill>
                  <a:ea typeface="宋体" panose="02010600030101010101" pitchFamily="2" charset="-122"/>
                </a:rPr>
                <a:t>LIQUID</a:t>
              </a:r>
            </a:p>
          </p:txBody>
        </p:sp>
        <p:sp>
          <p:nvSpPr>
            <p:cNvPr id="4106" name="Rectangle 64"/>
            <p:cNvSpPr>
              <a:spLocks noChangeArrowheads="1"/>
            </p:cNvSpPr>
            <p:nvPr/>
          </p:nvSpPr>
          <p:spPr bwMode="auto">
            <a:xfrm>
              <a:off x="1287" y="3120"/>
              <a:ext cx="288"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000" u="none">
                  <a:solidFill>
                    <a:srgbClr val="000000"/>
                  </a:solidFill>
                  <a:ea typeface="宋体" panose="02010600030101010101" pitchFamily="2" charset="-122"/>
                </a:rPr>
                <a:t>SOLID</a:t>
              </a:r>
            </a:p>
          </p:txBody>
        </p:sp>
        <p:cxnSp>
          <p:nvCxnSpPr>
            <p:cNvPr id="4107" name="AutoShape 65"/>
            <p:cNvCxnSpPr>
              <a:cxnSpLocks noChangeShapeType="1"/>
              <a:stCxn id="4100" idx="2"/>
              <a:endCxn id="4101" idx="0"/>
            </p:cNvCxnSpPr>
            <p:nvPr/>
          </p:nvCxnSpPr>
          <p:spPr bwMode="auto">
            <a:xfrm>
              <a:off x="930" y="2772"/>
              <a:ext cx="0" cy="15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08" name="AutoShape 67"/>
            <p:cNvSpPr>
              <a:spLocks noChangeArrowheads="1"/>
            </p:cNvSpPr>
            <p:nvPr/>
          </p:nvSpPr>
          <p:spPr bwMode="auto">
            <a:xfrm>
              <a:off x="996" y="3660"/>
              <a:ext cx="720" cy="432"/>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100" b="0" u="none">
                  <a:solidFill>
                    <a:srgbClr val="000000"/>
                  </a:solidFill>
                  <a:ea typeface="宋体" panose="02010600030101010101" pitchFamily="2" charset="-122"/>
                </a:rPr>
                <a:t>Deface container</a:t>
              </a:r>
            </a:p>
            <a:p>
              <a:r>
                <a:rPr lang="en-US" altLang="zh-CN" sz="1100" b="0" u="none">
                  <a:solidFill>
                    <a:srgbClr val="000000"/>
                  </a:solidFill>
                  <a:ea typeface="宋体" panose="02010600030101010101" pitchFamily="2" charset="-122"/>
                </a:rPr>
                <a:t> label. Dispose</a:t>
              </a:r>
            </a:p>
            <a:p>
              <a:r>
                <a:rPr lang="en-US" altLang="zh-CN" sz="1100" b="0" u="none">
                  <a:solidFill>
                    <a:srgbClr val="000000"/>
                  </a:solidFill>
                  <a:ea typeface="宋体" panose="02010600030101010101" pitchFamily="2" charset="-122"/>
                </a:rPr>
                <a:t> in regular trash</a:t>
              </a:r>
            </a:p>
          </p:txBody>
        </p:sp>
        <p:sp>
          <p:nvSpPr>
            <p:cNvPr id="4109" name="AutoShape 73"/>
            <p:cNvSpPr>
              <a:spLocks noChangeArrowheads="1"/>
            </p:cNvSpPr>
            <p:nvPr/>
          </p:nvSpPr>
          <p:spPr bwMode="auto">
            <a:xfrm>
              <a:off x="4320" y="3360"/>
              <a:ext cx="1250" cy="768"/>
            </a:xfrm>
            <a:prstGeom prst="flowChartAlternateProcess">
              <a:avLst/>
            </a:prstGeom>
            <a:solidFill>
              <a:srgbClr val="FFFF99"/>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u="none" dirty="0">
                  <a:solidFill>
                    <a:srgbClr val="000000"/>
                  </a:solidFill>
                  <a:ea typeface="宋体" panose="02010600030101010101" pitchFamily="2" charset="-122"/>
                </a:rPr>
                <a:t>Consider your waste</a:t>
              </a:r>
            </a:p>
            <a:p>
              <a:r>
                <a:rPr lang="en-US" altLang="zh-CN" sz="1200" u="none" dirty="0">
                  <a:solidFill>
                    <a:srgbClr val="000000"/>
                  </a:solidFill>
                  <a:ea typeface="宋体" panose="02010600030101010101" pitchFamily="2" charset="-122"/>
                </a:rPr>
                <a:t> HAZARDOUS and have a </a:t>
              </a:r>
            </a:p>
            <a:p>
              <a:r>
                <a:rPr lang="en-US" altLang="zh-CN" sz="1200" u="none" dirty="0">
                  <a:solidFill>
                    <a:srgbClr val="000000"/>
                  </a:solidFill>
                  <a:ea typeface="宋体" panose="02010600030101010101" pitchFamily="2" charset="-122"/>
                </a:rPr>
                <a:t>Waste Determination </a:t>
              </a:r>
            </a:p>
            <a:p>
              <a:r>
                <a:rPr lang="en-US" altLang="zh-CN" sz="1200" u="none" dirty="0">
                  <a:solidFill>
                    <a:srgbClr val="000000"/>
                  </a:solidFill>
                  <a:ea typeface="宋体" panose="02010600030101010101" pitchFamily="2" charset="-122"/>
                </a:rPr>
                <a:t>completed. </a:t>
              </a:r>
            </a:p>
            <a:p>
              <a:endParaRPr lang="en-US" altLang="zh-CN" sz="500" b="0" u="none" dirty="0">
                <a:solidFill>
                  <a:srgbClr val="000000"/>
                </a:solidFill>
                <a:ea typeface="宋体" panose="02010600030101010101" pitchFamily="2" charset="-122"/>
              </a:endParaRPr>
            </a:p>
            <a:p>
              <a:r>
                <a:rPr lang="en-US" altLang="zh-CN" sz="1200" b="0" u="none" dirty="0">
                  <a:solidFill>
                    <a:srgbClr val="000000"/>
                  </a:solidFill>
                  <a:ea typeface="宋体" panose="02010600030101010101" pitchFamily="2" charset="-122"/>
                </a:rPr>
                <a:t>Contact: </a:t>
              </a:r>
              <a:r>
                <a:rPr lang="en-US" altLang="zh-CN" sz="1200" u="none" dirty="0">
                  <a:solidFill>
                    <a:srgbClr val="000000"/>
                  </a:solidFill>
                  <a:ea typeface="宋体" panose="02010600030101010101" pitchFamily="2" charset="-122"/>
                </a:rPr>
                <a:t> </a:t>
              </a:r>
              <a:r>
                <a:rPr lang="en-US" altLang="en-US" sz="1200" u="none" dirty="0">
                  <a:solidFill>
                    <a:srgbClr val="000000"/>
                  </a:solidFill>
                </a:rPr>
                <a:t>EH&amp;S @ 5-2807</a:t>
              </a:r>
            </a:p>
          </p:txBody>
        </p:sp>
        <p:sp>
          <p:nvSpPr>
            <p:cNvPr id="4110" name="Text Box 78"/>
            <p:cNvSpPr txBox="1">
              <a:spLocks noChangeArrowheads="1"/>
            </p:cNvSpPr>
            <p:nvPr/>
          </p:nvSpPr>
          <p:spPr bwMode="auto">
            <a:xfrm>
              <a:off x="3936" y="0"/>
              <a:ext cx="169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i="1">
                  <a:solidFill>
                    <a:srgbClr val="3333CC"/>
                  </a:solidFill>
                </a:rPr>
                <a:t>Master Flowchart</a:t>
              </a:r>
            </a:p>
          </p:txBody>
        </p:sp>
        <p:sp>
          <p:nvSpPr>
            <p:cNvPr id="4111" name="AutoShape 79"/>
            <p:cNvSpPr>
              <a:spLocks noChangeArrowheads="1"/>
            </p:cNvSpPr>
            <p:nvPr/>
          </p:nvSpPr>
          <p:spPr bwMode="auto">
            <a:xfrm>
              <a:off x="4320" y="1964"/>
              <a:ext cx="1248" cy="624"/>
            </a:xfrm>
            <a:prstGeom prst="flowChartAlternateProcess">
              <a:avLst/>
            </a:prstGeom>
            <a:solidFill>
              <a:srgbClr val="FF000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dirty="0">
                  <a:solidFill>
                    <a:srgbClr val="000000"/>
                  </a:solidFill>
                  <a:ea typeface="宋体" panose="02010600030101010101" pitchFamily="2" charset="-122"/>
                </a:rPr>
                <a:t>Your waste is: </a:t>
              </a:r>
            </a:p>
            <a:p>
              <a:r>
                <a:rPr lang="en-US" altLang="zh-CN" sz="1400" u="none" dirty="0">
                  <a:solidFill>
                    <a:srgbClr val="000000"/>
                  </a:solidFill>
                  <a:ea typeface="宋体" panose="02010600030101010101" pitchFamily="2" charset="-122"/>
                </a:rPr>
                <a:t>HAZARDOUS WASTE</a:t>
              </a:r>
            </a:p>
            <a:p>
              <a:endParaRPr lang="en-US" altLang="zh-CN" sz="500" u="none" dirty="0">
                <a:solidFill>
                  <a:srgbClr val="000000"/>
                </a:solidFill>
                <a:ea typeface="宋体" panose="02010600030101010101" pitchFamily="2" charset="-122"/>
              </a:endParaRPr>
            </a:p>
            <a:p>
              <a:r>
                <a:rPr lang="en-US" altLang="zh-CN" sz="1200" b="0" u="none" dirty="0">
                  <a:solidFill>
                    <a:srgbClr val="000000"/>
                  </a:solidFill>
                  <a:ea typeface="宋体" panose="02010600030101010101" pitchFamily="2" charset="-122"/>
                </a:rPr>
                <a:t>Contact </a:t>
              </a:r>
              <a:r>
                <a:rPr lang="en-US" altLang="zh-CN" sz="1200" u="none" dirty="0">
                  <a:solidFill>
                    <a:srgbClr val="000000"/>
                  </a:solidFill>
                  <a:ea typeface="宋体" panose="02010600030101010101" pitchFamily="2" charset="-122"/>
                </a:rPr>
                <a:t>EH&amp;S @ 5-2807</a:t>
              </a:r>
              <a:r>
                <a:rPr lang="en-US" altLang="zh-CN" sz="1200" b="0" u="none" dirty="0">
                  <a:solidFill>
                    <a:srgbClr val="000000"/>
                  </a:solidFill>
                  <a:ea typeface="宋体" panose="02010600030101010101" pitchFamily="2" charset="-122"/>
                </a:rPr>
                <a:t> </a:t>
              </a:r>
            </a:p>
            <a:p>
              <a:r>
                <a:rPr lang="en-US" altLang="zh-CN" sz="1200" b="0" u="none" dirty="0">
                  <a:solidFill>
                    <a:srgbClr val="000000"/>
                  </a:solidFill>
                  <a:ea typeface="宋体" panose="02010600030101010101" pitchFamily="2" charset="-122"/>
                </a:rPr>
                <a:t>for proper disposal</a:t>
              </a:r>
              <a:endParaRPr lang="en-US" altLang="en-US" sz="1200" dirty="0">
                <a:solidFill>
                  <a:srgbClr val="000000"/>
                </a:solidFill>
              </a:endParaRPr>
            </a:p>
          </p:txBody>
        </p:sp>
        <p:cxnSp>
          <p:nvCxnSpPr>
            <p:cNvPr id="4112" name="AutoShape 81"/>
            <p:cNvCxnSpPr>
              <a:cxnSpLocks noChangeShapeType="1"/>
              <a:stCxn id="4142" idx="2"/>
              <a:endCxn id="4134" idx="0"/>
            </p:cNvCxnSpPr>
            <p:nvPr/>
          </p:nvCxnSpPr>
          <p:spPr bwMode="auto">
            <a:xfrm>
              <a:off x="2952" y="224"/>
              <a:ext cx="12" cy="7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13" name="AutoShape 82"/>
            <p:cNvCxnSpPr>
              <a:cxnSpLocks noChangeShapeType="1"/>
              <a:stCxn id="4134" idx="2"/>
              <a:endCxn id="4135" idx="0"/>
            </p:cNvCxnSpPr>
            <p:nvPr/>
          </p:nvCxnSpPr>
          <p:spPr bwMode="auto">
            <a:xfrm>
              <a:off x="2964" y="820"/>
              <a:ext cx="0" cy="15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14" name="AutoShape 83"/>
            <p:cNvCxnSpPr>
              <a:cxnSpLocks noChangeShapeType="1"/>
              <a:stCxn id="4135" idx="2"/>
              <a:endCxn id="4138" idx="0"/>
            </p:cNvCxnSpPr>
            <p:nvPr/>
          </p:nvCxnSpPr>
          <p:spPr bwMode="auto">
            <a:xfrm>
              <a:off x="2964" y="1208"/>
              <a:ext cx="0" cy="15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15" name="AutoShape 84"/>
            <p:cNvCxnSpPr>
              <a:cxnSpLocks noChangeShapeType="1"/>
              <a:stCxn id="4138" idx="2"/>
              <a:endCxn id="4137" idx="0"/>
            </p:cNvCxnSpPr>
            <p:nvPr/>
          </p:nvCxnSpPr>
          <p:spPr bwMode="auto">
            <a:xfrm>
              <a:off x="2964" y="1597"/>
              <a:ext cx="0" cy="16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16" name="AutoShape 87"/>
            <p:cNvCxnSpPr>
              <a:cxnSpLocks noChangeShapeType="1"/>
              <a:stCxn id="4136" idx="2"/>
              <a:endCxn id="4139" idx="0"/>
            </p:cNvCxnSpPr>
            <p:nvPr/>
          </p:nvCxnSpPr>
          <p:spPr bwMode="auto">
            <a:xfrm>
              <a:off x="2964" y="2392"/>
              <a:ext cx="0" cy="17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17" name="Text Box 98"/>
            <p:cNvSpPr txBox="1">
              <a:spLocks noChangeArrowheads="1"/>
            </p:cNvSpPr>
            <p:nvPr/>
          </p:nvSpPr>
          <p:spPr bwMode="auto">
            <a:xfrm>
              <a:off x="1532" y="2484"/>
              <a:ext cx="224"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900" u="none">
                  <a:solidFill>
                    <a:srgbClr val="000000"/>
                  </a:solidFill>
                </a:rPr>
                <a:t>NO</a:t>
              </a:r>
            </a:p>
          </p:txBody>
        </p:sp>
        <p:sp>
          <p:nvSpPr>
            <p:cNvPr id="4118" name="Text Box 100"/>
            <p:cNvSpPr txBox="1">
              <a:spLocks noChangeArrowheads="1"/>
            </p:cNvSpPr>
            <p:nvPr/>
          </p:nvSpPr>
          <p:spPr bwMode="auto">
            <a:xfrm>
              <a:off x="3120" y="1776"/>
              <a:ext cx="224"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900" u="none">
                  <a:solidFill>
                    <a:srgbClr val="000000"/>
                  </a:solidFill>
                </a:rPr>
                <a:t>NO</a:t>
              </a:r>
            </a:p>
          </p:txBody>
        </p:sp>
        <p:sp>
          <p:nvSpPr>
            <p:cNvPr id="4119" name="Text Box 101"/>
            <p:cNvSpPr txBox="1">
              <a:spLocks noChangeArrowheads="1"/>
            </p:cNvSpPr>
            <p:nvPr/>
          </p:nvSpPr>
          <p:spPr bwMode="auto">
            <a:xfrm>
              <a:off x="4032" y="3888"/>
              <a:ext cx="260"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900" u="none">
                  <a:solidFill>
                    <a:srgbClr val="000000"/>
                  </a:solidFill>
                </a:rPr>
                <a:t>YES</a:t>
              </a:r>
            </a:p>
          </p:txBody>
        </p:sp>
        <p:sp>
          <p:nvSpPr>
            <p:cNvPr id="4120" name="Text Box 102"/>
            <p:cNvSpPr txBox="1">
              <a:spLocks noChangeArrowheads="1"/>
            </p:cNvSpPr>
            <p:nvPr/>
          </p:nvSpPr>
          <p:spPr bwMode="auto">
            <a:xfrm>
              <a:off x="4070" y="2598"/>
              <a:ext cx="260"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900" u="none">
                  <a:solidFill>
                    <a:srgbClr val="000000"/>
                  </a:solidFill>
                </a:rPr>
                <a:t>YES</a:t>
              </a:r>
            </a:p>
          </p:txBody>
        </p:sp>
        <p:sp>
          <p:nvSpPr>
            <p:cNvPr id="4121" name="Text Box 103"/>
            <p:cNvSpPr txBox="1">
              <a:spLocks noChangeArrowheads="1"/>
            </p:cNvSpPr>
            <p:nvPr/>
          </p:nvSpPr>
          <p:spPr bwMode="auto">
            <a:xfrm>
              <a:off x="3912" y="2352"/>
              <a:ext cx="260"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900" u="none">
                  <a:solidFill>
                    <a:srgbClr val="000000"/>
                  </a:solidFill>
                </a:rPr>
                <a:t>YES</a:t>
              </a:r>
            </a:p>
          </p:txBody>
        </p:sp>
        <p:sp>
          <p:nvSpPr>
            <p:cNvPr id="4122" name="Text Box 104"/>
            <p:cNvSpPr txBox="1">
              <a:spLocks noChangeArrowheads="1"/>
            </p:cNvSpPr>
            <p:nvPr/>
          </p:nvSpPr>
          <p:spPr bwMode="auto">
            <a:xfrm>
              <a:off x="3918" y="1918"/>
              <a:ext cx="28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900" u="none">
                  <a:solidFill>
                    <a:srgbClr val="000000"/>
                  </a:solidFill>
                </a:rPr>
                <a:t>YES</a:t>
              </a:r>
            </a:p>
          </p:txBody>
        </p:sp>
        <p:sp>
          <p:nvSpPr>
            <p:cNvPr id="4123" name="Text Box 105"/>
            <p:cNvSpPr txBox="1">
              <a:spLocks noChangeArrowheads="1"/>
            </p:cNvSpPr>
            <p:nvPr/>
          </p:nvSpPr>
          <p:spPr bwMode="auto">
            <a:xfrm>
              <a:off x="3920" y="2148"/>
              <a:ext cx="260" cy="1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900" u="none">
                  <a:solidFill>
                    <a:srgbClr val="000000"/>
                  </a:solidFill>
                </a:rPr>
                <a:t>YES</a:t>
              </a:r>
            </a:p>
          </p:txBody>
        </p:sp>
        <p:sp>
          <p:nvSpPr>
            <p:cNvPr id="4124" name="Text Box 106"/>
            <p:cNvSpPr txBox="1">
              <a:spLocks noChangeArrowheads="1"/>
            </p:cNvSpPr>
            <p:nvPr/>
          </p:nvSpPr>
          <p:spPr bwMode="auto">
            <a:xfrm>
              <a:off x="4040" y="1784"/>
              <a:ext cx="260"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900" u="none">
                  <a:solidFill>
                    <a:srgbClr val="000000"/>
                  </a:solidFill>
                </a:rPr>
                <a:t>YES</a:t>
              </a:r>
            </a:p>
          </p:txBody>
        </p:sp>
        <p:grpSp>
          <p:nvGrpSpPr>
            <p:cNvPr id="4125" name="Group 112"/>
            <p:cNvGrpSpPr>
              <a:grpSpLocks/>
            </p:cNvGrpSpPr>
            <p:nvPr/>
          </p:nvGrpSpPr>
          <p:grpSpPr bwMode="auto">
            <a:xfrm>
              <a:off x="1932" y="32"/>
              <a:ext cx="2064" cy="4098"/>
              <a:chOff x="1656" y="-63"/>
              <a:chExt cx="2064" cy="4207"/>
            </a:xfrm>
          </p:grpSpPr>
          <p:sp>
            <p:nvSpPr>
              <p:cNvPr id="4134" name="AutoShape 29"/>
              <p:cNvSpPr>
                <a:spLocks noChangeArrowheads="1"/>
              </p:cNvSpPr>
              <p:nvPr/>
            </p:nvSpPr>
            <p:spPr bwMode="auto">
              <a:xfrm>
                <a:off x="1824" y="208"/>
                <a:ext cx="1728" cy="538"/>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dirty="0">
                    <a:solidFill>
                      <a:srgbClr val="000000"/>
                    </a:solidFill>
                    <a:ea typeface="宋体" panose="02010600030101010101" pitchFamily="2" charset="-122"/>
                  </a:rPr>
                  <a:t>Is your material a </a:t>
                </a:r>
                <a:r>
                  <a:rPr lang="en-US" altLang="zh-CN" sz="1200" u="none" dirty="0">
                    <a:solidFill>
                      <a:srgbClr val="000000"/>
                    </a:solidFill>
                    <a:ea typeface="宋体" panose="02010600030101010101" pitchFamily="2" charset="-122"/>
                  </a:rPr>
                  <a:t>WASTE</a:t>
                </a:r>
                <a:r>
                  <a:rPr lang="en-US" altLang="zh-CN" sz="1200" b="0" u="none" dirty="0">
                    <a:solidFill>
                      <a:srgbClr val="000000"/>
                    </a:solidFill>
                    <a:ea typeface="宋体" panose="02010600030101010101" pitchFamily="2" charset="-122"/>
                  </a:rPr>
                  <a:t>? </a:t>
                </a:r>
              </a:p>
              <a:p>
                <a:r>
                  <a:rPr lang="en-US" altLang="zh-CN" sz="1200" b="0" u="none" dirty="0">
                    <a:solidFill>
                      <a:srgbClr val="000000"/>
                    </a:solidFill>
                    <a:ea typeface="宋体" panose="02010600030101010101" pitchFamily="2" charset="-122"/>
                  </a:rPr>
                  <a:t>Refer to: </a:t>
                </a:r>
                <a:r>
                  <a:rPr lang="en-US" altLang="zh-CN" sz="1200" i="1" dirty="0">
                    <a:solidFill>
                      <a:srgbClr val="0000FF"/>
                    </a:solidFill>
                    <a:ea typeface="宋体" panose="02010600030101010101" pitchFamily="2" charset="-122"/>
                    <a:hlinkClick r:id="rId3" action="ppaction://hlinksldjump"/>
                  </a:rPr>
                  <a:t>Waste Definition</a:t>
                </a:r>
                <a:endParaRPr lang="en-US" altLang="zh-CN" sz="1200" i="1" dirty="0">
                  <a:solidFill>
                    <a:srgbClr val="0000FF"/>
                  </a:solidFill>
                  <a:ea typeface="宋体" panose="02010600030101010101" pitchFamily="2" charset="-122"/>
                </a:endParaRPr>
              </a:p>
            </p:txBody>
          </p:sp>
          <p:sp>
            <p:nvSpPr>
              <p:cNvPr id="4135" name="AutoShape 32"/>
              <p:cNvSpPr>
                <a:spLocks noChangeArrowheads="1"/>
              </p:cNvSpPr>
              <p:nvPr/>
            </p:nvSpPr>
            <p:spPr bwMode="auto">
              <a:xfrm>
                <a:off x="1824" y="904"/>
                <a:ext cx="1728" cy="240"/>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dirty="0">
                    <a:solidFill>
                      <a:srgbClr val="000000"/>
                    </a:solidFill>
                    <a:ea typeface="宋体" panose="02010600030101010101" pitchFamily="2" charset="-122"/>
                    <a:cs typeface="Times New Roman" panose="02020603050405020304" pitchFamily="18" charset="0"/>
                  </a:rPr>
                  <a:t>Is your waste a </a:t>
                </a:r>
                <a:r>
                  <a:rPr lang="en-US" altLang="zh-CN" sz="1200" u="none" dirty="0">
                    <a:solidFill>
                      <a:srgbClr val="000000"/>
                    </a:solidFill>
                    <a:ea typeface="宋体" panose="02010600030101010101" pitchFamily="2" charset="-122"/>
                    <a:cs typeface="Times New Roman" panose="02020603050405020304" pitchFamily="18" charset="0"/>
                  </a:rPr>
                  <a:t>SPECIAL WASTE</a:t>
                </a:r>
                <a:r>
                  <a:rPr lang="en-US" altLang="zh-CN" sz="1200" b="0" u="none" dirty="0">
                    <a:solidFill>
                      <a:srgbClr val="000000"/>
                    </a:solidFill>
                    <a:ea typeface="宋体" panose="02010600030101010101" pitchFamily="2" charset="-122"/>
                    <a:cs typeface="Times New Roman" panose="02020603050405020304" pitchFamily="18" charset="0"/>
                  </a:rPr>
                  <a:t>?</a:t>
                </a:r>
              </a:p>
              <a:p>
                <a:r>
                  <a:rPr lang="en-US" altLang="zh-CN" sz="1200" b="0" u="none" dirty="0">
                    <a:solidFill>
                      <a:srgbClr val="000000"/>
                    </a:solidFill>
                    <a:ea typeface="宋体" panose="02010600030101010101" pitchFamily="2" charset="-122"/>
                    <a:cs typeface="Times New Roman" panose="02020603050405020304" pitchFamily="18" charset="0"/>
                  </a:rPr>
                  <a:t>Refer to: </a:t>
                </a:r>
                <a:r>
                  <a:rPr lang="en-US" altLang="zh-CN" sz="1200" i="1" dirty="0">
                    <a:solidFill>
                      <a:srgbClr val="0000FF"/>
                    </a:solidFill>
                    <a:ea typeface="宋体" panose="02010600030101010101" pitchFamily="2" charset="-122"/>
                    <a:cs typeface="Times New Roman" panose="02020603050405020304" pitchFamily="18" charset="0"/>
                    <a:hlinkClick r:id="rId3" action="ppaction://hlinksldjump"/>
                  </a:rPr>
                  <a:t>Special Waste</a:t>
                </a:r>
                <a:r>
                  <a:rPr lang="en-US" altLang="zh-CN" sz="1200" b="0" u="none" dirty="0">
                    <a:solidFill>
                      <a:srgbClr val="000000"/>
                    </a:solidFill>
                    <a:ea typeface="宋体" panose="02010600030101010101" pitchFamily="2" charset="-122"/>
                    <a:cs typeface="Times New Roman" panose="02020603050405020304" pitchFamily="18" charset="0"/>
                    <a:hlinkClick r:id="rId3" action="ppaction://hlinksldjump"/>
                  </a:rPr>
                  <a:t> </a:t>
                </a:r>
                <a:endParaRPr lang="en-US" altLang="zh-CN" sz="1200" b="0" u="none" dirty="0">
                  <a:solidFill>
                    <a:srgbClr val="000000"/>
                  </a:solidFill>
                  <a:ea typeface="宋体" panose="02010600030101010101" pitchFamily="2" charset="-122"/>
                  <a:cs typeface="Times New Roman" panose="02020603050405020304" pitchFamily="18" charset="0"/>
                </a:endParaRPr>
              </a:p>
            </p:txBody>
          </p:sp>
          <p:sp>
            <p:nvSpPr>
              <p:cNvPr id="4136" name="AutoShape 33"/>
              <p:cNvSpPr>
                <a:spLocks noChangeArrowheads="1"/>
              </p:cNvSpPr>
              <p:nvPr/>
            </p:nvSpPr>
            <p:spPr bwMode="auto">
              <a:xfrm>
                <a:off x="1824" y="2120"/>
                <a:ext cx="1728" cy="240"/>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dirty="0">
                    <a:solidFill>
                      <a:srgbClr val="000000"/>
                    </a:solidFill>
                    <a:ea typeface="宋体" panose="02010600030101010101" pitchFamily="2" charset="-122"/>
                    <a:cs typeface="Times New Roman" panose="02020603050405020304" pitchFamily="18" charset="0"/>
                  </a:rPr>
                  <a:t>Is your waste </a:t>
                </a:r>
                <a:r>
                  <a:rPr lang="en-US" altLang="zh-CN" sz="1200" u="none" dirty="0">
                    <a:solidFill>
                      <a:srgbClr val="000000"/>
                    </a:solidFill>
                    <a:ea typeface="宋体" panose="02010600030101010101" pitchFamily="2" charset="-122"/>
                    <a:cs typeface="Times New Roman" panose="02020603050405020304" pitchFamily="18" charset="0"/>
                  </a:rPr>
                  <a:t>IGNITABLE</a:t>
                </a:r>
                <a:r>
                  <a:rPr lang="en-US" altLang="zh-CN" sz="1200" b="0" u="none" dirty="0">
                    <a:solidFill>
                      <a:srgbClr val="000000"/>
                    </a:solidFill>
                    <a:ea typeface="宋体" panose="02010600030101010101" pitchFamily="2" charset="-122"/>
                    <a:cs typeface="Times New Roman" panose="02020603050405020304" pitchFamily="18" charset="0"/>
                  </a:rPr>
                  <a:t>?</a:t>
                </a:r>
              </a:p>
              <a:p>
                <a:r>
                  <a:rPr lang="en-US" altLang="zh-CN" sz="1200" b="0" u="none" dirty="0">
                    <a:solidFill>
                      <a:srgbClr val="000000"/>
                    </a:solidFill>
                    <a:ea typeface="宋体" panose="02010600030101010101" pitchFamily="2" charset="-122"/>
                    <a:cs typeface="Times New Roman" panose="02020603050405020304" pitchFamily="18" charset="0"/>
                  </a:rPr>
                  <a:t>Refer to: </a:t>
                </a:r>
                <a:r>
                  <a:rPr lang="en-US" altLang="zh-CN" sz="1200" i="1" dirty="0">
                    <a:solidFill>
                      <a:srgbClr val="0000FF"/>
                    </a:solidFill>
                    <a:ea typeface="宋体" panose="02010600030101010101" pitchFamily="2" charset="-122"/>
                    <a:cs typeface="Times New Roman" panose="02020603050405020304" pitchFamily="18" charset="0"/>
                  </a:rPr>
                  <a:t>I</a:t>
                </a:r>
                <a:r>
                  <a:rPr lang="en-US" altLang="zh-CN" sz="1200" i="1" dirty="0">
                    <a:solidFill>
                      <a:srgbClr val="0000FF"/>
                    </a:solidFill>
                    <a:ea typeface="宋体" panose="02010600030101010101" pitchFamily="2" charset="-122"/>
                    <a:cs typeface="Times New Roman" panose="02020603050405020304" pitchFamily="18" charset="0"/>
                    <a:hlinkClick r:id="rId4" action="ppaction://hlinksldjump"/>
                  </a:rPr>
                  <a:t>gnitability </a:t>
                </a:r>
                <a:endParaRPr lang="en-US" altLang="zh-CN" sz="1200" i="1" dirty="0">
                  <a:solidFill>
                    <a:srgbClr val="0000FF"/>
                  </a:solidFill>
                  <a:ea typeface="宋体" panose="02010600030101010101" pitchFamily="2" charset="-122"/>
                  <a:cs typeface="Times New Roman" panose="02020603050405020304" pitchFamily="18" charset="0"/>
                </a:endParaRPr>
              </a:p>
            </p:txBody>
          </p:sp>
          <p:sp>
            <p:nvSpPr>
              <p:cNvPr id="4137" name="AutoShape 34"/>
              <p:cNvSpPr>
                <a:spLocks noChangeArrowheads="1"/>
              </p:cNvSpPr>
              <p:nvPr/>
            </p:nvSpPr>
            <p:spPr bwMode="auto">
              <a:xfrm>
                <a:off x="1824" y="1712"/>
                <a:ext cx="1728" cy="240"/>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a:solidFill>
                      <a:srgbClr val="000000"/>
                    </a:solidFill>
                    <a:ea typeface="宋体" panose="02010600030101010101" pitchFamily="2" charset="-122"/>
                    <a:cs typeface="Times New Roman" panose="02020603050405020304" pitchFamily="18" charset="0"/>
                  </a:rPr>
                  <a:t>Is your waste </a:t>
                </a:r>
                <a:r>
                  <a:rPr lang="en-US" altLang="zh-CN" sz="1200" u="none">
                    <a:solidFill>
                      <a:srgbClr val="000000"/>
                    </a:solidFill>
                    <a:ea typeface="宋体" panose="02010600030101010101" pitchFamily="2" charset="-122"/>
                    <a:cs typeface="Times New Roman" panose="02020603050405020304" pitchFamily="18" charset="0"/>
                  </a:rPr>
                  <a:t>CORROSIVE</a:t>
                </a:r>
                <a:r>
                  <a:rPr lang="en-US" altLang="zh-CN" sz="1200" b="0" u="none">
                    <a:solidFill>
                      <a:srgbClr val="000000"/>
                    </a:solidFill>
                    <a:ea typeface="宋体" panose="02010600030101010101" pitchFamily="2" charset="-122"/>
                    <a:cs typeface="Times New Roman" panose="02020603050405020304" pitchFamily="18" charset="0"/>
                  </a:rPr>
                  <a:t>? </a:t>
                </a:r>
              </a:p>
              <a:p>
                <a:r>
                  <a:rPr lang="en-US" altLang="zh-CN" sz="1200" b="0" u="none">
                    <a:solidFill>
                      <a:srgbClr val="000000"/>
                    </a:solidFill>
                    <a:ea typeface="宋体" panose="02010600030101010101" pitchFamily="2" charset="-122"/>
                    <a:cs typeface="Times New Roman" panose="02020603050405020304" pitchFamily="18" charset="0"/>
                  </a:rPr>
                  <a:t>Refer to: </a:t>
                </a:r>
                <a:r>
                  <a:rPr lang="en-US" altLang="zh-CN" sz="1200" i="1">
                    <a:solidFill>
                      <a:srgbClr val="0000FF"/>
                    </a:solidFill>
                    <a:ea typeface="宋体" panose="02010600030101010101" pitchFamily="2" charset="-122"/>
                    <a:cs typeface="Times New Roman" panose="02020603050405020304" pitchFamily="18" charset="0"/>
                    <a:hlinkClick r:id="rId5" action="ppaction://hlinksldjump"/>
                  </a:rPr>
                  <a:t>Corrosives</a:t>
                </a:r>
                <a:endParaRPr lang="en-US" altLang="zh-CN" sz="1200" i="1">
                  <a:solidFill>
                    <a:srgbClr val="0000FF"/>
                  </a:solidFill>
                  <a:ea typeface="宋体" panose="02010600030101010101" pitchFamily="2" charset="-122"/>
                  <a:cs typeface="Times New Roman" panose="02020603050405020304" pitchFamily="18" charset="0"/>
                </a:endParaRPr>
              </a:p>
            </p:txBody>
          </p:sp>
          <p:sp>
            <p:nvSpPr>
              <p:cNvPr id="4138" name="AutoShape 35"/>
              <p:cNvSpPr>
                <a:spLocks noChangeArrowheads="1"/>
              </p:cNvSpPr>
              <p:nvPr/>
            </p:nvSpPr>
            <p:spPr bwMode="auto">
              <a:xfrm>
                <a:off x="1824" y="1304"/>
                <a:ext cx="1728" cy="240"/>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a:solidFill>
                      <a:srgbClr val="000000"/>
                    </a:solidFill>
                    <a:ea typeface="宋体" panose="02010600030101010101" pitchFamily="2" charset="-122"/>
                    <a:cs typeface="Times New Roman" panose="02020603050405020304" pitchFamily="18" charset="0"/>
                  </a:rPr>
                  <a:t>Is your waste </a:t>
                </a:r>
                <a:r>
                  <a:rPr lang="en-US" altLang="zh-CN" sz="1200" u="none">
                    <a:solidFill>
                      <a:srgbClr val="000000"/>
                    </a:solidFill>
                    <a:ea typeface="宋体" panose="02010600030101010101" pitchFamily="2" charset="-122"/>
                    <a:cs typeface="Times New Roman" panose="02020603050405020304" pitchFamily="18" charset="0"/>
                  </a:rPr>
                  <a:t>REACTIVE</a:t>
                </a:r>
                <a:r>
                  <a:rPr lang="en-US" altLang="zh-CN" sz="1200" b="0" u="none">
                    <a:solidFill>
                      <a:srgbClr val="000000"/>
                    </a:solidFill>
                    <a:ea typeface="宋体" panose="02010600030101010101" pitchFamily="2" charset="-122"/>
                    <a:cs typeface="Times New Roman" panose="02020603050405020304" pitchFamily="18" charset="0"/>
                  </a:rPr>
                  <a:t>?</a:t>
                </a:r>
              </a:p>
              <a:p>
                <a:r>
                  <a:rPr lang="en-US" altLang="zh-CN" sz="1200" b="0" u="none">
                    <a:solidFill>
                      <a:srgbClr val="000000"/>
                    </a:solidFill>
                    <a:ea typeface="宋体" panose="02010600030101010101" pitchFamily="2" charset="-122"/>
                    <a:cs typeface="Times New Roman" panose="02020603050405020304" pitchFamily="18" charset="0"/>
                  </a:rPr>
                  <a:t>Refer to: </a:t>
                </a:r>
                <a:r>
                  <a:rPr lang="en-US" altLang="zh-CN" sz="1200" i="1">
                    <a:solidFill>
                      <a:srgbClr val="0000FF"/>
                    </a:solidFill>
                    <a:ea typeface="宋体" panose="02010600030101010101" pitchFamily="2" charset="-122"/>
                    <a:cs typeface="Times New Roman" panose="02020603050405020304" pitchFamily="18" charset="0"/>
                    <a:hlinkClick r:id="rId6" action="ppaction://hlinksldjump"/>
                  </a:rPr>
                  <a:t>Reactivity</a:t>
                </a:r>
                <a:endParaRPr lang="en-US" altLang="zh-CN" sz="1200" i="1">
                  <a:solidFill>
                    <a:srgbClr val="0000FF"/>
                  </a:solidFill>
                  <a:ea typeface="宋体" panose="02010600030101010101" pitchFamily="2" charset="-122"/>
                  <a:cs typeface="Times New Roman" panose="02020603050405020304" pitchFamily="18" charset="0"/>
                </a:endParaRPr>
              </a:p>
            </p:txBody>
          </p:sp>
          <p:sp>
            <p:nvSpPr>
              <p:cNvPr id="4139" name="AutoShape 36"/>
              <p:cNvSpPr>
                <a:spLocks noChangeArrowheads="1"/>
              </p:cNvSpPr>
              <p:nvPr/>
            </p:nvSpPr>
            <p:spPr bwMode="auto">
              <a:xfrm>
                <a:off x="1824" y="2536"/>
                <a:ext cx="1728" cy="240"/>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a:solidFill>
                      <a:srgbClr val="000000"/>
                    </a:solidFill>
                    <a:ea typeface="宋体" panose="02010600030101010101" pitchFamily="2" charset="-122"/>
                    <a:cs typeface="Times New Roman" panose="02020603050405020304" pitchFamily="18" charset="0"/>
                  </a:rPr>
                  <a:t>Is your waste an </a:t>
                </a:r>
                <a:r>
                  <a:rPr lang="en-US" altLang="zh-CN" sz="1200" u="none">
                    <a:solidFill>
                      <a:srgbClr val="000000"/>
                    </a:solidFill>
                    <a:ea typeface="宋体" panose="02010600030101010101" pitchFamily="2" charset="-122"/>
                    <a:cs typeface="Times New Roman" panose="02020603050405020304" pitchFamily="18" charset="0"/>
                  </a:rPr>
                  <a:t>OXIDIZER</a:t>
                </a:r>
                <a:r>
                  <a:rPr lang="en-US" altLang="zh-CN" sz="1200" b="0" u="none">
                    <a:solidFill>
                      <a:srgbClr val="000000"/>
                    </a:solidFill>
                    <a:ea typeface="宋体" panose="02010600030101010101" pitchFamily="2" charset="-122"/>
                    <a:cs typeface="Times New Roman" panose="02020603050405020304" pitchFamily="18" charset="0"/>
                  </a:rPr>
                  <a:t>?</a:t>
                </a:r>
              </a:p>
              <a:p>
                <a:r>
                  <a:rPr lang="en-US" altLang="zh-CN" sz="1200" b="0" u="none">
                    <a:solidFill>
                      <a:srgbClr val="000000"/>
                    </a:solidFill>
                    <a:ea typeface="宋体" panose="02010600030101010101" pitchFamily="2" charset="-122"/>
                    <a:cs typeface="Times New Roman" panose="02020603050405020304" pitchFamily="18" charset="0"/>
                  </a:rPr>
                  <a:t>Refer to: </a:t>
                </a:r>
                <a:r>
                  <a:rPr lang="en-US" altLang="zh-CN" sz="1200" i="1">
                    <a:solidFill>
                      <a:srgbClr val="0000FF"/>
                    </a:solidFill>
                    <a:ea typeface="宋体" panose="02010600030101010101" pitchFamily="2" charset="-122"/>
                    <a:cs typeface="Times New Roman" panose="02020603050405020304" pitchFamily="18" charset="0"/>
                    <a:hlinkClick r:id="rId7" action="ppaction://hlinksldjump"/>
                  </a:rPr>
                  <a:t>Oxidizing</a:t>
                </a:r>
                <a:r>
                  <a:rPr lang="en-US" altLang="zh-CN" sz="1200" b="0" u="none">
                    <a:solidFill>
                      <a:srgbClr val="000000"/>
                    </a:solidFill>
                    <a:ea typeface="宋体" panose="02010600030101010101" pitchFamily="2" charset="-122"/>
                    <a:cs typeface="Times New Roman" panose="02020603050405020304" pitchFamily="18" charset="0"/>
                    <a:hlinkClick r:id="rId7" action="ppaction://hlinksldjump"/>
                  </a:rPr>
                  <a:t> </a:t>
                </a:r>
                <a:endParaRPr lang="en-US" altLang="zh-CN" sz="1200" b="0" u="none">
                  <a:solidFill>
                    <a:srgbClr val="000000"/>
                  </a:solidFill>
                  <a:ea typeface="宋体" panose="02010600030101010101" pitchFamily="2" charset="-122"/>
                  <a:cs typeface="Times New Roman" panose="02020603050405020304" pitchFamily="18" charset="0"/>
                </a:endParaRPr>
              </a:p>
            </p:txBody>
          </p:sp>
          <p:sp>
            <p:nvSpPr>
              <p:cNvPr id="4140" name="AutoShape 37"/>
              <p:cNvSpPr>
                <a:spLocks noChangeArrowheads="1"/>
              </p:cNvSpPr>
              <p:nvPr/>
            </p:nvSpPr>
            <p:spPr bwMode="auto">
              <a:xfrm>
                <a:off x="1824" y="2944"/>
                <a:ext cx="1728" cy="240"/>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dirty="0">
                    <a:solidFill>
                      <a:srgbClr val="000000"/>
                    </a:solidFill>
                    <a:ea typeface="宋体" panose="02010600030101010101" pitchFamily="2" charset="-122"/>
                    <a:cs typeface="Times New Roman" panose="02020603050405020304" pitchFamily="18" charset="0"/>
                  </a:rPr>
                  <a:t>Is your waste </a:t>
                </a:r>
                <a:r>
                  <a:rPr lang="en-US" altLang="zh-CN" sz="1200" u="none" dirty="0">
                    <a:solidFill>
                      <a:srgbClr val="000000"/>
                    </a:solidFill>
                    <a:ea typeface="宋体" panose="02010600030101010101" pitchFamily="2" charset="-122"/>
                    <a:cs typeface="Times New Roman" panose="02020603050405020304" pitchFamily="18" charset="0"/>
                  </a:rPr>
                  <a:t>TOXIC or LISTED</a:t>
                </a:r>
                <a:r>
                  <a:rPr lang="en-US" altLang="zh-CN" sz="1200" b="0" u="none" dirty="0">
                    <a:solidFill>
                      <a:srgbClr val="000000"/>
                    </a:solidFill>
                    <a:ea typeface="宋体" panose="02010600030101010101" pitchFamily="2" charset="-122"/>
                    <a:cs typeface="Times New Roman" panose="02020603050405020304" pitchFamily="18" charset="0"/>
                  </a:rPr>
                  <a:t>?</a:t>
                </a:r>
              </a:p>
              <a:p>
                <a:r>
                  <a:rPr lang="en-US" altLang="zh-CN" sz="1200" b="0" u="none" dirty="0">
                    <a:solidFill>
                      <a:srgbClr val="000000"/>
                    </a:solidFill>
                    <a:ea typeface="宋体" panose="02010600030101010101" pitchFamily="2" charset="-122"/>
                    <a:cs typeface="Times New Roman" panose="02020603050405020304" pitchFamily="18" charset="0"/>
                  </a:rPr>
                  <a:t>Refer to: </a:t>
                </a:r>
                <a:r>
                  <a:rPr lang="en-US" altLang="zh-CN" sz="1200" i="1" dirty="0">
                    <a:solidFill>
                      <a:srgbClr val="0000FF"/>
                    </a:solidFill>
                    <a:ea typeface="宋体" panose="02010600030101010101" pitchFamily="2" charset="-122"/>
                    <a:cs typeface="Times New Roman" panose="02020603050405020304" pitchFamily="18" charset="0"/>
                    <a:hlinkClick r:id="rId8" action="ppaction://hlinksldjump"/>
                  </a:rPr>
                  <a:t>Toxicity</a:t>
                </a:r>
                <a:r>
                  <a:rPr lang="en-US" altLang="zh-CN" sz="1200" i="1" dirty="0">
                    <a:solidFill>
                      <a:srgbClr val="0000FF"/>
                    </a:solidFill>
                    <a:ea typeface="宋体" panose="02010600030101010101" pitchFamily="2" charset="-122"/>
                    <a:cs typeface="Times New Roman" panose="02020603050405020304" pitchFamily="18" charset="0"/>
                  </a:rPr>
                  <a:t> OR Listings </a:t>
                </a:r>
              </a:p>
            </p:txBody>
          </p:sp>
          <p:sp>
            <p:nvSpPr>
              <p:cNvPr id="4141" name="AutoShape 40"/>
              <p:cNvSpPr>
                <a:spLocks noChangeArrowheads="1"/>
              </p:cNvSpPr>
              <p:nvPr/>
            </p:nvSpPr>
            <p:spPr bwMode="auto">
              <a:xfrm>
                <a:off x="1656" y="3760"/>
                <a:ext cx="2064" cy="384"/>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endParaRPr lang="en-US" altLang="zh-CN" sz="1200" b="0" u="none" dirty="0">
                  <a:solidFill>
                    <a:srgbClr val="000000"/>
                  </a:solidFill>
                  <a:ea typeface="宋体" panose="02010600030101010101" pitchFamily="2" charset="-122"/>
                  <a:cs typeface="Times New Roman" panose="02020603050405020304" pitchFamily="18" charset="0"/>
                </a:endParaRPr>
              </a:p>
              <a:p>
                <a:r>
                  <a:rPr lang="en-US" altLang="zh-CN" sz="1200" b="0" u="none" dirty="0">
                    <a:solidFill>
                      <a:srgbClr val="000000"/>
                    </a:solidFill>
                    <a:ea typeface="宋体" panose="02010600030101010101" pitchFamily="2" charset="-122"/>
                    <a:cs typeface="Times New Roman" panose="02020603050405020304" pitchFamily="18" charset="0"/>
                  </a:rPr>
                  <a:t>Still think your waste might be HAZARDOUS?</a:t>
                </a:r>
              </a:p>
            </p:txBody>
          </p:sp>
          <p:sp>
            <p:nvSpPr>
              <p:cNvPr id="4142" name="AutoShape 72"/>
              <p:cNvSpPr>
                <a:spLocks noChangeArrowheads="1"/>
              </p:cNvSpPr>
              <p:nvPr/>
            </p:nvSpPr>
            <p:spPr bwMode="auto">
              <a:xfrm>
                <a:off x="2220" y="-63"/>
                <a:ext cx="912" cy="197"/>
              </a:xfrm>
              <a:prstGeom prst="flowChartTerminator">
                <a:avLst/>
              </a:prstGeom>
              <a:solidFill>
                <a:srgbClr val="800080"/>
              </a:solidFill>
              <a:ln w="9525">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400" u="none" dirty="0">
                    <a:solidFill>
                      <a:srgbClr val="FFFFFF"/>
                    </a:solidFill>
                  </a:rPr>
                  <a:t>START HERE</a:t>
                </a:r>
              </a:p>
            </p:txBody>
          </p:sp>
          <p:sp>
            <p:nvSpPr>
              <p:cNvPr id="4144" name="AutoShape 80"/>
              <p:cNvSpPr>
                <a:spLocks noChangeArrowheads="1"/>
              </p:cNvSpPr>
              <p:nvPr/>
            </p:nvSpPr>
            <p:spPr bwMode="auto">
              <a:xfrm>
                <a:off x="2448" y="3776"/>
                <a:ext cx="480" cy="144"/>
              </a:xfrm>
              <a:prstGeom prst="flowChartTerminator">
                <a:avLst/>
              </a:prstGeom>
              <a:solidFill>
                <a:srgbClr val="800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400" u="none">
                    <a:solidFill>
                      <a:srgbClr val="FFFFFF"/>
                    </a:solidFill>
                    <a:ea typeface="宋体" panose="02010600030101010101" pitchFamily="2" charset="-122"/>
                  </a:rPr>
                  <a:t>STOP</a:t>
                </a:r>
                <a:endParaRPr lang="en-US" altLang="en-US" sz="1400" u="none">
                  <a:solidFill>
                    <a:srgbClr val="FFFFFF"/>
                  </a:solidFill>
                </a:endParaRPr>
              </a:p>
            </p:txBody>
          </p:sp>
          <p:cxnSp>
            <p:nvCxnSpPr>
              <p:cNvPr id="4145" name="AutoShape 89"/>
              <p:cNvCxnSpPr>
                <a:cxnSpLocks noChangeShapeType="1"/>
                <a:stCxn id="4139" idx="2"/>
                <a:endCxn id="4140" idx="0"/>
              </p:cNvCxnSpPr>
              <p:nvPr/>
            </p:nvCxnSpPr>
            <p:spPr bwMode="auto">
              <a:xfrm>
                <a:off x="2688" y="2776"/>
                <a:ext cx="0" cy="16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47" name="AutoShape 91"/>
              <p:cNvCxnSpPr>
                <a:cxnSpLocks noChangeShapeType="1"/>
                <a:endCxn id="4141" idx="0"/>
              </p:cNvCxnSpPr>
              <p:nvPr/>
            </p:nvCxnSpPr>
            <p:spPr bwMode="auto">
              <a:xfrm>
                <a:off x="2684" y="3249"/>
                <a:ext cx="4" cy="511"/>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48" name="Text Box 92"/>
              <p:cNvSpPr txBox="1">
                <a:spLocks noChangeArrowheads="1"/>
              </p:cNvSpPr>
              <p:nvPr/>
            </p:nvSpPr>
            <p:spPr bwMode="auto">
              <a:xfrm>
                <a:off x="2424" y="762"/>
                <a:ext cx="262" cy="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900" u="none" dirty="0">
                    <a:solidFill>
                      <a:srgbClr val="000000"/>
                    </a:solidFill>
                  </a:rPr>
                  <a:t>YES</a:t>
                </a:r>
              </a:p>
            </p:txBody>
          </p:sp>
          <p:sp>
            <p:nvSpPr>
              <p:cNvPr id="4149" name="Text Box 93"/>
              <p:cNvSpPr txBox="1">
                <a:spLocks noChangeArrowheads="1"/>
              </p:cNvSpPr>
              <p:nvPr/>
            </p:nvSpPr>
            <p:spPr bwMode="auto">
              <a:xfrm>
                <a:off x="2442" y="1152"/>
                <a:ext cx="225" cy="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900" u="none">
                    <a:solidFill>
                      <a:srgbClr val="000000"/>
                    </a:solidFill>
                  </a:rPr>
                  <a:t>NO</a:t>
                </a:r>
              </a:p>
            </p:txBody>
          </p:sp>
          <p:sp>
            <p:nvSpPr>
              <p:cNvPr id="4150" name="Text Box 94"/>
              <p:cNvSpPr txBox="1">
                <a:spLocks noChangeArrowheads="1"/>
              </p:cNvSpPr>
              <p:nvPr/>
            </p:nvSpPr>
            <p:spPr bwMode="auto">
              <a:xfrm>
                <a:off x="2466" y="2382"/>
                <a:ext cx="224" cy="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900" u="none">
                    <a:solidFill>
                      <a:srgbClr val="000000"/>
                    </a:solidFill>
                  </a:rPr>
                  <a:t>NO</a:t>
                </a:r>
              </a:p>
            </p:txBody>
          </p:sp>
          <p:sp>
            <p:nvSpPr>
              <p:cNvPr id="4151" name="Text Box 95"/>
              <p:cNvSpPr txBox="1">
                <a:spLocks noChangeArrowheads="1"/>
              </p:cNvSpPr>
              <p:nvPr/>
            </p:nvSpPr>
            <p:spPr bwMode="auto">
              <a:xfrm>
                <a:off x="2454" y="1968"/>
                <a:ext cx="224" cy="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900" u="none">
                    <a:solidFill>
                      <a:srgbClr val="000000"/>
                    </a:solidFill>
                  </a:rPr>
                  <a:t>NO</a:t>
                </a:r>
              </a:p>
            </p:txBody>
          </p:sp>
          <p:sp>
            <p:nvSpPr>
              <p:cNvPr id="4152" name="Text Box 96"/>
              <p:cNvSpPr txBox="1">
                <a:spLocks noChangeArrowheads="1"/>
              </p:cNvSpPr>
              <p:nvPr/>
            </p:nvSpPr>
            <p:spPr bwMode="auto">
              <a:xfrm>
                <a:off x="2466" y="2784"/>
                <a:ext cx="224" cy="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900" u="none">
                    <a:solidFill>
                      <a:srgbClr val="000000"/>
                    </a:solidFill>
                  </a:rPr>
                  <a:t>NO</a:t>
                </a:r>
              </a:p>
            </p:txBody>
          </p:sp>
          <p:sp>
            <p:nvSpPr>
              <p:cNvPr id="4153" name="Text Box 97"/>
              <p:cNvSpPr txBox="1">
                <a:spLocks noChangeArrowheads="1"/>
              </p:cNvSpPr>
              <p:nvPr/>
            </p:nvSpPr>
            <p:spPr bwMode="auto">
              <a:xfrm>
                <a:off x="2454" y="1560"/>
                <a:ext cx="224" cy="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900" u="none">
                    <a:solidFill>
                      <a:srgbClr val="000000"/>
                    </a:solidFill>
                  </a:rPr>
                  <a:t>NO</a:t>
                </a:r>
              </a:p>
            </p:txBody>
          </p:sp>
          <p:cxnSp>
            <p:nvCxnSpPr>
              <p:cNvPr id="4155" name="AutoShape 107"/>
              <p:cNvCxnSpPr>
                <a:cxnSpLocks noChangeShapeType="1"/>
              </p:cNvCxnSpPr>
              <p:nvPr/>
            </p:nvCxnSpPr>
            <p:spPr bwMode="auto">
              <a:xfrm>
                <a:off x="2688" y="738"/>
                <a:ext cx="0" cy="15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56" name="AutoShape 108"/>
              <p:cNvCxnSpPr>
                <a:cxnSpLocks noChangeShapeType="1"/>
              </p:cNvCxnSpPr>
              <p:nvPr/>
            </p:nvCxnSpPr>
            <p:spPr bwMode="auto">
              <a:xfrm>
                <a:off x="2688" y="1136"/>
                <a:ext cx="0" cy="16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57" name="AutoShape 109"/>
              <p:cNvCxnSpPr>
                <a:cxnSpLocks noChangeShapeType="1"/>
              </p:cNvCxnSpPr>
              <p:nvPr/>
            </p:nvCxnSpPr>
            <p:spPr bwMode="auto">
              <a:xfrm>
                <a:off x="2688" y="1536"/>
                <a:ext cx="0" cy="16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58" name="AutoShape 110"/>
              <p:cNvCxnSpPr>
                <a:cxnSpLocks noChangeShapeType="1"/>
              </p:cNvCxnSpPr>
              <p:nvPr/>
            </p:nvCxnSpPr>
            <p:spPr bwMode="auto">
              <a:xfrm>
                <a:off x="2688" y="1960"/>
                <a:ext cx="0" cy="16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59" name="AutoShape 111"/>
              <p:cNvCxnSpPr>
                <a:cxnSpLocks noChangeShapeType="1"/>
              </p:cNvCxnSpPr>
              <p:nvPr/>
            </p:nvCxnSpPr>
            <p:spPr bwMode="auto">
              <a:xfrm>
                <a:off x="2688" y="2352"/>
                <a:ext cx="0" cy="17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126" name="Text Box 113"/>
            <p:cNvSpPr txBox="1">
              <a:spLocks noChangeArrowheads="1"/>
            </p:cNvSpPr>
            <p:nvPr/>
          </p:nvSpPr>
          <p:spPr bwMode="auto">
            <a:xfrm>
              <a:off x="2748" y="3351"/>
              <a:ext cx="324" cy="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900" u="none" dirty="0">
                  <a:solidFill>
                    <a:srgbClr val="000000"/>
                  </a:solidFill>
                </a:rPr>
                <a:t>NO</a:t>
              </a:r>
            </a:p>
          </p:txBody>
        </p:sp>
        <p:cxnSp>
          <p:nvCxnSpPr>
            <p:cNvPr id="4127" name="AutoShape 115"/>
            <p:cNvCxnSpPr>
              <a:cxnSpLocks noChangeShapeType="1"/>
              <a:stCxn id="4141" idx="1"/>
              <a:endCxn id="4100" idx="3"/>
            </p:cNvCxnSpPr>
            <p:nvPr/>
          </p:nvCxnSpPr>
          <p:spPr bwMode="auto">
            <a:xfrm rot="10800000">
              <a:off x="1410" y="2604"/>
              <a:ext cx="522" cy="1339"/>
            </a:xfrm>
            <a:prstGeom prst="bentConnector3">
              <a:avLst>
                <a:gd name="adj1" fmla="val 23944"/>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28" name="AutoShape 117"/>
            <p:cNvCxnSpPr>
              <a:cxnSpLocks noChangeShapeType="1"/>
              <a:stCxn id="4136" idx="3"/>
              <a:endCxn id="4111" idx="1"/>
            </p:cNvCxnSpPr>
            <p:nvPr/>
          </p:nvCxnSpPr>
          <p:spPr bwMode="auto">
            <a:xfrm>
              <a:off x="3828" y="2275"/>
              <a:ext cx="492" cy="1"/>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29" name="AutoShape 118"/>
            <p:cNvCxnSpPr>
              <a:cxnSpLocks noChangeShapeType="1"/>
              <a:stCxn id="4138" idx="3"/>
              <a:endCxn id="4111" idx="1"/>
            </p:cNvCxnSpPr>
            <p:nvPr/>
          </p:nvCxnSpPr>
          <p:spPr bwMode="auto">
            <a:xfrm>
              <a:off x="3828" y="1480"/>
              <a:ext cx="492" cy="79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30" name="AutoShape 119"/>
            <p:cNvCxnSpPr>
              <a:cxnSpLocks noChangeShapeType="1"/>
              <a:stCxn id="4137" idx="3"/>
              <a:endCxn id="4111" idx="1"/>
            </p:cNvCxnSpPr>
            <p:nvPr/>
          </p:nvCxnSpPr>
          <p:spPr bwMode="auto">
            <a:xfrm>
              <a:off x="3828" y="1878"/>
              <a:ext cx="492" cy="39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31" name="AutoShape 120"/>
            <p:cNvCxnSpPr>
              <a:cxnSpLocks noChangeShapeType="1"/>
              <a:stCxn id="4140" idx="3"/>
              <a:endCxn id="4111" idx="1"/>
            </p:cNvCxnSpPr>
            <p:nvPr/>
          </p:nvCxnSpPr>
          <p:spPr bwMode="auto">
            <a:xfrm flipV="1">
              <a:off x="3828" y="2276"/>
              <a:ext cx="492" cy="80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32" name="AutoShape 121"/>
            <p:cNvCxnSpPr>
              <a:cxnSpLocks noChangeShapeType="1"/>
              <a:stCxn id="4139" idx="3"/>
              <a:endCxn id="4111" idx="1"/>
            </p:cNvCxnSpPr>
            <p:nvPr/>
          </p:nvCxnSpPr>
          <p:spPr bwMode="auto">
            <a:xfrm flipV="1">
              <a:off x="3828" y="2276"/>
              <a:ext cx="492" cy="40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33" name="Line 124"/>
            <p:cNvSpPr>
              <a:spLocks noChangeShapeType="1"/>
            </p:cNvSpPr>
            <p:nvPr/>
          </p:nvSpPr>
          <p:spPr bwMode="auto">
            <a:xfrm>
              <a:off x="3984" y="3840"/>
              <a:ext cx="33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0" hangingPunct="0"/>
              <a:endParaRPr lang="en-US" sz="1800" b="1" u="sng">
                <a:solidFill>
                  <a:srgbClr val="000000"/>
                </a:solidFill>
                <a:latin typeface="Arial" panose="020B0604020202020204" pitchFamily="34" charset="0"/>
              </a:endParaRPr>
            </a:p>
          </p:txBody>
        </p:sp>
      </p:grpSp>
      <p:sp>
        <p:nvSpPr>
          <p:cNvPr id="16" name="Rounded Rectangle 15"/>
          <p:cNvSpPr/>
          <p:nvPr/>
        </p:nvSpPr>
        <p:spPr bwMode="auto">
          <a:xfrm>
            <a:off x="6845304" y="1244600"/>
            <a:ext cx="1965325" cy="1054102"/>
          </a:xfrm>
          <a:prstGeom prst="roundRect">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r>
              <a:rPr lang="en-US" sz="1200" dirty="0">
                <a:latin typeface="Arial" panose="020B0604020202020204" pitchFamily="34" charset="0"/>
              </a:rPr>
              <a:t> </a:t>
            </a:r>
            <a:r>
              <a:rPr lang="en-US" sz="1200" b="1" dirty="0">
                <a:latin typeface="Arial" panose="020B0604020202020204" pitchFamily="34" charset="0"/>
              </a:rPr>
              <a:t>Universal Wastes </a:t>
            </a:r>
            <a:r>
              <a:rPr lang="en-US" sz="1200" dirty="0">
                <a:latin typeface="Arial" panose="020B0604020202020204" pitchFamily="34" charset="0"/>
              </a:rPr>
              <a:t>Exception</a:t>
            </a:r>
            <a:r>
              <a:rPr lang="en-US" sz="1200" b="1" dirty="0">
                <a:latin typeface="Arial" panose="020B0604020202020204" pitchFamily="34" charset="0"/>
              </a:rPr>
              <a:t> - </a:t>
            </a:r>
            <a:r>
              <a:rPr lang="en-US" sz="1200" dirty="0">
                <a:latin typeface="Arial" panose="020B0604020202020204" pitchFamily="34" charset="0"/>
              </a:rPr>
              <a:t>batteries, lamps, mercury,  not hazardous waste </a:t>
            </a:r>
          </a:p>
          <a:p>
            <a:r>
              <a:rPr lang="en-US" sz="1200" b="1" dirty="0">
                <a:latin typeface="Arial" panose="020B0604020202020204" pitchFamily="34" charset="0"/>
              </a:rPr>
              <a:t>- </a:t>
            </a:r>
            <a:r>
              <a:rPr lang="en-US" sz="1200" b="1" u="sng" dirty="0">
                <a:latin typeface="Arial" panose="020B0604020202020204" pitchFamily="34" charset="0"/>
              </a:rPr>
              <a:t>IF </a:t>
            </a:r>
            <a:r>
              <a:rPr lang="en-US" sz="1200" b="1" dirty="0">
                <a:latin typeface="Arial" panose="020B0604020202020204" pitchFamily="34" charset="0"/>
              </a:rPr>
              <a:t>to be recycled </a:t>
            </a:r>
          </a:p>
        </p:txBody>
      </p:sp>
      <p:cxnSp>
        <p:nvCxnSpPr>
          <p:cNvPr id="18" name="Straight Arrow Connector 17"/>
          <p:cNvCxnSpPr>
            <a:stCxn id="4111" idx="0"/>
            <a:endCxn id="16" idx="2"/>
          </p:cNvCxnSpPr>
          <p:nvPr/>
        </p:nvCxnSpPr>
        <p:spPr bwMode="auto">
          <a:xfrm flipH="1" flipV="1">
            <a:off x="7827967" y="2298702"/>
            <a:ext cx="20637" cy="84454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Arrow Connector 33"/>
          <p:cNvCxnSpPr/>
          <p:nvPr/>
        </p:nvCxnSpPr>
        <p:spPr bwMode="auto">
          <a:xfrm>
            <a:off x="6076950" y="1729119"/>
            <a:ext cx="768350" cy="14547"/>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 name="TextBox 42"/>
          <p:cNvSpPr txBox="1"/>
          <p:nvPr/>
        </p:nvSpPr>
        <p:spPr>
          <a:xfrm>
            <a:off x="7607299" y="2346330"/>
            <a:ext cx="318292" cy="845807"/>
          </a:xfrm>
          <a:prstGeom prst="rect">
            <a:avLst/>
          </a:prstGeom>
          <a:noFill/>
        </p:spPr>
        <p:txBody>
          <a:bodyPr vert="wordArtVert" wrap="square" rtlCol="0">
            <a:spAutoFit/>
          </a:bodyPr>
          <a:lstStyle/>
          <a:p>
            <a:r>
              <a:rPr lang="en-US" sz="800" b="1" spc="-150" dirty="0">
                <a:latin typeface="+mn-lt"/>
              </a:rPr>
              <a:t>Unless</a:t>
            </a:r>
          </a:p>
        </p:txBody>
      </p:sp>
    </p:spTree>
    <p:extLst>
      <p:ext uri="{BB962C8B-B14F-4D97-AF65-F5344CB8AC3E}">
        <p14:creationId xmlns:p14="http://schemas.microsoft.com/office/powerpoint/2010/main" val="4111639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3" name="Group 28"/>
          <p:cNvGrpSpPr>
            <a:grpSpLocks/>
          </p:cNvGrpSpPr>
          <p:nvPr/>
        </p:nvGrpSpPr>
        <p:grpSpPr bwMode="auto">
          <a:xfrm>
            <a:off x="1143000" y="0"/>
            <a:ext cx="7620000" cy="5475288"/>
            <a:chOff x="720" y="55"/>
            <a:chExt cx="4800" cy="3449"/>
          </a:xfrm>
        </p:grpSpPr>
        <p:sp>
          <p:nvSpPr>
            <p:cNvPr id="5124" name="AutoShape 6"/>
            <p:cNvSpPr>
              <a:spLocks noChangeArrowheads="1"/>
            </p:cNvSpPr>
            <p:nvPr/>
          </p:nvSpPr>
          <p:spPr bwMode="auto">
            <a:xfrm>
              <a:off x="720" y="1248"/>
              <a:ext cx="2160" cy="336"/>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400" u="none">
                  <a:solidFill>
                    <a:srgbClr val="000000"/>
                  </a:solidFill>
                  <a:ea typeface="宋体" panose="02010600030101010101" pitchFamily="2" charset="-122"/>
                </a:rPr>
                <a:t>Can the material be used</a:t>
              </a:r>
            </a:p>
            <a:p>
              <a:r>
                <a:rPr lang="en-US" altLang="zh-CN" sz="1400" u="none">
                  <a:solidFill>
                    <a:srgbClr val="000000"/>
                  </a:solidFill>
                  <a:ea typeface="宋体" panose="02010600030101010101" pitchFamily="2" charset="-122"/>
                </a:rPr>
                <a:t> by someone else?</a:t>
              </a:r>
            </a:p>
          </p:txBody>
        </p:sp>
        <p:sp>
          <p:nvSpPr>
            <p:cNvPr id="5125" name="AutoShape 9"/>
            <p:cNvSpPr>
              <a:spLocks noChangeArrowheads="1"/>
            </p:cNvSpPr>
            <p:nvPr/>
          </p:nvSpPr>
          <p:spPr bwMode="auto">
            <a:xfrm>
              <a:off x="720" y="1920"/>
              <a:ext cx="2160" cy="816"/>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dirty="0">
                  <a:solidFill>
                    <a:srgbClr val="000000"/>
                  </a:solidFill>
                  <a:ea typeface="宋体" panose="02010600030101010101" pitchFamily="2" charset="-122"/>
                </a:rPr>
                <a:t>Is the material:</a:t>
              </a:r>
            </a:p>
            <a:p>
              <a:r>
                <a:rPr lang="en-US" altLang="zh-CN" sz="1200" u="none" dirty="0">
                  <a:solidFill>
                    <a:srgbClr val="000000"/>
                  </a:solidFill>
                  <a:ea typeface="宋体" panose="02010600030101010101" pitchFamily="2" charset="-122"/>
                </a:rPr>
                <a:t>Intended to be discarded ( i.e. the material</a:t>
              </a:r>
            </a:p>
            <a:p>
              <a:r>
                <a:rPr lang="en-US" altLang="zh-CN" sz="1200" u="none" dirty="0">
                  <a:solidFill>
                    <a:srgbClr val="000000"/>
                  </a:solidFill>
                  <a:ea typeface="宋体" panose="02010600030101010101" pitchFamily="2" charset="-122"/>
                </a:rPr>
                <a:t> is </a:t>
              </a:r>
              <a:r>
                <a:rPr lang="en-US" altLang="en-US" sz="1200" i="1" u="none" dirty="0">
                  <a:solidFill>
                    <a:srgbClr val="000000"/>
                  </a:solidFill>
                </a:rPr>
                <a:t>“abandoned,”</a:t>
              </a:r>
              <a:r>
                <a:rPr lang="en-US" altLang="en-US" sz="1200" u="none" dirty="0">
                  <a:solidFill>
                    <a:srgbClr val="000000"/>
                  </a:solidFill>
                </a:rPr>
                <a:t> </a:t>
              </a:r>
              <a:r>
                <a:rPr lang="en-US" altLang="en-US" sz="1200" i="1" u="none" dirty="0">
                  <a:solidFill>
                    <a:srgbClr val="000000"/>
                  </a:solidFill>
                </a:rPr>
                <a:t>“recycled”</a:t>
              </a:r>
              <a:r>
                <a:rPr lang="en-US" altLang="en-US" sz="1200" u="none" dirty="0">
                  <a:solidFill>
                    <a:srgbClr val="000000"/>
                  </a:solidFill>
                </a:rPr>
                <a:t> or inherently </a:t>
              </a:r>
            </a:p>
            <a:p>
              <a:r>
                <a:rPr lang="en-US" altLang="en-US" sz="1200" i="1" u="none" dirty="0">
                  <a:solidFill>
                    <a:srgbClr val="000000"/>
                  </a:solidFill>
                </a:rPr>
                <a:t>“waste-like”)</a:t>
              </a:r>
              <a:r>
                <a:rPr lang="en-US" altLang="en-US" sz="1200" b="0" i="1" u="none" dirty="0">
                  <a:solidFill>
                    <a:srgbClr val="000000"/>
                  </a:solidFill>
                </a:rPr>
                <a:t>  Note: EPA views old chemicals that</a:t>
              </a:r>
            </a:p>
            <a:p>
              <a:r>
                <a:rPr lang="en-US" altLang="en-US" sz="1200" b="0" i="1" u="none" dirty="0">
                  <a:solidFill>
                    <a:srgbClr val="000000"/>
                  </a:solidFill>
                </a:rPr>
                <a:t> have not been used in years and which are </a:t>
              </a:r>
            </a:p>
            <a:p>
              <a:r>
                <a:rPr lang="en-US" altLang="en-US" sz="1200" b="0" i="1" u="none" dirty="0">
                  <a:solidFill>
                    <a:srgbClr val="000000"/>
                  </a:solidFill>
                </a:rPr>
                <a:t>unlikely to be used in the foreseeable future</a:t>
              </a:r>
            </a:p>
            <a:p>
              <a:r>
                <a:rPr lang="en-US" altLang="en-US" sz="1200" b="0" i="1" u="none" dirty="0">
                  <a:solidFill>
                    <a:srgbClr val="000000"/>
                  </a:solidFill>
                </a:rPr>
                <a:t> as waste.</a:t>
              </a:r>
              <a:endParaRPr lang="en-US" altLang="zh-CN" sz="1200" i="1" dirty="0">
                <a:solidFill>
                  <a:srgbClr val="000000"/>
                </a:solidFill>
                <a:ea typeface="宋体" panose="02010600030101010101" pitchFamily="2" charset="-122"/>
              </a:endParaRPr>
            </a:p>
          </p:txBody>
        </p:sp>
        <p:sp>
          <p:nvSpPr>
            <p:cNvPr id="5126" name="AutoShape 10"/>
            <p:cNvSpPr>
              <a:spLocks noChangeArrowheads="1"/>
            </p:cNvSpPr>
            <p:nvPr/>
          </p:nvSpPr>
          <p:spPr bwMode="auto">
            <a:xfrm>
              <a:off x="3408" y="1078"/>
              <a:ext cx="1728" cy="674"/>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400" b="0" u="none" dirty="0">
                  <a:solidFill>
                    <a:srgbClr val="000000"/>
                  </a:solidFill>
                  <a:ea typeface="宋体" panose="02010600030101010101" pitchFamily="2" charset="-122"/>
                </a:rPr>
                <a:t>Give the material to another </a:t>
              </a:r>
            </a:p>
            <a:p>
              <a:r>
                <a:rPr lang="en-US" altLang="zh-CN" sz="1400" b="0" u="none" dirty="0">
                  <a:solidFill>
                    <a:srgbClr val="000000"/>
                  </a:solidFill>
                  <a:ea typeface="宋体" panose="02010600030101010101" pitchFamily="2" charset="-122"/>
                </a:rPr>
                <a:t>authorized laboratory or user or </a:t>
              </a:r>
            </a:p>
            <a:p>
              <a:r>
                <a:rPr lang="en-US" altLang="zh-CN" sz="1400" b="0" u="none" dirty="0">
                  <a:solidFill>
                    <a:srgbClr val="000000"/>
                  </a:solidFill>
                  <a:ea typeface="宋体" panose="02010600030101010101" pitchFamily="2" charset="-122"/>
                </a:rPr>
                <a:t>send to Central Stores for excess</a:t>
              </a:r>
            </a:p>
            <a:p>
              <a:r>
                <a:rPr lang="en-US" altLang="zh-CN" sz="1400" b="0" u="none" dirty="0">
                  <a:solidFill>
                    <a:srgbClr val="000000"/>
                  </a:solidFill>
                  <a:ea typeface="宋体" panose="02010600030101010101" pitchFamily="2" charset="-122"/>
                </a:rPr>
                <a:t>to be auctioned .</a:t>
              </a:r>
            </a:p>
          </p:txBody>
        </p:sp>
        <p:sp>
          <p:nvSpPr>
            <p:cNvPr id="5127" name="AutoShape 11"/>
            <p:cNvSpPr>
              <a:spLocks noChangeArrowheads="1"/>
            </p:cNvSpPr>
            <p:nvPr/>
          </p:nvSpPr>
          <p:spPr bwMode="auto">
            <a:xfrm>
              <a:off x="3408" y="2160"/>
              <a:ext cx="1728" cy="317"/>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400" b="0" u="none">
                  <a:solidFill>
                    <a:srgbClr val="000000"/>
                  </a:solidFill>
                  <a:ea typeface="宋体" panose="02010600030101010101" pitchFamily="2" charset="-122"/>
                </a:rPr>
                <a:t>If your material is not a </a:t>
              </a:r>
              <a:r>
                <a:rPr lang="en-US" altLang="zh-CN" sz="1400" u="none">
                  <a:solidFill>
                    <a:srgbClr val="000000"/>
                  </a:solidFill>
                  <a:ea typeface="宋体" panose="02010600030101010101" pitchFamily="2" charset="-122"/>
                </a:rPr>
                <a:t>WASTE</a:t>
              </a:r>
              <a:r>
                <a:rPr lang="en-US" altLang="zh-CN" sz="1400" b="0" u="none">
                  <a:solidFill>
                    <a:srgbClr val="000000"/>
                  </a:solidFill>
                  <a:ea typeface="宋体" panose="02010600030101010101" pitchFamily="2" charset="-122"/>
                </a:rPr>
                <a:t>, </a:t>
              </a:r>
            </a:p>
            <a:p>
              <a:r>
                <a:rPr lang="en-US" altLang="zh-CN" sz="1400" b="0" u="none">
                  <a:solidFill>
                    <a:srgbClr val="000000"/>
                  </a:solidFill>
                  <a:ea typeface="宋体" panose="02010600030101010101" pitchFamily="2" charset="-122"/>
                </a:rPr>
                <a:t>then it is not a Hazardous Waste.</a:t>
              </a:r>
            </a:p>
          </p:txBody>
        </p:sp>
        <p:sp>
          <p:nvSpPr>
            <p:cNvPr id="5128" name="Text Box 12"/>
            <p:cNvSpPr txBox="1">
              <a:spLocks noChangeArrowheads="1"/>
            </p:cNvSpPr>
            <p:nvPr/>
          </p:nvSpPr>
          <p:spPr bwMode="auto">
            <a:xfrm>
              <a:off x="3901" y="55"/>
              <a:ext cx="161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i="1">
                  <a:solidFill>
                    <a:srgbClr val="3333CC"/>
                  </a:solidFill>
                </a:rPr>
                <a:t>Waste Definition</a:t>
              </a:r>
            </a:p>
          </p:txBody>
        </p:sp>
        <p:sp>
          <p:nvSpPr>
            <p:cNvPr id="5129" name="AutoShape 13"/>
            <p:cNvSpPr>
              <a:spLocks noChangeArrowheads="1"/>
            </p:cNvSpPr>
            <p:nvPr/>
          </p:nvSpPr>
          <p:spPr bwMode="auto">
            <a:xfrm>
              <a:off x="1416" y="832"/>
              <a:ext cx="768" cy="192"/>
            </a:xfrm>
            <a:prstGeom prst="flowChartTerminator">
              <a:avLst/>
            </a:prstGeom>
            <a:solidFill>
              <a:srgbClr val="800080"/>
            </a:solidFill>
            <a:ln w="9525">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400" u="none">
                  <a:solidFill>
                    <a:srgbClr val="FFFFFF"/>
                  </a:solidFill>
                </a:rPr>
                <a:t>START</a:t>
              </a:r>
            </a:p>
          </p:txBody>
        </p:sp>
        <p:cxnSp>
          <p:nvCxnSpPr>
            <p:cNvPr id="5130" name="AutoShape 15"/>
            <p:cNvCxnSpPr>
              <a:cxnSpLocks noChangeShapeType="1"/>
              <a:stCxn id="5129" idx="2"/>
              <a:endCxn id="5124" idx="0"/>
            </p:cNvCxnSpPr>
            <p:nvPr/>
          </p:nvCxnSpPr>
          <p:spPr bwMode="auto">
            <a:xfrm>
              <a:off x="1800" y="1024"/>
              <a:ext cx="0" cy="22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31" name="AutoShape 16"/>
            <p:cNvCxnSpPr>
              <a:cxnSpLocks noChangeShapeType="1"/>
              <a:stCxn id="5124" idx="2"/>
              <a:endCxn id="5125" idx="0"/>
            </p:cNvCxnSpPr>
            <p:nvPr/>
          </p:nvCxnSpPr>
          <p:spPr bwMode="auto">
            <a:xfrm>
              <a:off x="1800" y="1584"/>
              <a:ext cx="0" cy="33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32" name="AutoShape 17"/>
            <p:cNvCxnSpPr>
              <a:cxnSpLocks noChangeShapeType="1"/>
              <a:stCxn id="5125" idx="2"/>
            </p:cNvCxnSpPr>
            <p:nvPr/>
          </p:nvCxnSpPr>
          <p:spPr bwMode="auto">
            <a:xfrm>
              <a:off x="1800" y="2736"/>
              <a:ext cx="0" cy="33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33" name="AutoShape 18"/>
            <p:cNvCxnSpPr>
              <a:cxnSpLocks noChangeShapeType="1"/>
              <a:stCxn id="5124" idx="3"/>
              <a:endCxn id="5126" idx="1"/>
            </p:cNvCxnSpPr>
            <p:nvPr/>
          </p:nvCxnSpPr>
          <p:spPr bwMode="auto">
            <a:xfrm flipV="1">
              <a:off x="2880" y="1415"/>
              <a:ext cx="528" cy="1"/>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34" name="AutoShape 20"/>
            <p:cNvCxnSpPr>
              <a:cxnSpLocks noChangeShapeType="1"/>
              <a:stCxn id="5125" idx="3"/>
              <a:endCxn id="5127" idx="1"/>
            </p:cNvCxnSpPr>
            <p:nvPr/>
          </p:nvCxnSpPr>
          <p:spPr bwMode="auto">
            <a:xfrm flipV="1">
              <a:off x="2880" y="2319"/>
              <a:ext cx="528" cy="9"/>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135" name="Text Box 22"/>
            <p:cNvSpPr txBox="1">
              <a:spLocks noChangeArrowheads="1"/>
            </p:cNvSpPr>
            <p:nvPr/>
          </p:nvSpPr>
          <p:spPr bwMode="auto">
            <a:xfrm>
              <a:off x="3000" y="1272"/>
              <a:ext cx="308"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200" u="none">
                  <a:solidFill>
                    <a:srgbClr val="000000"/>
                  </a:solidFill>
                </a:rPr>
                <a:t>YES</a:t>
              </a:r>
            </a:p>
          </p:txBody>
        </p:sp>
        <p:sp>
          <p:nvSpPr>
            <p:cNvPr id="5136" name="Text Box 24"/>
            <p:cNvSpPr txBox="1">
              <a:spLocks noChangeArrowheads="1"/>
            </p:cNvSpPr>
            <p:nvPr/>
          </p:nvSpPr>
          <p:spPr bwMode="auto">
            <a:xfrm>
              <a:off x="1536" y="2832"/>
              <a:ext cx="308"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200" u="none">
                  <a:solidFill>
                    <a:srgbClr val="000000"/>
                  </a:solidFill>
                </a:rPr>
                <a:t>YES</a:t>
              </a:r>
            </a:p>
          </p:txBody>
        </p:sp>
        <p:sp>
          <p:nvSpPr>
            <p:cNvPr id="5137" name="Text Box 25"/>
            <p:cNvSpPr txBox="1">
              <a:spLocks noChangeArrowheads="1"/>
            </p:cNvSpPr>
            <p:nvPr/>
          </p:nvSpPr>
          <p:spPr bwMode="auto">
            <a:xfrm>
              <a:off x="1576" y="1672"/>
              <a:ext cx="26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200" u="none">
                  <a:solidFill>
                    <a:srgbClr val="000000"/>
                  </a:solidFill>
                </a:rPr>
                <a:t>NO</a:t>
              </a:r>
            </a:p>
          </p:txBody>
        </p:sp>
        <p:sp>
          <p:nvSpPr>
            <p:cNvPr id="5138" name="Text Box 26"/>
            <p:cNvSpPr txBox="1">
              <a:spLocks noChangeArrowheads="1"/>
            </p:cNvSpPr>
            <p:nvPr/>
          </p:nvSpPr>
          <p:spPr bwMode="auto">
            <a:xfrm>
              <a:off x="3024" y="2168"/>
              <a:ext cx="26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200" u="none">
                  <a:solidFill>
                    <a:srgbClr val="000000"/>
                  </a:solidFill>
                </a:rPr>
                <a:t>NO</a:t>
              </a:r>
            </a:p>
          </p:txBody>
        </p:sp>
        <p:sp>
          <p:nvSpPr>
            <p:cNvPr id="5139" name="AutoShape 27"/>
            <p:cNvSpPr>
              <a:spLocks noChangeArrowheads="1"/>
            </p:cNvSpPr>
            <p:nvPr/>
          </p:nvSpPr>
          <p:spPr bwMode="auto">
            <a:xfrm>
              <a:off x="792" y="3072"/>
              <a:ext cx="2016" cy="432"/>
            </a:xfrm>
            <a:prstGeom prst="flowChartAlternateProcess">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400" b="0" u="none">
                  <a:solidFill>
                    <a:srgbClr val="000000"/>
                  </a:solidFill>
                  <a:ea typeface="宋体" panose="02010600030101010101" pitchFamily="2" charset="-122"/>
                </a:rPr>
                <a:t>Material meets the definition of WASTE</a:t>
              </a:r>
            </a:p>
            <a:p>
              <a:r>
                <a:rPr lang="en-US" altLang="zh-CN" sz="1400" b="0" u="none">
                  <a:solidFill>
                    <a:srgbClr val="000000"/>
                  </a:solidFill>
                  <a:ea typeface="宋体" panose="02010600030101010101" pitchFamily="2" charset="-122"/>
                </a:rPr>
                <a:t>Continue on </a:t>
              </a:r>
              <a:r>
                <a:rPr lang="en-US" altLang="zh-CN" sz="1400" i="1">
                  <a:solidFill>
                    <a:srgbClr val="000000"/>
                  </a:solidFill>
                  <a:ea typeface="宋体" panose="02010600030101010101" pitchFamily="2" charset="-122"/>
                  <a:hlinkClick r:id="rId2" action="ppaction://hlinksldjump"/>
                </a:rPr>
                <a:t>Master Flowchart</a:t>
              </a:r>
              <a:endParaRPr lang="en-US" altLang="en-US" sz="1400">
                <a:solidFill>
                  <a:srgbClr val="000000"/>
                </a:solidFill>
              </a:endParaRPr>
            </a:p>
          </p:txBody>
        </p:sp>
      </p:grpSp>
      <p:sp>
        <p:nvSpPr>
          <p:cNvPr id="2" name="TextBox 1"/>
          <p:cNvSpPr txBox="1"/>
          <p:nvPr/>
        </p:nvSpPr>
        <p:spPr>
          <a:xfrm>
            <a:off x="304800" y="152404"/>
            <a:ext cx="2622550" cy="830997"/>
          </a:xfrm>
          <a:prstGeom prst="rect">
            <a:avLst/>
          </a:prstGeom>
          <a:noFill/>
        </p:spPr>
        <p:txBody>
          <a:bodyPr wrap="square" rtlCol="0">
            <a:spAutoFit/>
          </a:bodyPr>
          <a:lstStyle/>
          <a:p>
            <a:r>
              <a:rPr lang="en-US" b="1" i="1">
                <a:solidFill>
                  <a:srgbClr val="3333CC"/>
                </a:solidFill>
              </a:rPr>
              <a:t>First, Let’s look at what are “</a:t>
            </a:r>
            <a:r>
              <a:rPr lang="en-US" b="1" i="1" u="sng">
                <a:solidFill>
                  <a:srgbClr val="3333CC"/>
                </a:solidFill>
              </a:rPr>
              <a:t>Wastes</a:t>
            </a:r>
            <a:r>
              <a:rPr lang="en-US" b="1" i="1">
                <a:solidFill>
                  <a:srgbClr val="3333CC"/>
                </a:solidFill>
              </a:rPr>
              <a:t>”</a:t>
            </a:r>
            <a:endParaRPr lang="en-US" b="1" i="1" dirty="0">
              <a:solidFill>
                <a:srgbClr val="3333CC"/>
              </a:solidFill>
            </a:endParaRPr>
          </a:p>
        </p:txBody>
      </p:sp>
    </p:spTree>
    <p:extLst>
      <p:ext uri="{BB962C8B-B14F-4D97-AF65-F5344CB8AC3E}">
        <p14:creationId xmlns:p14="http://schemas.microsoft.com/office/powerpoint/2010/main" val="2679567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ctrTitle"/>
          </p:nvPr>
        </p:nvSpPr>
        <p:spPr>
          <a:xfrm>
            <a:off x="-1" y="-76199"/>
            <a:ext cx="4648201" cy="1600199"/>
          </a:xfrm>
          <a:ln w="28575"/>
        </p:spPr>
        <p:txBody>
          <a:bodyPr anchor="ctr"/>
          <a:lstStyle/>
          <a:p>
            <a:pPr eaLnBrk="1" hangingPunct="1"/>
            <a:r>
              <a:rPr lang="en-US" altLang="zh-CN" b="0" u="sng" dirty="0">
                <a:solidFill>
                  <a:srgbClr val="CC0066"/>
                </a:solidFill>
                <a:ea typeface="宋体" panose="02010600030101010101" pitchFamily="2" charset="-122"/>
              </a:rPr>
              <a:t>Special Waste </a:t>
            </a:r>
            <a:r>
              <a:rPr lang="en-US" altLang="zh-CN" b="0" dirty="0">
                <a:solidFill>
                  <a:srgbClr val="CC0066"/>
                </a:solidFill>
                <a:ea typeface="宋体" panose="02010600030101010101" pitchFamily="2" charset="-122"/>
              </a:rPr>
              <a:t>Flowcharts</a:t>
            </a:r>
          </a:p>
        </p:txBody>
      </p:sp>
      <p:sp>
        <p:nvSpPr>
          <p:cNvPr id="3076" name="Rectangle 3"/>
          <p:cNvSpPr>
            <a:spLocks noGrp="1" noChangeArrowheads="1"/>
          </p:cNvSpPr>
          <p:nvPr>
            <p:ph type="subTitle" idx="1"/>
          </p:nvPr>
        </p:nvSpPr>
        <p:spPr>
          <a:xfrm>
            <a:off x="228600" y="4953000"/>
            <a:ext cx="8610600" cy="1066800"/>
          </a:xfrm>
        </p:spPr>
        <p:txBody>
          <a:bodyPr/>
          <a:lstStyle/>
          <a:p>
            <a:pPr eaLnBrk="1" hangingPunct="1">
              <a:lnSpc>
                <a:spcPct val="90000"/>
              </a:lnSpc>
            </a:pPr>
            <a:r>
              <a:rPr lang="en-US" altLang="zh-CN" b="1" dirty="0">
                <a:solidFill>
                  <a:srgbClr val="003399"/>
                </a:solidFill>
                <a:ea typeface="宋体" panose="02010600030101010101" pitchFamily="2" charset="-122"/>
              </a:rPr>
              <a:t>Environmental Health and Safety Office</a:t>
            </a:r>
          </a:p>
          <a:p>
            <a:pPr eaLnBrk="1" hangingPunct="1">
              <a:lnSpc>
                <a:spcPct val="90000"/>
              </a:lnSpc>
            </a:pPr>
            <a:r>
              <a:rPr lang="en-US" altLang="zh-CN" b="1" dirty="0">
                <a:solidFill>
                  <a:srgbClr val="003399"/>
                </a:solidFill>
                <a:ea typeface="宋体" panose="02010600030101010101" pitchFamily="2" charset="-122"/>
              </a:rPr>
              <a:t>Ball State University</a:t>
            </a:r>
          </a:p>
        </p:txBody>
      </p:sp>
      <p:sp>
        <p:nvSpPr>
          <p:cNvPr id="3" name="TextBox 2"/>
          <p:cNvSpPr txBox="1"/>
          <p:nvPr/>
        </p:nvSpPr>
        <p:spPr>
          <a:xfrm>
            <a:off x="457200" y="2057400"/>
            <a:ext cx="4572000" cy="1569660"/>
          </a:xfrm>
          <a:prstGeom prst="rect">
            <a:avLst/>
          </a:prstGeom>
          <a:noFill/>
        </p:spPr>
        <p:txBody>
          <a:bodyPr wrap="square" rtlCol="0">
            <a:spAutoFit/>
          </a:bodyPr>
          <a:lstStyle/>
          <a:p>
            <a:r>
              <a:rPr lang="en-US" b="1" i="1" dirty="0">
                <a:solidFill>
                  <a:schemeClr val="bg1"/>
                </a:solidFill>
              </a:rPr>
              <a:t>“</a:t>
            </a:r>
            <a:r>
              <a:rPr lang="en-US" b="1" i="1" u="sng" dirty="0">
                <a:solidFill>
                  <a:schemeClr val="bg1"/>
                </a:solidFill>
              </a:rPr>
              <a:t>Special Wastes</a:t>
            </a:r>
            <a:r>
              <a:rPr lang="en-US" b="1" i="1" dirty="0">
                <a:solidFill>
                  <a:schemeClr val="bg1"/>
                </a:solidFill>
              </a:rPr>
              <a:t>” – are wastes that are not general refuse - but also  </a:t>
            </a:r>
            <a:r>
              <a:rPr lang="en-US" b="1" u="sng" dirty="0">
                <a:solidFill>
                  <a:schemeClr val="bg1"/>
                </a:solidFill>
              </a:rPr>
              <a:t>do</a:t>
            </a:r>
            <a:r>
              <a:rPr lang="en-US" b="1" dirty="0">
                <a:solidFill>
                  <a:schemeClr val="bg1"/>
                </a:solidFill>
              </a:rPr>
              <a:t> </a:t>
            </a:r>
            <a:r>
              <a:rPr lang="en-US" b="1" i="1" dirty="0">
                <a:solidFill>
                  <a:schemeClr val="bg1"/>
                </a:solidFill>
              </a:rPr>
              <a:t>not rise to the level of “</a:t>
            </a:r>
            <a:r>
              <a:rPr lang="en-US" b="1" i="1" u="sng" dirty="0">
                <a:solidFill>
                  <a:schemeClr val="bg1"/>
                </a:solidFill>
              </a:rPr>
              <a:t>Hazardous Wastes</a:t>
            </a:r>
            <a:r>
              <a:rPr lang="en-US" b="1" i="1" dirty="0">
                <a:solidFill>
                  <a:schemeClr val="bg1"/>
                </a:solidFill>
              </a:rPr>
              <a:t>”</a:t>
            </a:r>
          </a:p>
        </p:txBody>
      </p:sp>
      <p:pic>
        <p:nvPicPr>
          <p:cNvPr id="2" name="Picture 1"/>
          <p:cNvPicPr>
            <a:picLocks noChangeAspect="1"/>
          </p:cNvPicPr>
          <p:nvPr/>
        </p:nvPicPr>
        <p:blipFill>
          <a:blip r:embed="rId2"/>
          <a:stretch>
            <a:fillRect/>
          </a:stretch>
        </p:blipFill>
        <p:spPr>
          <a:xfrm>
            <a:off x="5486400" y="76200"/>
            <a:ext cx="3767750" cy="2555140"/>
          </a:xfrm>
          <a:prstGeom prst="rect">
            <a:avLst/>
          </a:prstGeom>
        </p:spPr>
      </p:pic>
    </p:spTree>
    <p:extLst>
      <p:ext uri="{BB962C8B-B14F-4D97-AF65-F5344CB8AC3E}">
        <p14:creationId xmlns:p14="http://schemas.microsoft.com/office/powerpoint/2010/main" val="2203563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7" name="Group 71"/>
          <p:cNvGrpSpPr>
            <a:grpSpLocks/>
          </p:cNvGrpSpPr>
          <p:nvPr/>
        </p:nvGrpSpPr>
        <p:grpSpPr bwMode="auto">
          <a:xfrm>
            <a:off x="522292" y="76200"/>
            <a:ext cx="8350249" cy="6642100"/>
            <a:chOff x="329" y="48"/>
            <a:chExt cx="5260" cy="4184"/>
          </a:xfrm>
        </p:grpSpPr>
        <p:sp>
          <p:nvSpPr>
            <p:cNvPr id="6148" name="AutoShape 17"/>
            <p:cNvSpPr>
              <a:spLocks noChangeArrowheads="1"/>
            </p:cNvSpPr>
            <p:nvPr/>
          </p:nvSpPr>
          <p:spPr bwMode="auto">
            <a:xfrm>
              <a:off x="3264" y="672"/>
              <a:ext cx="2304" cy="224"/>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i="1" u="none">
                  <a:solidFill>
                    <a:srgbClr val="000000"/>
                  </a:solidFill>
                  <a:ea typeface="宋体" panose="02010600030101010101" pitchFamily="2" charset="-122"/>
                </a:rPr>
                <a:t>Refer to:</a:t>
              </a:r>
            </a:p>
            <a:p>
              <a:r>
                <a:rPr lang="en-US" altLang="zh-CN" sz="1200" i="1">
                  <a:solidFill>
                    <a:srgbClr val="0000FF"/>
                  </a:solidFill>
                  <a:ea typeface="宋体" panose="02010600030101010101" pitchFamily="2" charset="-122"/>
                  <a:hlinkClick r:id="rId3" action="ppaction://hlinksldjump"/>
                </a:rPr>
                <a:t>Radioactive Waste</a:t>
              </a:r>
              <a:r>
                <a:rPr lang="en-US" altLang="zh-CN" sz="1200" b="0" i="1" u="none">
                  <a:solidFill>
                    <a:srgbClr val="000000"/>
                  </a:solidFill>
                  <a:ea typeface="宋体" panose="02010600030101010101" pitchFamily="2" charset="-122"/>
                  <a:hlinkClick r:id="rId3" action="ppaction://hlinksldjump"/>
                </a:rPr>
                <a:t> </a:t>
              </a:r>
              <a:r>
                <a:rPr lang="en-US" altLang="zh-CN" sz="1200" b="0" i="1" u="none">
                  <a:solidFill>
                    <a:srgbClr val="000000"/>
                  </a:solidFill>
                  <a:ea typeface="宋体" panose="02010600030101010101" pitchFamily="2" charset="-122"/>
                </a:rPr>
                <a:t>Flowchart</a:t>
              </a:r>
            </a:p>
          </p:txBody>
        </p:sp>
        <p:sp>
          <p:nvSpPr>
            <p:cNvPr id="6149" name="AutoShape 18"/>
            <p:cNvSpPr>
              <a:spLocks noChangeArrowheads="1"/>
            </p:cNvSpPr>
            <p:nvPr/>
          </p:nvSpPr>
          <p:spPr bwMode="auto">
            <a:xfrm>
              <a:off x="3272" y="3520"/>
              <a:ext cx="2296" cy="224"/>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i="1" u="none" dirty="0">
                  <a:solidFill>
                    <a:srgbClr val="000000"/>
                  </a:solidFill>
                  <a:ea typeface="宋体" panose="02010600030101010101" pitchFamily="2" charset="-122"/>
                </a:rPr>
                <a:t>Refer to:</a:t>
              </a:r>
            </a:p>
            <a:p>
              <a:r>
                <a:rPr lang="en-US" altLang="zh-CN" sz="1200" i="1" dirty="0">
                  <a:solidFill>
                    <a:srgbClr val="3333CC"/>
                  </a:solidFill>
                  <a:ea typeface="宋体" panose="02010600030101010101" pitchFamily="2" charset="-122"/>
                </a:rPr>
                <a:t>Universal Waste </a:t>
              </a:r>
              <a:r>
                <a:rPr lang="en-US" altLang="zh-CN" sz="1200" b="0" i="1" u="none" dirty="0">
                  <a:solidFill>
                    <a:srgbClr val="000000"/>
                  </a:solidFill>
                  <a:ea typeface="宋体" panose="02010600030101010101" pitchFamily="2" charset="-122"/>
                </a:rPr>
                <a:t>Flowchart</a:t>
              </a:r>
            </a:p>
          </p:txBody>
        </p:sp>
        <p:sp>
          <p:nvSpPr>
            <p:cNvPr id="6150" name="AutoShape 19"/>
            <p:cNvSpPr>
              <a:spLocks noChangeArrowheads="1"/>
            </p:cNvSpPr>
            <p:nvPr/>
          </p:nvSpPr>
          <p:spPr bwMode="auto">
            <a:xfrm>
              <a:off x="3264" y="1047"/>
              <a:ext cx="2304" cy="224"/>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i="1" u="none">
                  <a:solidFill>
                    <a:srgbClr val="000000"/>
                  </a:solidFill>
                  <a:ea typeface="宋体" panose="02010600030101010101" pitchFamily="2" charset="-122"/>
                </a:rPr>
                <a:t>Refer to:</a:t>
              </a:r>
            </a:p>
            <a:p>
              <a:r>
                <a:rPr lang="en-US" altLang="zh-CN" sz="1200" i="1">
                  <a:solidFill>
                    <a:srgbClr val="0000FF"/>
                  </a:solidFill>
                  <a:ea typeface="宋体" panose="02010600030101010101" pitchFamily="2" charset="-122"/>
                  <a:hlinkClick r:id="rId4" action="ppaction://hlinksldjump"/>
                </a:rPr>
                <a:t>Paint Waste</a:t>
              </a:r>
              <a:r>
                <a:rPr lang="en-US" altLang="zh-CN" sz="1200" b="0" i="1" u="none">
                  <a:solidFill>
                    <a:srgbClr val="000000"/>
                  </a:solidFill>
                  <a:ea typeface="宋体" panose="02010600030101010101" pitchFamily="2" charset="-122"/>
                  <a:hlinkClick r:id="rId4" action="ppaction://hlinksldjump"/>
                </a:rPr>
                <a:t> </a:t>
              </a:r>
              <a:r>
                <a:rPr lang="en-US" altLang="zh-CN" sz="1200" b="0" i="1" u="none">
                  <a:solidFill>
                    <a:srgbClr val="000000"/>
                  </a:solidFill>
                  <a:ea typeface="宋体" panose="02010600030101010101" pitchFamily="2" charset="-122"/>
                </a:rPr>
                <a:t>Flowchart</a:t>
              </a:r>
            </a:p>
          </p:txBody>
        </p:sp>
        <p:sp>
          <p:nvSpPr>
            <p:cNvPr id="6151" name="AutoShape 20"/>
            <p:cNvSpPr>
              <a:spLocks noChangeArrowheads="1"/>
            </p:cNvSpPr>
            <p:nvPr/>
          </p:nvSpPr>
          <p:spPr bwMode="auto">
            <a:xfrm>
              <a:off x="3264" y="1403"/>
              <a:ext cx="2304" cy="224"/>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i="1" u="none">
                  <a:solidFill>
                    <a:srgbClr val="000000"/>
                  </a:solidFill>
                  <a:ea typeface="宋体" panose="02010600030101010101" pitchFamily="2" charset="-122"/>
                </a:rPr>
                <a:t>Refer to:</a:t>
              </a:r>
            </a:p>
            <a:p>
              <a:r>
                <a:rPr lang="en-US" altLang="zh-CN" sz="1200" i="1">
                  <a:solidFill>
                    <a:srgbClr val="0000FF"/>
                  </a:solidFill>
                  <a:ea typeface="宋体" panose="02010600030101010101" pitchFamily="2" charset="-122"/>
                  <a:hlinkClick r:id="rId5" action="ppaction://hlinksldjump"/>
                </a:rPr>
                <a:t>Asbestos Waste</a:t>
              </a:r>
              <a:r>
                <a:rPr lang="en-US" altLang="zh-CN" sz="1200" b="0" i="1" u="none">
                  <a:solidFill>
                    <a:srgbClr val="000000"/>
                  </a:solidFill>
                  <a:ea typeface="宋体" panose="02010600030101010101" pitchFamily="2" charset="-122"/>
                  <a:hlinkClick r:id="rId5" action="ppaction://hlinksldjump"/>
                </a:rPr>
                <a:t> </a:t>
              </a:r>
              <a:r>
                <a:rPr lang="en-US" altLang="zh-CN" sz="1200" b="0" i="1" u="none">
                  <a:solidFill>
                    <a:srgbClr val="000000"/>
                  </a:solidFill>
                  <a:ea typeface="宋体" panose="02010600030101010101" pitchFamily="2" charset="-122"/>
                </a:rPr>
                <a:t>Flowchart</a:t>
              </a:r>
            </a:p>
          </p:txBody>
        </p:sp>
        <p:sp>
          <p:nvSpPr>
            <p:cNvPr id="6152" name="AutoShape 21"/>
            <p:cNvSpPr>
              <a:spLocks noChangeArrowheads="1"/>
            </p:cNvSpPr>
            <p:nvPr/>
          </p:nvSpPr>
          <p:spPr bwMode="auto">
            <a:xfrm>
              <a:off x="3264" y="1764"/>
              <a:ext cx="2304" cy="224"/>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i="1" u="none">
                  <a:solidFill>
                    <a:srgbClr val="000000"/>
                  </a:solidFill>
                  <a:ea typeface="宋体" panose="02010600030101010101" pitchFamily="2" charset="-122"/>
                </a:rPr>
                <a:t>Refer to:</a:t>
              </a:r>
            </a:p>
            <a:p>
              <a:r>
                <a:rPr lang="en-US" altLang="zh-CN" sz="1200" i="1">
                  <a:solidFill>
                    <a:srgbClr val="000000"/>
                  </a:solidFill>
                  <a:ea typeface="宋体" panose="02010600030101010101" pitchFamily="2" charset="-122"/>
                  <a:hlinkClick r:id="rId6" action="ppaction://hlinksldjump"/>
                </a:rPr>
                <a:t>Compressed Gas Cylinders &amp; Aerosols</a:t>
              </a:r>
              <a:r>
                <a:rPr lang="en-US" altLang="zh-CN" sz="1200" b="0" i="1" u="none">
                  <a:solidFill>
                    <a:srgbClr val="000000"/>
                  </a:solidFill>
                  <a:ea typeface="宋体" panose="02010600030101010101" pitchFamily="2" charset="-122"/>
                  <a:hlinkClick r:id="rId6" action="ppaction://hlinksldjump"/>
                </a:rPr>
                <a:t> </a:t>
              </a:r>
              <a:r>
                <a:rPr lang="en-US" altLang="zh-CN" sz="1200" b="0" i="1" u="none">
                  <a:solidFill>
                    <a:srgbClr val="000000"/>
                  </a:solidFill>
                  <a:ea typeface="宋体" panose="02010600030101010101" pitchFamily="2" charset="-122"/>
                </a:rPr>
                <a:t>Flowchart</a:t>
              </a:r>
            </a:p>
          </p:txBody>
        </p:sp>
        <p:sp>
          <p:nvSpPr>
            <p:cNvPr id="6153" name="AutoShape 22"/>
            <p:cNvSpPr>
              <a:spLocks noChangeArrowheads="1"/>
            </p:cNvSpPr>
            <p:nvPr/>
          </p:nvSpPr>
          <p:spPr bwMode="auto">
            <a:xfrm>
              <a:off x="3264" y="2117"/>
              <a:ext cx="2304" cy="224"/>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i="1" u="none">
                  <a:solidFill>
                    <a:srgbClr val="000000"/>
                  </a:solidFill>
                  <a:ea typeface="宋体" panose="02010600030101010101" pitchFamily="2" charset="-122"/>
                </a:rPr>
                <a:t>Refer to:</a:t>
              </a:r>
            </a:p>
            <a:p>
              <a:r>
                <a:rPr lang="en-US" altLang="zh-CN" sz="1200" i="1">
                  <a:solidFill>
                    <a:srgbClr val="000000"/>
                  </a:solidFill>
                  <a:ea typeface="宋体" panose="02010600030101010101" pitchFamily="2" charset="-122"/>
                  <a:hlinkClick r:id="rId7" action="ppaction://hlinksldjump"/>
                </a:rPr>
                <a:t>Empty Container</a:t>
              </a:r>
              <a:r>
                <a:rPr lang="en-US" altLang="zh-CN" sz="1200" b="0" i="1" u="none">
                  <a:solidFill>
                    <a:srgbClr val="000000"/>
                  </a:solidFill>
                  <a:ea typeface="宋体" panose="02010600030101010101" pitchFamily="2" charset="-122"/>
                  <a:hlinkClick r:id="rId7" action="ppaction://hlinksldjump"/>
                </a:rPr>
                <a:t> </a:t>
              </a:r>
              <a:r>
                <a:rPr lang="en-US" altLang="zh-CN" sz="1200" b="0" i="1" u="none">
                  <a:solidFill>
                    <a:srgbClr val="000000"/>
                  </a:solidFill>
                  <a:ea typeface="宋体" panose="02010600030101010101" pitchFamily="2" charset="-122"/>
                </a:rPr>
                <a:t>Flowchart</a:t>
              </a:r>
            </a:p>
          </p:txBody>
        </p:sp>
        <p:sp>
          <p:nvSpPr>
            <p:cNvPr id="6154" name="AutoShape 23"/>
            <p:cNvSpPr>
              <a:spLocks noChangeArrowheads="1"/>
            </p:cNvSpPr>
            <p:nvPr/>
          </p:nvSpPr>
          <p:spPr bwMode="auto">
            <a:xfrm>
              <a:off x="3264" y="2464"/>
              <a:ext cx="2304" cy="224"/>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i="1" u="none">
                  <a:solidFill>
                    <a:srgbClr val="000000"/>
                  </a:solidFill>
                  <a:ea typeface="宋体" panose="02010600030101010101" pitchFamily="2" charset="-122"/>
                </a:rPr>
                <a:t>Refer to:</a:t>
              </a:r>
            </a:p>
            <a:p>
              <a:r>
                <a:rPr lang="en-US" altLang="zh-CN" sz="1200" i="1">
                  <a:solidFill>
                    <a:srgbClr val="000000"/>
                  </a:solidFill>
                  <a:ea typeface="宋体" panose="02010600030101010101" pitchFamily="2" charset="-122"/>
                  <a:hlinkClick r:id="rId8" action="ppaction://hlinksldjump"/>
                </a:rPr>
                <a:t>Scrap Metal</a:t>
              </a:r>
              <a:r>
                <a:rPr lang="en-US" altLang="zh-CN" sz="1200" b="0" i="1" u="none">
                  <a:solidFill>
                    <a:srgbClr val="000000"/>
                  </a:solidFill>
                  <a:ea typeface="宋体" panose="02010600030101010101" pitchFamily="2" charset="-122"/>
                  <a:hlinkClick r:id="rId8" action="ppaction://hlinksldjump"/>
                </a:rPr>
                <a:t> </a:t>
              </a:r>
              <a:r>
                <a:rPr lang="en-US" altLang="zh-CN" sz="1200" b="0" i="1" u="none">
                  <a:solidFill>
                    <a:srgbClr val="000000"/>
                  </a:solidFill>
                  <a:ea typeface="宋体" panose="02010600030101010101" pitchFamily="2" charset="-122"/>
                </a:rPr>
                <a:t>Flowchart</a:t>
              </a:r>
            </a:p>
          </p:txBody>
        </p:sp>
        <p:sp>
          <p:nvSpPr>
            <p:cNvPr id="6155" name="AutoShape 24"/>
            <p:cNvSpPr>
              <a:spLocks noChangeArrowheads="1"/>
            </p:cNvSpPr>
            <p:nvPr/>
          </p:nvSpPr>
          <p:spPr bwMode="auto">
            <a:xfrm>
              <a:off x="3264" y="2814"/>
              <a:ext cx="2304" cy="224"/>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i="1" u="none">
                  <a:solidFill>
                    <a:srgbClr val="000000"/>
                  </a:solidFill>
                  <a:ea typeface="宋体" panose="02010600030101010101" pitchFamily="2" charset="-122"/>
                </a:rPr>
                <a:t>Refer to:</a:t>
              </a:r>
            </a:p>
            <a:p>
              <a:r>
                <a:rPr lang="en-US" altLang="zh-CN" sz="1200" i="1">
                  <a:solidFill>
                    <a:srgbClr val="0000FF"/>
                  </a:solidFill>
                  <a:ea typeface="宋体" panose="02010600030101010101" pitchFamily="2" charset="-122"/>
                  <a:hlinkClick r:id="rId9" action="ppaction://hlinksldjump"/>
                </a:rPr>
                <a:t>Photographic Chemicals</a:t>
              </a:r>
              <a:r>
                <a:rPr lang="en-US" altLang="zh-CN" sz="1200" b="0" i="1" u="none">
                  <a:solidFill>
                    <a:srgbClr val="000000"/>
                  </a:solidFill>
                  <a:ea typeface="宋体" panose="02010600030101010101" pitchFamily="2" charset="-122"/>
                  <a:hlinkClick r:id="rId9" action="ppaction://hlinksldjump"/>
                </a:rPr>
                <a:t> </a:t>
              </a:r>
              <a:r>
                <a:rPr lang="en-US" altLang="zh-CN" sz="1200" b="0" i="1" u="none">
                  <a:solidFill>
                    <a:srgbClr val="000000"/>
                  </a:solidFill>
                  <a:ea typeface="宋体" panose="02010600030101010101" pitchFamily="2" charset="-122"/>
                </a:rPr>
                <a:t>Flowchart</a:t>
              </a:r>
            </a:p>
          </p:txBody>
        </p:sp>
        <p:sp>
          <p:nvSpPr>
            <p:cNvPr id="6156" name="AutoShape 25"/>
            <p:cNvSpPr>
              <a:spLocks noChangeArrowheads="1"/>
            </p:cNvSpPr>
            <p:nvPr/>
          </p:nvSpPr>
          <p:spPr bwMode="auto">
            <a:xfrm>
              <a:off x="3264" y="3167"/>
              <a:ext cx="2304" cy="224"/>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i="1" u="none">
                  <a:solidFill>
                    <a:srgbClr val="000000"/>
                  </a:solidFill>
                  <a:ea typeface="宋体" panose="02010600030101010101" pitchFamily="2" charset="-122"/>
                </a:rPr>
                <a:t>Refer to:</a:t>
              </a:r>
            </a:p>
            <a:p>
              <a:r>
                <a:rPr lang="en-US" altLang="zh-CN" sz="1200" i="1">
                  <a:solidFill>
                    <a:srgbClr val="0000FF"/>
                  </a:solidFill>
                  <a:ea typeface="宋体" panose="02010600030101010101" pitchFamily="2" charset="-122"/>
                  <a:hlinkClick r:id="rId10" action="ppaction://hlinksldjump"/>
                </a:rPr>
                <a:t>Waste Oil &amp; Antifreeze</a:t>
              </a:r>
              <a:r>
                <a:rPr lang="en-US" altLang="zh-CN" sz="1200" b="0" i="1" u="none">
                  <a:solidFill>
                    <a:srgbClr val="000000"/>
                  </a:solidFill>
                  <a:ea typeface="宋体" panose="02010600030101010101" pitchFamily="2" charset="-122"/>
                  <a:hlinkClick r:id="rId10" action="ppaction://hlinksldjump"/>
                </a:rPr>
                <a:t> </a:t>
              </a:r>
              <a:r>
                <a:rPr lang="en-US" altLang="zh-CN" sz="1200" b="0" i="1" u="none">
                  <a:solidFill>
                    <a:srgbClr val="000000"/>
                  </a:solidFill>
                  <a:ea typeface="宋体" panose="02010600030101010101" pitchFamily="2" charset="-122"/>
                </a:rPr>
                <a:t>Flowchart</a:t>
              </a:r>
            </a:p>
          </p:txBody>
        </p:sp>
        <p:sp>
          <p:nvSpPr>
            <p:cNvPr id="6157" name="AutoShape 4"/>
            <p:cNvSpPr>
              <a:spLocks noChangeArrowheads="1"/>
            </p:cNvSpPr>
            <p:nvPr/>
          </p:nvSpPr>
          <p:spPr bwMode="auto">
            <a:xfrm>
              <a:off x="336" y="672"/>
              <a:ext cx="2583" cy="224"/>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300" b="0" u="none">
                  <a:solidFill>
                    <a:srgbClr val="000000"/>
                  </a:solidFill>
                  <a:ea typeface="宋体" panose="02010600030101010101" pitchFamily="2" charset="-122"/>
                </a:rPr>
                <a:t>Is your waste </a:t>
              </a:r>
              <a:r>
                <a:rPr lang="en-US" altLang="zh-CN" sz="1300" u="none">
                  <a:solidFill>
                    <a:srgbClr val="000000"/>
                  </a:solidFill>
                  <a:ea typeface="宋体" panose="02010600030101010101" pitchFamily="2" charset="-122"/>
                </a:rPr>
                <a:t>RADIOACTIVE</a:t>
              </a:r>
              <a:r>
                <a:rPr lang="en-US" altLang="zh-CN" sz="1300" b="0" u="none">
                  <a:solidFill>
                    <a:srgbClr val="000000"/>
                  </a:solidFill>
                  <a:ea typeface="宋体" panose="02010600030101010101" pitchFamily="2" charset="-122"/>
                </a:rPr>
                <a:t>?</a:t>
              </a:r>
            </a:p>
          </p:txBody>
        </p:sp>
        <p:sp>
          <p:nvSpPr>
            <p:cNvPr id="6158" name="AutoShape 5"/>
            <p:cNvSpPr>
              <a:spLocks noChangeArrowheads="1"/>
            </p:cNvSpPr>
            <p:nvPr/>
          </p:nvSpPr>
          <p:spPr bwMode="auto">
            <a:xfrm>
              <a:off x="329" y="3520"/>
              <a:ext cx="2583" cy="224"/>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300" b="0" u="none" dirty="0">
                  <a:solidFill>
                    <a:srgbClr val="000000"/>
                  </a:solidFill>
                  <a:ea typeface="宋体" panose="02010600030101010101" pitchFamily="2" charset="-122"/>
                </a:rPr>
                <a:t>Is your waste a </a:t>
              </a:r>
              <a:r>
                <a:rPr lang="en-US" altLang="zh-CN" sz="1300" u="none" dirty="0">
                  <a:solidFill>
                    <a:srgbClr val="000000"/>
                  </a:solidFill>
                  <a:ea typeface="宋体" panose="02010600030101010101" pitchFamily="2" charset="-122"/>
                </a:rPr>
                <a:t>UNIVERSAL WASTE</a:t>
              </a:r>
              <a:r>
                <a:rPr lang="en-US" altLang="zh-CN" sz="1300" b="0" u="none" dirty="0">
                  <a:solidFill>
                    <a:srgbClr val="000000"/>
                  </a:solidFill>
                  <a:ea typeface="宋体" panose="02010600030101010101" pitchFamily="2" charset="-122"/>
                </a:rPr>
                <a:t>? (i.e., </a:t>
              </a:r>
            </a:p>
          </p:txBody>
        </p:sp>
        <p:sp>
          <p:nvSpPr>
            <p:cNvPr id="6159" name="AutoShape 6"/>
            <p:cNvSpPr>
              <a:spLocks noChangeArrowheads="1"/>
            </p:cNvSpPr>
            <p:nvPr/>
          </p:nvSpPr>
          <p:spPr bwMode="auto">
            <a:xfrm>
              <a:off x="336" y="1047"/>
              <a:ext cx="2583" cy="224"/>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300" b="0" u="none">
                  <a:solidFill>
                    <a:srgbClr val="000000"/>
                  </a:solidFill>
                  <a:ea typeface="宋体" panose="02010600030101010101" pitchFamily="2" charset="-122"/>
                </a:rPr>
                <a:t>Is your waste </a:t>
              </a:r>
              <a:r>
                <a:rPr lang="en-US" altLang="zh-CN" sz="1300" u="none">
                  <a:solidFill>
                    <a:srgbClr val="000000"/>
                  </a:solidFill>
                  <a:ea typeface="宋体" panose="02010600030101010101" pitchFamily="2" charset="-122"/>
                </a:rPr>
                <a:t>PAINT</a:t>
              </a:r>
              <a:r>
                <a:rPr lang="en-US" altLang="zh-CN" sz="1300" b="0" u="none">
                  <a:solidFill>
                    <a:srgbClr val="000000"/>
                  </a:solidFill>
                  <a:ea typeface="宋体" panose="02010600030101010101" pitchFamily="2" charset="-122"/>
                </a:rPr>
                <a:t>?</a:t>
              </a:r>
            </a:p>
          </p:txBody>
        </p:sp>
        <p:sp>
          <p:nvSpPr>
            <p:cNvPr id="6160" name="AutoShape 7"/>
            <p:cNvSpPr>
              <a:spLocks noChangeArrowheads="1"/>
            </p:cNvSpPr>
            <p:nvPr/>
          </p:nvSpPr>
          <p:spPr bwMode="auto">
            <a:xfrm>
              <a:off x="336" y="1403"/>
              <a:ext cx="2583" cy="224"/>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300" b="0" u="none" dirty="0">
                  <a:solidFill>
                    <a:srgbClr val="000000"/>
                  </a:solidFill>
                  <a:ea typeface="宋体" panose="02010600030101010101" pitchFamily="2" charset="-122"/>
                </a:rPr>
                <a:t>Does your waste contain </a:t>
              </a:r>
              <a:r>
                <a:rPr lang="en-US" altLang="zh-CN" sz="1300" u="none" dirty="0">
                  <a:solidFill>
                    <a:srgbClr val="000000"/>
                  </a:solidFill>
                  <a:ea typeface="宋体" panose="02010600030101010101" pitchFamily="2" charset="-122"/>
                </a:rPr>
                <a:t>ASBESTOS</a:t>
              </a:r>
              <a:r>
                <a:rPr lang="en-US" altLang="zh-CN" sz="1300" b="0" u="none" dirty="0">
                  <a:solidFill>
                    <a:srgbClr val="000000"/>
                  </a:solidFill>
                  <a:ea typeface="宋体" panose="02010600030101010101" pitchFamily="2" charset="-122"/>
                </a:rPr>
                <a:t>?</a:t>
              </a:r>
            </a:p>
          </p:txBody>
        </p:sp>
        <p:sp>
          <p:nvSpPr>
            <p:cNvPr id="6161" name="AutoShape 8"/>
            <p:cNvSpPr>
              <a:spLocks noChangeArrowheads="1"/>
            </p:cNvSpPr>
            <p:nvPr/>
          </p:nvSpPr>
          <p:spPr bwMode="auto">
            <a:xfrm>
              <a:off x="336" y="1764"/>
              <a:ext cx="2583" cy="224"/>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300" b="0" u="none">
                  <a:solidFill>
                    <a:srgbClr val="000000"/>
                  </a:solidFill>
                  <a:ea typeface="宋体" panose="02010600030101010101" pitchFamily="2" charset="-122"/>
                </a:rPr>
                <a:t>Is your waste a </a:t>
              </a:r>
              <a:r>
                <a:rPr lang="en-US" altLang="zh-CN" sz="1300" u="none">
                  <a:solidFill>
                    <a:srgbClr val="000000"/>
                  </a:solidFill>
                  <a:ea typeface="宋体" panose="02010600030101010101" pitchFamily="2" charset="-122"/>
                </a:rPr>
                <a:t>GAS CYLINDER </a:t>
              </a:r>
              <a:r>
                <a:rPr lang="en-US" altLang="zh-CN" sz="1300" b="0" u="none">
                  <a:solidFill>
                    <a:srgbClr val="000000"/>
                  </a:solidFill>
                  <a:ea typeface="宋体" panose="02010600030101010101" pitchFamily="2" charset="-122"/>
                </a:rPr>
                <a:t>or </a:t>
              </a:r>
              <a:r>
                <a:rPr lang="en-US" altLang="zh-CN" sz="1300" u="none">
                  <a:solidFill>
                    <a:srgbClr val="000000"/>
                  </a:solidFill>
                  <a:ea typeface="宋体" panose="02010600030101010101" pitchFamily="2" charset="-122"/>
                </a:rPr>
                <a:t>AEROSOL CAN</a:t>
              </a:r>
              <a:r>
                <a:rPr lang="en-US" altLang="zh-CN" sz="1300" b="0" u="none">
                  <a:solidFill>
                    <a:srgbClr val="000000"/>
                  </a:solidFill>
                  <a:ea typeface="宋体" panose="02010600030101010101" pitchFamily="2" charset="-122"/>
                </a:rPr>
                <a:t>?</a:t>
              </a:r>
            </a:p>
          </p:txBody>
        </p:sp>
        <p:sp>
          <p:nvSpPr>
            <p:cNvPr id="6162" name="AutoShape 9"/>
            <p:cNvSpPr>
              <a:spLocks noChangeArrowheads="1"/>
            </p:cNvSpPr>
            <p:nvPr/>
          </p:nvSpPr>
          <p:spPr bwMode="auto">
            <a:xfrm>
              <a:off x="336" y="2117"/>
              <a:ext cx="2583" cy="224"/>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300" b="0" u="none">
                  <a:solidFill>
                    <a:srgbClr val="000000"/>
                  </a:solidFill>
                  <a:ea typeface="宋体" panose="02010600030101010101" pitchFamily="2" charset="-122"/>
                </a:rPr>
                <a:t>Is your waste an </a:t>
              </a:r>
              <a:r>
                <a:rPr lang="en-US" altLang="zh-CN" sz="1300" u="none">
                  <a:solidFill>
                    <a:srgbClr val="000000"/>
                  </a:solidFill>
                  <a:ea typeface="宋体" panose="02010600030101010101" pitchFamily="2" charset="-122"/>
                </a:rPr>
                <a:t>EMPTY CONTAINER</a:t>
              </a:r>
              <a:r>
                <a:rPr lang="en-US" altLang="zh-CN" sz="1300" b="0" u="none">
                  <a:solidFill>
                    <a:srgbClr val="000000"/>
                  </a:solidFill>
                  <a:ea typeface="宋体" panose="02010600030101010101" pitchFamily="2" charset="-122"/>
                </a:rPr>
                <a:t>?</a:t>
              </a:r>
            </a:p>
          </p:txBody>
        </p:sp>
        <p:sp>
          <p:nvSpPr>
            <p:cNvPr id="6163" name="AutoShape 10"/>
            <p:cNvSpPr>
              <a:spLocks noChangeArrowheads="1"/>
            </p:cNvSpPr>
            <p:nvPr/>
          </p:nvSpPr>
          <p:spPr bwMode="auto">
            <a:xfrm>
              <a:off x="336" y="2464"/>
              <a:ext cx="2583" cy="224"/>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300" b="0" u="none">
                  <a:solidFill>
                    <a:srgbClr val="000000"/>
                  </a:solidFill>
                  <a:ea typeface="宋体" panose="02010600030101010101" pitchFamily="2" charset="-122"/>
                </a:rPr>
                <a:t>Is your waste a </a:t>
              </a:r>
              <a:r>
                <a:rPr lang="en-US" altLang="zh-CN" sz="1300" u="none">
                  <a:solidFill>
                    <a:srgbClr val="000000"/>
                  </a:solidFill>
                  <a:ea typeface="宋体" panose="02010600030101010101" pitchFamily="2" charset="-122"/>
                </a:rPr>
                <a:t>METAL</a:t>
              </a:r>
              <a:r>
                <a:rPr lang="en-US" altLang="zh-CN" sz="1300" b="0" u="none">
                  <a:solidFill>
                    <a:srgbClr val="000000"/>
                  </a:solidFill>
                  <a:ea typeface="宋体" panose="02010600030101010101" pitchFamily="2" charset="-122"/>
                </a:rPr>
                <a:t>?</a:t>
              </a:r>
            </a:p>
          </p:txBody>
        </p:sp>
        <p:sp>
          <p:nvSpPr>
            <p:cNvPr id="6164" name="AutoShape 11"/>
            <p:cNvSpPr>
              <a:spLocks noChangeArrowheads="1"/>
            </p:cNvSpPr>
            <p:nvPr/>
          </p:nvSpPr>
          <p:spPr bwMode="auto">
            <a:xfrm>
              <a:off x="336" y="2814"/>
              <a:ext cx="2583" cy="224"/>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300" b="0" u="none">
                  <a:solidFill>
                    <a:srgbClr val="000000"/>
                  </a:solidFill>
                  <a:ea typeface="宋体" panose="02010600030101010101" pitchFamily="2" charset="-122"/>
                </a:rPr>
                <a:t>Is your waste a </a:t>
              </a:r>
              <a:r>
                <a:rPr lang="en-US" altLang="zh-CN" sz="1300" u="none">
                  <a:solidFill>
                    <a:srgbClr val="000000"/>
                  </a:solidFill>
                  <a:ea typeface="宋体" panose="02010600030101010101" pitchFamily="2" charset="-122"/>
                </a:rPr>
                <a:t>PHOTOGRAPHIC CHEMICAL</a:t>
              </a:r>
              <a:r>
                <a:rPr lang="en-US" altLang="zh-CN" sz="1300" b="0" u="none">
                  <a:solidFill>
                    <a:srgbClr val="000000"/>
                  </a:solidFill>
                  <a:ea typeface="宋体" panose="02010600030101010101" pitchFamily="2" charset="-122"/>
                </a:rPr>
                <a:t>?</a:t>
              </a:r>
            </a:p>
          </p:txBody>
        </p:sp>
        <p:sp>
          <p:nvSpPr>
            <p:cNvPr id="6165" name="AutoShape 12"/>
            <p:cNvSpPr>
              <a:spLocks noChangeArrowheads="1"/>
            </p:cNvSpPr>
            <p:nvPr/>
          </p:nvSpPr>
          <p:spPr bwMode="auto">
            <a:xfrm>
              <a:off x="336" y="3167"/>
              <a:ext cx="2583" cy="224"/>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300" b="0" u="none">
                  <a:solidFill>
                    <a:srgbClr val="000000"/>
                  </a:solidFill>
                  <a:ea typeface="宋体" panose="02010600030101010101" pitchFamily="2" charset="-122"/>
                </a:rPr>
                <a:t>Is your waste an </a:t>
              </a:r>
              <a:r>
                <a:rPr lang="en-US" altLang="zh-CN" sz="1300" u="none">
                  <a:solidFill>
                    <a:srgbClr val="000000"/>
                  </a:solidFill>
                  <a:ea typeface="宋体" panose="02010600030101010101" pitchFamily="2" charset="-122"/>
                </a:rPr>
                <a:t>OIL </a:t>
              </a:r>
              <a:r>
                <a:rPr lang="en-US" altLang="zh-CN" sz="1300" b="0" u="none">
                  <a:solidFill>
                    <a:srgbClr val="000000"/>
                  </a:solidFill>
                  <a:ea typeface="宋体" panose="02010600030101010101" pitchFamily="2" charset="-122"/>
                </a:rPr>
                <a:t>or </a:t>
              </a:r>
              <a:r>
                <a:rPr lang="en-US" altLang="zh-CN" sz="1300" u="none">
                  <a:solidFill>
                    <a:srgbClr val="000000"/>
                  </a:solidFill>
                  <a:ea typeface="宋体" panose="02010600030101010101" pitchFamily="2" charset="-122"/>
                </a:rPr>
                <a:t>ANTIFREEZE</a:t>
              </a:r>
              <a:r>
                <a:rPr lang="en-US" altLang="zh-CN" sz="1300" b="0" u="none">
                  <a:solidFill>
                    <a:srgbClr val="000000"/>
                  </a:solidFill>
                  <a:ea typeface="宋体" panose="02010600030101010101" pitchFamily="2" charset="-122"/>
                </a:rPr>
                <a:t>?</a:t>
              </a:r>
            </a:p>
          </p:txBody>
        </p:sp>
        <p:sp>
          <p:nvSpPr>
            <p:cNvPr id="6166" name="AutoShape 13"/>
            <p:cNvSpPr>
              <a:spLocks noChangeArrowheads="1"/>
            </p:cNvSpPr>
            <p:nvPr/>
          </p:nvSpPr>
          <p:spPr bwMode="auto">
            <a:xfrm>
              <a:off x="1241" y="344"/>
              <a:ext cx="768" cy="192"/>
            </a:xfrm>
            <a:prstGeom prst="flowChartTerminator">
              <a:avLst/>
            </a:prstGeom>
            <a:solidFill>
              <a:srgbClr val="800080"/>
            </a:solidFill>
            <a:ln w="9525">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400" u="none">
                  <a:solidFill>
                    <a:srgbClr val="FFFFFF"/>
                  </a:solidFill>
                </a:rPr>
                <a:t>START HERE</a:t>
              </a:r>
            </a:p>
          </p:txBody>
        </p:sp>
        <p:cxnSp>
          <p:nvCxnSpPr>
            <p:cNvPr id="6167" name="AutoShape 27"/>
            <p:cNvCxnSpPr>
              <a:cxnSpLocks noChangeShapeType="1"/>
              <a:stCxn id="6166" idx="2"/>
              <a:endCxn id="6157" idx="0"/>
            </p:cNvCxnSpPr>
            <p:nvPr/>
          </p:nvCxnSpPr>
          <p:spPr bwMode="auto">
            <a:xfrm>
              <a:off x="1625" y="536"/>
              <a:ext cx="3" cy="13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68" name="AutoShape 28"/>
            <p:cNvCxnSpPr>
              <a:cxnSpLocks noChangeShapeType="1"/>
              <a:stCxn id="6157" idx="2"/>
              <a:endCxn id="6159" idx="0"/>
            </p:cNvCxnSpPr>
            <p:nvPr/>
          </p:nvCxnSpPr>
          <p:spPr bwMode="auto">
            <a:xfrm>
              <a:off x="1628" y="896"/>
              <a:ext cx="0" cy="151"/>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69" name="AutoShape 29"/>
            <p:cNvCxnSpPr>
              <a:cxnSpLocks noChangeShapeType="1"/>
              <a:stCxn id="6159" idx="2"/>
              <a:endCxn id="6160" idx="0"/>
            </p:cNvCxnSpPr>
            <p:nvPr/>
          </p:nvCxnSpPr>
          <p:spPr bwMode="auto">
            <a:xfrm>
              <a:off x="1628" y="1271"/>
              <a:ext cx="0" cy="13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70" name="AutoShape 30"/>
            <p:cNvCxnSpPr>
              <a:cxnSpLocks noChangeShapeType="1"/>
              <a:stCxn id="6160" idx="2"/>
              <a:endCxn id="6161" idx="0"/>
            </p:cNvCxnSpPr>
            <p:nvPr/>
          </p:nvCxnSpPr>
          <p:spPr bwMode="auto">
            <a:xfrm>
              <a:off x="1628" y="1627"/>
              <a:ext cx="0" cy="13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71" name="AutoShape 31"/>
            <p:cNvCxnSpPr>
              <a:cxnSpLocks noChangeShapeType="1"/>
              <a:stCxn id="6161" idx="2"/>
              <a:endCxn id="6162" idx="0"/>
            </p:cNvCxnSpPr>
            <p:nvPr/>
          </p:nvCxnSpPr>
          <p:spPr bwMode="auto">
            <a:xfrm>
              <a:off x="1628" y="1988"/>
              <a:ext cx="0" cy="129"/>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72" name="AutoShape 32"/>
            <p:cNvCxnSpPr>
              <a:cxnSpLocks noChangeShapeType="1"/>
              <a:stCxn id="6162" idx="2"/>
              <a:endCxn id="6163" idx="0"/>
            </p:cNvCxnSpPr>
            <p:nvPr/>
          </p:nvCxnSpPr>
          <p:spPr bwMode="auto">
            <a:xfrm>
              <a:off x="1628" y="2341"/>
              <a:ext cx="0" cy="12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73" name="AutoShape 33"/>
            <p:cNvCxnSpPr>
              <a:cxnSpLocks noChangeShapeType="1"/>
              <a:stCxn id="6163" idx="2"/>
              <a:endCxn id="6164" idx="0"/>
            </p:cNvCxnSpPr>
            <p:nvPr/>
          </p:nvCxnSpPr>
          <p:spPr bwMode="auto">
            <a:xfrm>
              <a:off x="1628" y="2688"/>
              <a:ext cx="0" cy="12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74" name="AutoShape 34"/>
            <p:cNvCxnSpPr>
              <a:cxnSpLocks noChangeShapeType="1"/>
              <a:stCxn id="6164" idx="2"/>
              <a:endCxn id="6165" idx="0"/>
            </p:cNvCxnSpPr>
            <p:nvPr/>
          </p:nvCxnSpPr>
          <p:spPr bwMode="auto">
            <a:xfrm>
              <a:off x="1628" y="3038"/>
              <a:ext cx="0" cy="129"/>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75" name="AutoShape 35"/>
            <p:cNvCxnSpPr>
              <a:cxnSpLocks noChangeShapeType="1"/>
              <a:stCxn id="6165" idx="2"/>
              <a:endCxn id="6158" idx="0"/>
            </p:cNvCxnSpPr>
            <p:nvPr/>
          </p:nvCxnSpPr>
          <p:spPr bwMode="auto">
            <a:xfrm flipH="1">
              <a:off x="1621" y="3391"/>
              <a:ext cx="7" cy="129"/>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76" name="AutoShape 36"/>
            <p:cNvCxnSpPr>
              <a:cxnSpLocks noChangeShapeType="1"/>
              <a:stCxn id="6158" idx="2"/>
              <a:endCxn id="6178" idx="0"/>
            </p:cNvCxnSpPr>
            <p:nvPr/>
          </p:nvCxnSpPr>
          <p:spPr bwMode="auto">
            <a:xfrm flipH="1">
              <a:off x="1616" y="3744"/>
              <a:ext cx="5" cy="2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77" name="Text Box 37"/>
            <p:cNvSpPr txBox="1">
              <a:spLocks noChangeArrowheads="1"/>
            </p:cNvSpPr>
            <p:nvPr/>
          </p:nvSpPr>
          <p:spPr bwMode="auto">
            <a:xfrm>
              <a:off x="4065" y="48"/>
              <a:ext cx="152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i="1" dirty="0">
                  <a:solidFill>
                    <a:srgbClr val="0000CC"/>
                  </a:solidFill>
                </a:rPr>
                <a:t>Special Wastes</a:t>
              </a:r>
            </a:p>
          </p:txBody>
        </p:sp>
        <p:sp>
          <p:nvSpPr>
            <p:cNvPr id="6178" name="AutoShape 43"/>
            <p:cNvSpPr>
              <a:spLocks noChangeArrowheads="1"/>
            </p:cNvSpPr>
            <p:nvPr/>
          </p:nvSpPr>
          <p:spPr bwMode="auto">
            <a:xfrm>
              <a:off x="608" y="3944"/>
              <a:ext cx="2016" cy="288"/>
            </a:xfrm>
            <a:prstGeom prst="flowChartAlternateProcess">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a:solidFill>
                    <a:srgbClr val="000000"/>
                  </a:solidFill>
                  <a:ea typeface="宋体" panose="02010600030101010101" pitchFamily="2" charset="-122"/>
                </a:rPr>
                <a:t>Material is NOT a </a:t>
              </a:r>
              <a:r>
                <a:rPr lang="en-US" altLang="zh-CN" sz="1200" u="none">
                  <a:solidFill>
                    <a:srgbClr val="000000"/>
                  </a:solidFill>
                  <a:ea typeface="宋体" panose="02010600030101010101" pitchFamily="2" charset="-122"/>
                </a:rPr>
                <a:t>SPECIAL WASTE</a:t>
              </a:r>
              <a:r>
                <a:rPr lang="en-US" altLang="zh-CN" sz="1200" b="0" u="none">
                  <a:solidFill>
                    <a:srgbClr val="000000"/>
                  </a:solidFill>
                  <a:ea typeface="宋体" panose="02010600030101010101" pitchFamily="2" charset="-122"/>
                </a:rPr>
                <a:t>.</a:t>
              </a:r>
            </a:p>
            <a:p>
              <a:r>
                <a:rPr lang="en-US" altLang="zh-CN" sz="1200" b="0" u="none">
                  <a:solidFill>
                    <a:srgbClr val="000000"/>
                  </a:solidFill>
                  <a:ea typeface="宋体" panose="02010600030101010101" pitchFamily="2" charset="-122"/>
                </a:rPr>
                <a:t>Continue on </a:t>
              </a:r>
              <a:r>
                <a:rPr lang="en-US" altLang="zh-CN" sz="1200" i="1">
                  <a:solidFill>
                    <a:srgbClr val="0000FF"/>
                  </a:solidFill>
                  <a:ea typeface="宋体" panose="02010600030101010101" pitchFamily="2" charset="-122"/>
                  <a:hlinkClick r:id="rId11" action="ppaction://hlinksldjump"/>
                </a:rPr>
                <a:t>Master Flowchart</a:t>
              </a:r>
              <a:r>
                <a:rPr lang="en-US" altLang="zh-CN" sz="1200" b="0" u="none">
                  <a:solidFill>
                    <a:srgbClr val="000000"/>
                  </a:solidFill>
                  <a:ea typeface="宋体" panose="02010600030101010101" pitchFamily="2" charset="-122"/>
                </a:rPr>
                <a:t>.</a:t>
              </a:r>
            </a:p>
          </p:txBody>
        </p:sp>
        <p:sp>
          <p:nvSpPr>
            <p:cNvPr id="6179" name="Text Box 44"/>
            <p:cNvSpPr txBox="1">
              <a:spLocks noChangeArrowheads="1"/>
            </p:cNvSpPr>
            <p:nvPr/>
          </p:nvSpPr>
          <p:spPr bwMode="auto">
            <a:xfrm>
              <a:off x="2946" y="660"/>
              <a:ext cx="275"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000" u="none">
                  <a:solidFill>
                    <a:srgbClr val="000000"/>
                  </a:solidFill>
                </a:rPr>
                <a:t>YES</a:t>
              </a:r>
            </a:p>
          </p:txBody>
        </p:sp>
        <p:sp>
          <p:nvSpPr>
            <p:cNvPr id="6180" name="Text Box 45"/>
            <p:cNvSpPr txBox="1">
              <a:spLocks noChangeArrowheads="1"/>
            </p:cNvSpPr>
            <p:nvPr/>
          </p:nvSpPr>
          <p:spPr bwMode="auto">
            <a:xfrm>
              <a:off x="1368" y="3780"/>
              <a:ext cx="23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000" u="none">
                  <a:solidFill>
                    <a:srgbClr val="000000"/>
                  </a:solidFill>
                </a:rPr>
                <a:t>NO</a:t>
              </a:r>
            </a:p>
          </p:txBody>
        </p:sp>
        <p:sp>
          <p:nvSpPr>
            <p:cNvPr id="6181" name="Text Box 46"/>
            <p:cNvSpPr txBox="1">
              <a:spLocks noChangeArrowheads="1"/>
            </p:cNvSpPr>
            <p:nvPr/>
          </p:nvSpPr>
          <p:spPr bwMode="auto">
            <a:xfrm>
              <a:off x="1406" y="885"/>
              <a:ext cx="204"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100" u="none">
                  <a:solidFill>
                    <a:srgbClr val="000000"/>
                  </a:solidFill>
                </a:rPr>
                <a:t>or</a:t>
              </a:r>
            </a:p>
          </p:txBody>
        </p:sp>
        <p:sp>
          <p:nvSpPr>
            <p:cNvPr id="6182" name="Text Box 47"/>
            <p:cNvSpPr txBox="1">
              <a:spLocks noChangeArrowheads="1"/>
            </p:cNvSpPr>
            <p:nvPr/>
          </p:nvSpPr>
          <p:spPr bwMode="auto">
            <a:xfrm>
              <a:off x="1398" y="1248"/>
              <a:ext cx="204"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100" u="none">
                  <a:solidFill>
                    <a:srgbClr val="000000"/>
                  </a:solidFill>
                </a:rPr>
                <a:t>or</a:t>
              </a:r>
            </a:p>
          </p:txBody>
        </p:sp>
        <p:sp>
          <p:nvSpPr>
            <p:cNvPr id="6183" name="Text Box 48"/>
            <p:cNvSpPr txBox="1">
              <a:spLocks noChangeArrowheads="1"/>
            </p:cNvSpPr>
            <p:nvPr/>
          </p:nvSpPr>
          <p:spPr bwMode="auto">
            <a:xfrm>
              <a:off x="1392" y="1614"/>
              <a:ext cx="204"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100" u="none">
                  <a:solidFill>
                    <a:srgbClr val="000000"/>
                  </a:solidFill>
                </a:rPr>
                <a:t>or</a:t>
              </a:r>
            </a:p>
          </p:txBody>
        </p:sp>
        <p:sp>
          <p:nvSpPr>
            <p:cNvPr id="6184" name="Text Box 49"/>
            <p:cNvSpPr txBox="1">
              <a:spLocks noChangeArrowheads="1"/>
            </p:cNvSpPr>
            <p:nvPr/>
          </p:nvSpPr>
          <p:spPr bwMode="auto">
            <a:xfrm>
              <a:off x="1386" y="1956"/>
              <a:ext cx="204"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100" u="none">
                  <a:solidFill>
                    <a:srgbClr val="000000"/>
                  </a:solidFill>
                </a:rPr>
                <a:t>or</a:t>
              </a:r>
            </a:p>
          </p:txBody>
        </p:sp>
        <p:sp>
          <p:nvSpPr>
            <p:cNvPr id="6185" name="Text Box 50"/>
            <p:cNvSpPr txBox="1">
              <a:spLocks noChangeArrowheads="1"/>
            </p:cNvSpPr>
            <p:nvPr/>
          </p:nvSpPr>
          <p:spPr bwMode="auto">
            <a:xfrm>
              <a:off x="1386" y="2304"/>
              <a:ext cx="204"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100" u="none">
                  <a:solidFill>
                    <a:srgbClr val="000000"/>
                  </a:solidFill>
                </a:rPr>
                <a:t>or</a:t>
              </a:r>
            </a:p>
          </p:txBody>
        </p:sp>
        <p:sp>
          <p:nvSpPr>
            <p:cNvPr id="6186" name="Text Box 51"/>
            <p:cNvSpPr txBox="1">
              <a:spLocks noChangeArrowheads="1"/>
            </p:cNvSpPr>
            <p:nvPr/>
          </p:nvSpPr>
          <p:spPr bwMode="auto">
            <a:xfrm>
              <a:off x="1392" y="2658"/>
              <a:ext cx="204"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100" u="none">
                  <a:solidFill>
                    <a:srgbClr val="000000"/>
                  </a:solidFill>
                </a:rPr>
                <a:t>or</a:t>
              </a:r>
            </a:p>
          </p:txBody>
        </p:sp>
        <p:sp>
          <p:nvSpPr>
            <p:cNvPr id="6187" name="Text Box 52"/>
            <p:cNvSpPr txBox="1">
              <a:spLocks noChangeArrowheads="1"/>
            </p:cNvSpPr>
            <p:nvPr/>
          </p:nvSpPr>
          <p:spPr bwMode="auto">
            <a:xfrm>
              <a:off x="1386" y="3012"/>
              <a:ext cx="204"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100" u="none">
                  <a:solidFill>
                    <a:srgbClr val="000000"/>
                  </a:solidFill>
                </a:rPr>
                <a:t>or</a:t>
              </a:r>
            </a:p>
          </p:txBody>
        </p:sp>
        <p:sp>
          <p:nvSpPr>
            <p:cNvPr id="6188" name="Text Box 53"/>
            <p:cNvSpPr txBox="1">
              <a:spLocks noChangeArrowheads="1"/>
            </p:cNvSpPr>
            <p:nvPr/>
          </p:nvSpPr>
          <p:spPr bwMode="auto">
            <a:xfrm>
              <a:off x="1374" y="3366"/>
              <a:ext cx="204"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100" u="none">
                  <a:solidFill>
                    <a:srgbClr val="000000"/>
                  </a:solidFill>
                </a:rPr>
                <a:t>or</a:t>
              </a:r>
            </a:p>
          </p:txBody>
        </p:sp>
        <p:cxnSp>
          <p:nvCxnSpPr>
            <p:cNvPr id="6189" name="AutoShape 54"/>
            <p:cNvCxnSpPr>
              <a:cxnSpLocks noChangeShapeType="1"/>
              <a:stCxn id="6157" idx="3"/>
              <a:endCxn id="6148" idx="1"/>
            </p:cNvCxnSpPr>
            <p:nvPr/>
          </p:nvCxnSpPr>
          <p:spPr bwMode="auto">
            <a:xfrm>
              <a:off x="2919" y="784"/>
              <a:ext cx="345"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90" name="AutoShape 55"/>
            <p:cNvCxnSpPr>
              <a:cxnSpLocks noChangeShapeType="1"/>
              <a:stCxn id="6159" idx="3"/>
              <a:endCxn id="6150" idx="1"/>
            </p:cNvCxnSpPr>
            <p:nvPr/>
          </p:nvCxnSpPr>
          <p:spPr bwMode="auto">
            <a:xfrm>
              <a:off x="2919" y="1159"/>
              <a:ext cx="345"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91" name="AutoShape 56"/>
            <p:cNvCxnSpPr>
              <a:cxnSpLocks noChangeShapeType="1"/>
              <a:stCxn id="6160" idx="3"/>
              <a:endCxn id="6151" idx="1"/>
            </p:cNvCxnSpPr>
            <p:nvPr/>
          </p:nvCxnSpPr>
          <p:spPr bwMode="auto">
            <a:xfrm>
              <a:off x="2919" y="1515"/>
              <a:ext cx="345"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92" name="AutoShape 57"/>
            <p:cNvCxnSpPr>
              <a:cxnSpLocks noChangeShapeType="1"/>
              <a:stCxn id="6161" idx="3"/>
              <a:endCxn id="6152" idx="1"/>
            </p:cNvCxnSpPr>
            <p:nvPr/>
          </p:nvCxnSpPr>
          <p:spPr bwMode="auto">
            <a:xfrm>
              <a:off x="2919" y="1876"/>
              <a:ext cx="345"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93" name="AutoShape 58"/>
            <p:cNvCxnSpPr>
              <a:cxnSpLocks noChangeShapeType="1"/>
              <a:stCxn id="6162" idx="3"/>
              <a:endCxn id="6153" idx="1"/>
            </p:cNvCxnSpPr>
            <p:nvPr/>
          </p:nvCxnSpPr>
          <p:spPr bwMode="auto">
            <a:xfrm>
              <a:off x="2919" y="2229"/>
              <a:ext cx="345"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94" name="AutoShape 59"/>
            <p:cNvCxnSpPr>
              <a:cxnSpLocks noChangeShapeType="1"/>
              <a:stCxn id="6163" idx="3"/>
              <a:endCxn id="6154" idx="1"/>
            </p:cNvCxnSpPr>
            <p:nvPr/>
          </p:nvCxnSpPr>
          <p:spPr bwMode="auto">
            <a:xfrm>
              <a:off x="2919" y="2576"/>
              <a:ext cx="345"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95" name="AutoShape 60"/>
            <p:cNvCxnSpPr>
              <a:cxnSpLocks noChangeShapeType="1"/>
              <a:stCxn id="6164" idx="3"/>
              <a:endCxn id="6155" idx="1"/>
            </p:cNvCxnSpPr>
            <p:nvPr/>
          </p:nvCxnSpPr>
          <p:spPr bwMode="auto">
            <a:xfrm>
              <a:off x="2919" y="2926"/>
              <a:ext cx="345"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96" name="AutoShape 61"/>
            <p:cNvCxnSpPr>
              <a:cxnSpLocks noChangeShapeType="1"/>
              <a:stCxn id="6165" idx="3"/>
              <a:endCxn id="6156" idx="1"/>
            </p:cNvCxnSpPr>
            <p:nvPr/>
          </p:nvCxnSpPr>
          <p:spPr bwMode="auto">
            <a:xfrm>
              <a:off x="2919" y="3279"/>
              <a:ext cx="345"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97" name="AutoShape 62"/>
            <p:cNvCxnSpPr>
              <a:cxnSpLocks noChangeShapeType="1"/>
              <a:stCxn id="6158" idx="3"/>
              <a:endCxn id="6149" idx="1"/>
            </p:cNvCxnSpPr>
            <p:nvPr/>
          </p:nvCxnSpPr>
          <p:spPr bwMode="auto">
            <a:xfrm>
              <a:off x="2912" y="3632"/>
              <a:ext cx="360"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98" name="Text Box 63"/>
            <p:cNvSpPr txBox="1">
              <a:spLocks noChangeArrowheads="1"/>
            </p:cNvSpPr>
            <p:nvPr/>
          </p:nvSpPr>
          <p:spPr bwMode="auto">
            <a:xfrm>
              <a:off x="2946" y="1038"/>
              <a:ext cx="275"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000" u="none">
                  <a:solidFill>
                    <a:srgbClr val="000000"/>
                  </a:solidFill>
                </a:rPr>
                <a:t>YES</a:t>
              </a:r>
            </a:p>
          </p:txBody>
        </p:sp>
        <p:sp>
          <p:nvSpPr>
            <p:cNvPr id="6199" name="Text Box 64"/>
            <p:cNvSpPr txBox="1">
              <a:spLocks noChangeArrowheads="1"/>
            </p:cNvSpPr>
            <p:nvPr/>
          </p:nvSpPr>
          <p:spPr bwMode="auto">
            <a:xfrm>
              <a:off x="2952" y="1392"/>
              <a:ext cx="275"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000" u="none">
                  <a:solidFill>
                    <a:srgbClr val="000000"/>
                  </a:solidFill>
                </a:rPr>
                <a:t>YES</a:t>
              </a:r>
            </a:p>
          </p:txBody>
        </p:sp>
        <p:sp>
          <p:nvSpPr>
            <p:cNvPr id="6200" name="Text Box 65"/>
            <p:cNvSpPr txBox="1">
              <a:spLocks noChangeArrowheads="1"/>
            </p:cNvSpPr>
            <p:nvPr/>
          </p:nvSpPr>
          <p:spPr bwMode="auto">
            <a:xfrm>
              <a:off x="2946" y="1746"/>
              <a:ext cx="275"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000" u="none">
                  <a:solidFill>
                    <a:srgbClr val="000000"/>
                  </a:solidFill>
                </a:rPr>
                <a:t>YES</a:t>
              </a:r>
            </a:p>
          </p:txBody>
        </p:sp>
        <p:sp>
          <p:nvSpPr>
            <p:cNvPr id="6201" name="Text Box 66"/>
            <p:cNvSpPr txBox="1">
              <a:spLocks noChangeArrowheads="1"/>
            </p:cNvSpPr>
            <p:nvPr/>
          </p:nvSpPr>
          <p:spPr bwMode="auto">
            <a:xfrm>
              <a:off x="2946" y="2106"/>
              <a:ext cx="275"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000" u="none">
                  <a:solidFill>
                    <a:srgbClr val="000000"/>
                  </a:solidFill>
                </a:rPr>
                <a:t>YES</a:t>
              </a:r>
            </a:p>
          </p:txBody>
        </p:sp>
        <p:sp>
          <p:nvSpPr>
            <p:cNvPr id="6202" name="Text Box 67"/>
            <p:cNvSpPr txBox="1">
              <a:spLocks noChangeArrowheads="1"/>
            </p:cNvSpPr>
            <p:nvPr/>
          </p:nvSpPr>
          <p:spPr bwMode="auto">
            <a:xfrm>
              <a:off x="2952" y="2448"/>
              <a:ext cx="275"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000" u="none">
                  <a:solidFill>
                    <a:srgbClr val="000000"/>
                  </a:solidFill>
                </a:rPr>
                <a:t>YES</a:t>
              </a:r>
            </a:p>
          </p:txBody>
        </p:sp>
        <p:sp>
          <p:nvSpPr>
            <p:cNvPr id="6203" name="Text Box 68"/>
            <p:cNvSpPr txBox="1">
              <a:spLocks noChangeArrowheads="1"/>
            </p:cNvSpPr>
            <p:nvPr/>
          </p:nvSpPr>
          <p:spPr bwMode="auto">
            <a:xfrm>
              <a:off x="2952" y="2796"/>
              <a:ext cx="275"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000" u="none">
                  <a:solidFill>
                    <a:srgbClr val="000000"/>
                  </a:solidFill>
                </a:rPr>
                <a:t>YES</a:t>
              </a:r>
            </a:p>
          </p:txBody>
        </p:sp>
        <p:sp>
          <p:nvSpPr>
            <p:cNvPr id="6204" name="Text Box 69"/>
            <p:cNvSpPr txBox="1">
              <a:spLocks noChangeArrowheads="1"/>
            </p:cNvSpPr>
            <p:nvPr/>
          </p:nvSpPr>
          <p:spPr bwMode="auto">
            <a:xfrm>
              <a:off x="2958" y="3150"/>
              <a:ext cx="275"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000" u="none">
                  <a:solidFill>
                    <a:srgbClr val="000000"/>
                  </a:solidFill>
                </a:rPr>
                <a:t>YES</a:t>
              </a:r>
            </a:p>
          </p:txBody>
        </p:sp>
        <p:sp>
          <p:nvSpPr>
            <p:cNvPr id="6205" name="Text Box 70"/>
            <p:cNvSpPr txBox="1">
              <a:spLocks noChangeArrowheads="1"/>
            </p:cNvSpPr>
            <p:nvPr/>
          </p:nvSpPr>
          <p:spPr bwMode="auto">
            <a:xfrm>
              <a:off x="2952" y="3510"/>
              <a:ext cx="275"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000" u="none">
                  <a:solidFill>
                    <a:srgbClr val="000000"/>
                  </a:solidFill>
                </a:rPr>
                <a:t>YES</a:t>
              </a:r>
            </a:p>
          </p:txBody>
        </p:sp>
      </p:grpSp>
    </p:spTree>
    <p:extLst>
      <p:ext uri="{BB962C8B-B14F-4D97-AF65-F5344CB8AC3E}">
        <p14:creationId xmlns:p14="http://schemas.microsoft.com/office/powerpoint/2010/main" val="490166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5" name="Group 50"/>
          <p:cNvGrpSpPr>
            <a:grpSpLocks/>
          </p:cNvGrpSpPr>
          <p:nvPr/>
        </p:nvGrpSpPr>
        <p:grpSpPr bwMode="auto">
          <a:xfrm>
            <a:off x="533400" y="0"/>
            <a:ext cx="8382000" cy="6553200"/>
            <a:chOff x="336" y="48"/>
            <a:chExt cx="5280" cy="4128"/>
          </a:xfrm>
        </p:grpSpPr>
        <p:sp>
          <p:nvSpPr>
            <p:cNvPr id="8196" name="AutoShape 6"/>
            <p:cNvSpPr>
              <a:spLocks noChangeArrowheads="1"/>
            </p:cNvSpPr>
            <p:nvPr/>
          </p:nvSpPr>
          <p:spPr bwMode="auto">
            <a:xfrm>
              <a:off x="336" y="624"/>
              <a:ext cx="2592" cy="528"/>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200" b="0" u="none">
                  <a:solidFill>
                    <a:srgbClr val="000000"/>
                  </a:solidFill>
                </a:rPr>
                <a:t>     Is this symbol (with or without wording):</a:t>
              </a:r>
            </a:p>
            <a:p>
              <a:pPr algn="l"/>
              <a:r>
                <a:rPr lang="en-US" altLang="en-US" sz="1200" u="none">
                  <a:solidFill>
                    <a:srgbClr val="000000"/>
                  </a:solidFill>
                </a:rPr>
                <a:t>                   displayed on the</a:t>
              </a:r>
            </a:p>
            <a:p>
              <a:pPr algn="l"/>
              <a:r>
                <a:rPr lang="en-US" altLang="en-US" sz="1200" u="none">
                  <a:solidFill>
                    <a:srgbClr val="000000"/>
                  </a:solidFill>
                </a:rPr>
                <a:t>                    waste or waste</a:t>
              </a:r>
              <a:endParaRPr lang="en-US" altLang="en-US" sz="1200" b="0" u="none">
                <a:solidFill>
                  <a:srgbClr val="000000"/>
                </a:solidFill>
              </a:endParaRPr>
            </a:p>
            <a:p>
              <a:pPr algn="l"/>
              <a:r>
                <a:rPr lang="en-US" altLang="en-US" sz="1200" u="none">
                  <a:solidFill>
                    <a:srgbClr val="000000"/>
                  </a:solidFill>
                </a:rPr>
                <a:t>                        container</a:t>
              </a:r>
              <a:r>
                <a:rPr lang="en-US" altLang="en-US" sz="1200" b="0" u="none">
                  <a:solidFill>
                    <a:srgbClr val="000000"/>
                  </a:solidFill>
                </a:rPr>
                <a:t>?</a:t>
              </a:r>
              <a:endParaRPr lang="en-US" altLang="zh-CN" sz="1200" b="0" u="none">
                <a:solidFill>
                  <a:srgbClr val="000000"/>
                </a:solidFill>
                <a:ea typeface="宋体" panose="02010600030101010101" pitchFamily="2" charset="-122"/>
              </a:endParaRPr>
            </a:p>
          </p:txBody>
        </p:sp>
        <p:sp>
          <p:nvSpPr>
            <p:cNvPr id="8197" name="AutoShape 8"/>
            <p:cNvSpPr>
              <a:spLocks noChangeArrowheads="1"/>
            </p:cNvSpPr>
            <p:nvPr/>
          </p:nvSpPr>
          <p:spPr bwMode="auto">
            <a:xfrm>
              <a:off x="336" y="1296"/>
              <a:ext cx="2583" cy="672"/>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a:solidFill>
                    <a:srgbClr val="000000"/>
                  </a:solidFill>
                  <a:ea typeface="宋体" panose="02010600030101010101" pitchFamily="2" charset="-122"/>
                </a:rPr>
                <a:t>Does the waste contain any:</a:t>
              </a:r>
              <a:endParaRPr lang="en-US" altLang="zh-CN" sz="1200" u="none">
                <a:solidFill>
                  <a:srgbClr val="000000"/>
                </a:solidFill>
                <a:ea typeface="宋体" panose="02010600030101010101" pitchFamily="2" charset="-122"/>
              </a:endParaRPr>
            </a:p>
            <a:p>
              <a:r>
                <a:rPr lang="en-US" altLang="zh-CN" sz="1200" u="none">
                  <a:solidFill>
                    <a:srgbClr val="000000"/>
                  </a:solidFill>
                  <a:ea typeface="宋体" panose="02010600030101010101" pitchFamily="2" charset="-122"/>
                </a:rPr>
                <a:t>RADIOACTIVE MATERIAL</a:t>
              </a:r>
              <a:r>
                <a:rPr lang="en-US" altLang="zh-CN" sz="1200" b="0" u="none">
                  <a:solidFill>
                    <a:srgbClr val="000000"/>
                  </a:solidFill>
                  <a:ea typeface="宋体" panose="02010600030101010101" pitchFamily="2" charset="-122"/>
                </a:rPr>
                <a:t>?</a:t>
              </a:r>
            </a:p>
            <a:p>
              <a:r>
                <a:rPr lang="en-US" altLang="zh-CN" sz="1200" b="0" u="none">
                  <a:solidFill>
                    <a:srgbClr val="000000"/>
                  </a:solidFill>
                  <a:ea typeface="宋体" panose="02010600030101010101" pitchFamily="2" charset="-122"/>
                </a:rPr>
                <a:t>Does the waste contain any isotope of an</a:t>
              </a:r>
            </a:p>
            <a:p>
              <a:r>
                <a:rPr lang="en-US" altLang="zh-CN" sz="1200" b="0" u="none">
                  <a:solidFill>
                    <a:srgbClr val="000000"/>
                  </a:solidFill>
                  <a:ea typeface="宋体" panose="02010600030101010101" pitchFamily="2" charset="-122"/>
                </a:rPr>
                <a:t>element that undergoes nuclear</a:t>
              </a:r>
            </a:p>
            <a:p>
              <a:r>
                <a:rPr lang="en-US" altLang="zh-CN" sz="1200" b="0" u="none">
                  <a:solidFill>
                    <a:srgbClr val="000000"/>
                  </a:solidFill>
                  <a:ea typeface="宋体" panose="02010600030101010101" pitchFamily="2" charset="-122"/>
                </a:rPr>
                <a:t>transformations emitting a form of radiation? </a:t>
              </a:r>
            </a:p>
          </p:txBody>
        </p:sp>
        <p:sp>
          <p:nvSpPr>
            <p:cNvPr id="8198" name="AutoShape 11"/>
            <p:cNvSpPr>
              <a:spLocks noChangeArrowheads="1"/>
            </p:cNvSpPr>
            <p:nvPr/>
          </p:nvSpPr>
          <p:spPr bwMode="auto">
            <a:xfrm>
              <a:off x="336" y="2112"/>
              <a:ext cx="2592" cy="864"/>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dirty="0">
                  <a:solidFill>
                    <a:srgbClr val="000000"/>
                  </a:solidFill>
                  <a:ea typeface="宋体" panose="02010600030101010101" pitchFamily="2" charset="-122"/>
                </a:rPr>
                <a:t>Does the waste contain any: </a:t>
              </a:r>
            </a:p>
            <a:p>
              <a:r>
                <a:rPr lang="en-US" altLang="zh-CN" sz="1200" u="none" dirty="0">
                  <a:solidFill>
                    <a:srgbClr val="000000"/>
                  </a:solidFill>
                  <a:ea typeface="宋体" panose="02010600030101010101" pitchFamily="2" charset="-122"/>
                </a:rPr>
                <a:t>URANIUM </a:t>
              </a:r>
              <a:r>
                <a:rPr lang="en-US" altLang="zh-CN" sz="1200" b="0" u="none" dirty="0">
                  <a:solidFill>
                    <a:srgbClr val="000000"/>
                  </a:solidFill>
                  <a:ea typeface="宋体" panose="02010600030101010101" pitchFamily="2" charset="-122"/>
                </a:rPr>
                <a:t>or </a:t>
              </a:r>
              <a:r>
                <a:rPr lang="en-US" altLang="zh-CN" sz="1200" u="none" dirty="0">
                  <a:solidFill>
                    <a:srgbClr val="000000"/>
                  </a:solidFill>
                  <a:ea typeface="宋体" panose="02010600030101010101" pitchFamily="2" charset="-122"/>
                </a:rPr>
                <a:t>THORIUM COMPOUNDS</a:t>
              </a:r>
              <a:r>
                <a:rPr lang="en-US" altLang="zh-CN" sz="1200" b="0" u="none" dirty="0">
                  <a:solidFill>
                    <a:srgbClr val="000000"/>
                  </a:solidFill>
                  <a:ea typeface="宋体" panose="02010600030101010101" pitchFamily="2" charset="-122"/>
                </a:rPr>
                <a:t>?</a:t>
              </a:r>
            </a:p>
            <a:p>
              <a:r>
                <a:rPr lang="en-US" altLang="zh-CN" sz="1100" b="0" u="none" dirty="0">
                  <a:solidFill>
                    <a:srgbClr val="000000"/>
                  </a:solidFill>
                  <a:ea typeface="宋体" panose="02010600030101010101" pitchFamily="2" charset="-122"/>
                </a:rPr>
                <a:t>(i.e., uranium </a:t>
              </a:r>
              <a:r>
                <a:rPr lang="en-US" altLang="zh-CN" sz="1100" b="0" u="none" dirty="0" err="1">
                  <a:solidFill>
                    <a:srgbClr val="000000"/>
                  </a:solidFill>
                  <a:ea typeface="宋体" panose="02010600030101010101" pitchFamily="2" charset="-122"/>
                </a:rPr>
                <a:t>dicarbide</a:t>
              </a:r>
              <a:r>
                <a:rPr lang="en-US" altLang="zh-CN" sz="1100" b="0" u="none" dirty="0">
                  <a:solidFill>
                    <a:srgbClr val="000000"/>
                  </a:solidFill>
                  <a:ea typeface="宋体" panose="02010600030101010101" pitchFamily="2" charset="-122"/>
                </a:rPr>
                <a:t>, uranium dioxide, uranium hexafluoride, </a:t>
              </a:r>
            </a:p>
            <a:p>
              <a:r>
                <a:rPr lang="en-US" altLang="zh-CN" sz="1100" b="0" u="none" dirty="0">
                  <a:solidFill>
                    <a:srgbClr val="000000"/>
                  </a:solidFill>
                  <a:ea typeface="宋体" panose="02010600030101010101" pitchFamily="2" charset="-122"/>
                </a:rPr>
                <a:t>uranium hydride, uranium </a:t>
              </a:r>
              <a:r>
                <a:rPr lang="en-US" altLang="zh-CN" sz="1100" b="0" u="none" dirty="0" err="1">
                  <a:solidFill>
                    <a:srgbClr val="000000"/>
                  </a:solidFill>
                  <a:ea typeface="宋体" panose="02010600030101010101" pitchFamily="2" charset="-122"/>
                </a:rPr>
                <a:t>monocarbide</a:t>
              </a:r>
              <a:r>
                <a:rPr lang="en-US" altLang="zh-CN" sz="1100" b="0" u="none" dirty="0">
                  <a:solidFill>
                    <a:srgbClr val="000000"/>
                  </a:solidFill>
                  <a:ea typeface="宋体" panose="02010600030101010101" pitchFamily="2" charset="-122"/>
                </a:rPr>
                <a:t>, uranium </a:t>
              </a:r>
              <a:r>
                <a:rPr lang="en-US" altLang="zh-CN" sz="1100" b="0" u="none" dirty="0" err="1">
                  <a:solidFill>
                    <a:srgbClr val="000000"/>
                  </a:solidFill>
                  <a:ea typeface="宋体" panose="02010600030101010101" pitchFamily="2" charset="-122"/>
                </a:rPr>
                <a:t>tetrafluoride</a:t>
              </a:r>
              <a:r>
                <a:rPr lang="en-US" altLang="zh-CN" sz="1100" b="0" u="none" dirty="0">
                  <a:solidFill>
                    <a:srgbClr val="000000"/>
                  </a:solidFill>
                  <a:ea typeface="宋体" panose="02010600030101010101" pitchFamily="2" charset="-122"/>
                </a:rPr>
                <a:t>,</a:t>
              </a:r>
            </a:p>
            <a:p>
              <a:r>
                <a:rPr lang="en-US" altLang="zh-CN" sz="1100" b="0" u="none" dirty="0" err="1">
                  <a:solidFill>
                    <a:srgbClr val="000000"/>
                  </a:solidFill>
                  <a:ea typeface="宋体" panose="02010600030101010101" pitchFamily="2" charset="-122"/>
                </a:rPr>
                <a:t>uranocene</a:t>
              </a:r>
              <a:r>
                <a:rPr lang="en-US" altLang="zh-CN" sz="1100" b="0" u="none" dirty="0">
                  <a:solidFill>
                    <a:srgbClr val="000000"/>
                  </a:solidFill>
                  <a:ea typeface="宋体" panose="02010600030101010101" pitchFamily="2" charset="-122"/>
                </a:rPr>
                <a:t>, </a:t>
              </a:r>
              <a:r>
                <a:rPr lang="en-US" altLang="zh-CN" sz="1100" b="0" u="none" dirty="0" err="1">
                  <a:solidFill>
                    <a:srgbClr val="000000"/>
                  </a:solidFill>
                  <a:ea typeface="宋体" panose="02010600030101010101" pitchFamily="2" charset="-122"/>
                </a:rPr>
                <a:t>uranyl</a:t>
              </a:r>
              <a:r>
                <a:rPr lang="en-US" altLang="zh-CN" sz="1100" b="0" u="none" dirty="0">
                  <a:solidFill>
                    <a:srgbClr val="000000"/>
                  </a:solidFill>
                  <a:ea typeface="宋体" panose="02010600030101010101" pitchFamily="2" charset="-122"/>
                </a:rPr>
                <a:t>  acetate, </a:t>
              </a:r>
              <a:r>
                <a:rPr lang="en-US" altLang="zh-CN" sz="1100" b="0" u="none" dirty="0" err="1">
                  <a:solidFill>
                    <a:srgbClr val="000000"/>
                  </a:solidFill>
                  <a:ea typeface="宋体" panose="02010600030101010101" pitchFamily="2" charset="-122"/>
                </a:rPr>
                <a:t>uranyl</a:t>
              </a:r>
              <a:r>
                <a:rPr lang="en-US" altLang="zh-CN" sz="1100" b="0" u="none" dirty="0">
                  <a:solidFill>
                    <a:srgbClr val="000000"/>
                  </a:solidFill>
                  <a:ea typeface="宋体" panose="02010600030101010101" pitchFamily="2" charset="-122"/>
                </a:rPr>
                <a:t> nitrate or thorium </a:t>
              </a:r>
            </a:p>
            <a:p>
              <a:r>
                <a:rPr lang="en-US" altLang="zh-CN" sz="1100" b="0" u="none" dirty="0" err="1">
                  <a:solidFill>
                    <a:srgbClr val="000000"/>
                  </a:solidFill>
                  <a:ea typeface="宋体" panose="02010600030101010101" pitchFamily="2" charset="-122"/>
                </a:rPr>
                <a:t>acetylacetonate</a:t>
              </a:r>
              <a:r>
                <a:rPr lang="en-US" altLang="zh-CN" sz="1100" b="0" u="none" dirty="0">
                  <a:solidFill>
                    <a:srgbClr val="000000"/>
                  </a:solidFill>
                  <a:ea typeface="宋体" panose="02010600030101010101" pitchFamily="2" charset="-122"/>
                </a:rPr>
                <a:t>,  thorium carbide,  thorium chloride, </a:t>
              </a:r>
            </a:p>
            <a:p>
              <a:r>
                <a:rPr lang="en-US" altLang="zh-CN" sz="1100" b="0" u="none" dirty="0">
                  <a:solidFill>
                    <a:srgbClr val="000000"/>
                  </a:solidFill>
                  <a:ea typeface="宋体" panose="02010600030101010101" pitchFamily="2" charset="-122"/>
                </a:rPr>
                <a:t>thorium dioxide, thorium disulfide, thorium fluoride,</a:t>
              </a:r>
            </a:p>
            <a:p>
              <a:r>
                <a:rPr lang="en-US" altLang="zh-CN" sz="1100" b="0" u="none" dirty="0">
                  <a:solidFill>
                    <a:srgbClr val="000000"/>
                  </a:solidFill>
                  <a:ea typeface="宋体" panose="02010600030101010101" pitchFamily="2" charset="-122"/>
                </a:rPr>
                <a:t> thorium nitrate, thorium oxalate, thorium sulfate) </a:t>
              </a:r>
            </a:p>
          </p:txBody>
        </p:sp>
        <p:sp>
          <p:nvSpPr>
            <p:cNvPr id="8199" name="AutoShape 12"/>
            <p:cNvSpPr>
              <a:spLocks noChangeArrowheads="1"/>
            </p:cNvSpPr>
            <p:nvPr/>
          </p:nvSpPr>
          <p:spPr bwMode="auto">
            <a:xfrm>
              <a:off x="336" y="3120"/>
              <a:ext cx="2592" cy="432"/>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dirty="0">
                  <a:solidFill>
                    <a:srgbClr val="000000"/>
                  </a:solidFill>
                  <a:ea typeface="宋体" panose="02010600030101010101" pitchFamily="2" charset="-122"/>
                </a:rPr>
                <a:t>Is the waste a:</a:t>
              </a:r>
              <a:endParaRPr lang="en-US" altLang="zh-CN" sz="1200" u="none" dirty="0">
                <a:solidFill>
                  <a:srgbClr val="000000"/>
                </a:solidFill>
                <a:ea typeface="宋体" panose="02010600030101010101" pitchFamily="2" charset="-122"/>
              </a:endParaRPr>
            </a:p>
            <a:p>
              <a:r>
                <a:rPr lang="en-US" altLang="zh-CN" sz="1200" u="none" dirty="0">
                  <a:solidFill>
                    <a:srgbClr val="000000"/>
                  </a:solidFill>
                  <a:ea typeface="宋体" panose="02010600030101010101" pitchFamily="2" charset="-122"/>
                </a:rPr>
                <a:t>Self-Illuminated Exit Sign</a:t>
              </a:r>
              <a:r>
                <a:rPr lang="en-US" altLang="zh-CN" sz="1200" b="0" u="none" dirty="0">
                  <a:solidFill>
                    <a:srgbClr val="000000"/>
                  </a:solidFill>
                  <a:ea typeface="宋体" panose="02010600030101010101" pitchFamily="2" charset="-122"/>
                </a:rPr>
                <a:t>? </a:t>
              </a:r>
            </a:p>
            <a:p>
              <a:r>
                <a:rPr lang="en-US" altLang="zh-CN" sz="1200" u="none" dirty="0">
                  <a:solidFill>
                    <a:srgbClr val="000000"/>
                  </a:solidFill>
                  <a:ea typeface="宋体" panose="02010600030101010101" pitchFamily="2" charset="-122"/>
                </a:rPr>
                <a:t>Electron Capture Detector (ECD)</a:t>
              </a:r>
              <a:r>
                <a:rPr lang="en-US" altLang="zh-CN" sz="1200" b="0" u="none" dirty="0">
                  <a:solidFill>
                    <a:srgbClr val="000000"/>
                  </a:solidFill>
                  <a:ea typeface="宋体" panose="02010600030101010101" pitchFamily="2" charset="-122"/>
                </a:rPr>
                <a:t>?</a:t>
              </a:r>
            </a:p>
          </p:txBody>
        </p:sp>
        <p:sp>
          <p:nvSpPr>
            <p:cNvPr id="8200" name="AutoShape 15"/>
            <p:cNvSpPr>
              <a:spLocks noChangeArrowheads="1"/>
            </p:cNvSpPr>
            <p:nvPr/>
          </p:nvSpPr>
          <p:spPr bwMode="auto">
            <a:xfrm>
              <a:off x="1241" y="288"/>
              <a:ext cx="768" cy="192"/>
            </a:xfrm>
            <a:prstGeom prst="flowChartTerminator">
              <a:avLst/>
            </a:prstGeom>
            <a:solidFill>
              <a:srgbClr val="800080"/>
            </a:solidFill>
            <a:ln w="9525">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400" u="none">
                  <a:solidFill>
                    <a:srgbClr val="FFFFFF"/>
                  </a:solidFill>
                </a:rPr>
                <a:t>START HERE</a:t>
              </a:r>
            </a:p>
          </p:txBody>
        </p:sp>
        <p:cxnSp>
          <p:nvCxnSpPr>
            <p:cNvPr id="8201" name="AutoShape 16"/>
            <p:cNvCxnSpPr>
              <a:cxnSpLocks noChangeShapeType="1"/>
              <a:stCxn id="8200" idx="2"/>
              <a:endCxn id="8196" idx="0"/>
            </p:cNvCxnSpPr>
            <p:nvPr/>
          </p:nvCxnSpPr>
          <p:spPr bwMode="auto">
            <a:xfrm>
              <a:off x="1625" y="480"/>
              <a:ext cx="7" cy="14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02" name="AutoShape 17"/>
            <p:cNvCxnSpPr>
              <a:cxnSpLocks noChangeShapeType="1"/>
              <a:stCxn id="8196" idx="2"/>
              <a:endCxn id="8197" idx="0"/>
            </p:cNvCxnSpPr>
            <p:nvPr/>
          </p:nvCxnSpPr>
          <p:spPr bwMode="auto">
            <a:xfrm flipH="1">
              <a:off x="1628" y="1152"/>
              <a:ext cx="4" cy="14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03" name="AutoShape 21"/>
            <p:cNvCxnSpPr>
              <a:cxnSpLocks noChangeShapeType="1"/>
              <a:stCxn id="8198" idx="2"/>
              <a:endCxn id="8199" idx="0"/>
            </p:cNvCxnSpPr>
            <p:nvPr/>
          </p:nvCxnSpPr>
          <p:spPr bwMode="auto">
            <a:xfrm>
              <a:off x="1632" y="2976"/>
              <a:ext cx="0" cy="14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04" name="AutoShape 22"/>
            <p:cNvCxnSpPr>
              <a:cxnSpLocks noChangeShapeType="1"/>
              <a:stCxn id="8199" idx="2"/>
            </p:cNvCxnSpPr>
            <p:nvPr/>
          </p:nvCxnSpPr>
          <p:spPr bwMode="auto">
            <a:xfrm>
              <a:off x="1632" y="3552"/>
              <a:ext cx="0" cy="14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05" name="Text Box 26"/>
            <p:cNvSpPr txBox="1">
              <a:spLocks noChangeArrowheads="1"/>
            </p:cNvSpPr>
            <p:nvPr/>
          </p:nvSpPr>
          <p:spPr bwMode="auto">
            <a:xfrm>
              <a:off x="3803" y="48"/>
              <a:ext cx="181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i="1">
                  <a:solidFill>
                    <a:srgbClr val="0000CC"/>
                  </a:solidFill>
                </a:rPr>
                <a:t>Radioactive Waste</a:t>
              </a:r>
            </a:p>
          </p:txBody>
        </p:sp>
        <p:cxnSp>
          <p:nvCxnSpPr>
            <p:cNvPr id="8206" name="AutoShape 28"/>
            <p:cNvCxnSpPr>
              <a:cxnSpLocks noChangeShapeType="1"/>
              <a:stCxn id="8197" idx="2"/>
              <a:endCxn id="8198" idx="0"/>
            </p:cNvCxnSpPr>
            <p:nvPr/>
          </p:nvCxnSpPr>
          <p:spPr bwMode="auto">
            <a:xfrm>
              <a:off x="1628" y="1968"/>
              <a:ext cx="4" cy="14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207" name="Picture 29" descr="POP_7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8" y="648"/>
              <a:ext cx="528"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8" name="Text Box 34"/>
            <p:cNvSpPr txBox="1">
              <a:spLocks noChangeArrowheads="1"/>
            </p:cNvSpPr>
            <p:nvPr/>
          </p:nvSpPr>
          <p:spPr bwMode="auto">
            <a:xfrm>
              <a:off x="3272" y="1056"/>
              <a:ext cx="37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200" u="none">
                  <a:solidFill>
                    <a:srgbClr val="000000"/>
                  </a:solidFill>
                </a:rPr>
                <a:t>YES</a:t>
              </a:r>
            </a:p>
          </p:txBody>
        </p:sp>
        <p:sp>
          <p:nvSpPr>
            <p:cNvPr id="8209" name="Text Box 35"/>
            <p:cNvSpPr txBox="1">
              <a:spLocks noChangeArrowheads="1"/>
            </p:cNvSpPr>
            <p:nvPr/>
          </p:nvSpPr>
          <p:spPr bwMode="auto">
            <a:xfrm>
              <a:off x="1392" y="3544"/>
              <a:ext cx="23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000" u="none">
                  <a:solidFill>
                    <a:srgbClr val="000000"/>
                  </a:solidFill>
                </a:rPr>
                <a:t>NO</a:t>
              </a:r>
            </a:p>
          </p:txBody>
        </p:sp>
        <p:sp>
          <p:nvSpPr>
            <p:cNvPr id="8210" name="Text Box 36"/>
            <p:cNvSpPr txBox="1">
              <a:spLocks noChangeArrowheads="1"/>
            </p:cNvSpPr>
            <p:nvPr/>
          </p:nvSpPr>
          <p:spPr bwMode="auto">
            <a:xfrm>
              <a:off x="1424" y="1952"/>
              <a:ext cx="204"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100" u="none">
                  <a:solidFill>
                    <a:srgbClr val="000000"/>
                  </a:solidFill>
                </a:rPr>
                <a:t>or</a:t>
              </a:r>
            </a:p>
          </p:txBody>
        </p:sp>
        <p:sp>
          <p:nvSpPr>
            <p:cNvPr id="8211" name="Text Box 37"/>
            <p:cNvSpPr txBox="1">
              <a:spLocks noChangeArrowheads="1"/>
            </p:cNvSpPr>
            <p:nvPr/>
          </p:nvSpPr>
          <p:spPr bwMode="auto">
            <a:xfrm>
              <a:off x="1408" y="1136"/>
              <a:ext cx="204"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100" u="none">
                  <a:solidFill>
                    <a:srgbClr val="000000"/>
                  </a:solidFill>
                </a:rPr>
                <a:t>or</a:t>
              </a:r>
            </a:p>
          </p:txBody>
        </p:sp>
        <p:sp>
          <p:nvSpPr>
            <p:cNvPr id="8212" name="Text Box 38"/>
            <p:cNvSpPr txBox="1">
              <a:spLocks noChangeArrowheads="1"/>
            </p:cNvSpPr>
            <p:nvPr/>
          </p:nvSpPr>
          <p:spPr bwMode="auto">
            <a:xfrm>
              <a:off x="1416" y="2960"/>
              <a:ext cx="204"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100" u="none">
                  <a:solidFill>
                    <a:srgbClr val="000000"/>
                  </a:solidFill>
                </a:rPr>
                <a:t>or</a:t>
              </a:r>
            </a:p>
          </p:txBody>
        </p:sp>
        <p:sp>
          <p:nvSpPr>
            <p:cNvPr id="8213" name="AutoShape 39"/>
            <p:cNvSpPr>
              <a:spLocks noChangeArrowheads="1"/>
            </p:cNvSpPr>
            <p:nvPr/>
          </p:nvSpPr>
          <p:spPr bwMode="auto">
            <a:xfrm>
              <a:off x="456" y="3696"/>
              <a:ext cx="2352" cy="480"/>
            </a:xfrm>
            <a:prstGeom prst="flowChartAlternateProcess">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dirty="0">
                  <a:solidFill>
                    <a:srgbClr val="000000"/>
                  </a:solidFill>
                  <a:ea typeface="宋体" panose="02010600030101010101" pitchFamily="2" charset="-122"/>
                </a:rPr>
                <a:t>Your waste is NOT a </a:t>
              </a:r>
              <a:r>
                <a:rPr lang="en-US" altLang="zh-CN" sz="1200" u="none" dirty="0">
                  <a:solidFill>
                    <a:srgbClr val="000000"/>
                  </a:solidFill>
                  <a:ea typeface="宋体" panose="02010600030101010101" pitchFamily="2" charset="-122"/>
                </a:rPr>
                <a:t>RADIOACTIVE WASTE</a:t>
              </a:r>
              <a:r>
                <a:rPr lang="en-US" altLang="zh-CN" sz="1200" b="0" u="none" dirty="0">
                  <a:solidFill>
                    <a:srgbClr val="000000"/>
                  </a:solidFill>
                  <a:ea typeface="宋体" panose="02010600030101010101" pitchFamily="2" charset="-122"/>
                </a:rPr>
                <a:t>.</a:t>
              </a:r>
            </a:p>
            <a:p>
              <a:r>
                <a:rPr lang="en-US" altLang="zh-CN" sz="1200" b="0" u="none" dirty="0">
                  <a:solidFill>
                    <a:srgbClr val="000000"/>
                  </a:solidFill>
                  <a:ea typeface="宋体" panose="02010600030101010101" pitchFamily="2" charset="-122"/>
                </a:rPr>
                <a:t>Continue on </a:t>
              </a:r>
              <a:r>
                <a:rPr lang="en-US" altLang="zh-CN" sz="1200" i="1" dirty="0">
                  <a:solidFill>
                    <a:srgbClr val="0000FF"/>
                  </a:solidFill>
                  <a:ea typeface="宋体" panose="02010600030101010101" pitchFamily="2" charset="-122"/>
                  <a:hlinkClick r:id="rId3" action="ppaction://hlinksldjump"/>
                </a:rPr>
                <a:t>Special Wastes</a:t>
              </a:r>
              <a:r>
                <a:rPr lang="en-US" altLang="zh-CN" sz="1200" b="0" i="1" u="none" dirty="0">
                  <a:solidFill>
                    <a:srgbClr val="000000"/>
                  </a:solidFill>
                  <a:ea typeface="宋体" panose="02010600030101010101" pitchFamily="2" charset="-122"/>
                  <a:hlinkClick r:id="rId3" action="ppaction://hlinksldjump"/>
                </a:rPr>
                <a:t> </a:t>
              </a:r>
              <a:r>
                <a:rPr lang="en-US" altLang="zh-CN" sz="1200" b="0" i="1" u="none" dirty="0">
                  <a:solidFill>
                    <a:srgbClr val="000000"/>
                  </a:solidFill>
                  <a:ea typeface="宋体" panose="02010600030101010101" pitchFamily="2" charset="-122"/>
                </a:rPr>
                <a:t>Flowchart</a:t>
              </a:r>
              <a:r>
                <a:rPr lang="en-US" altLang="zh-CN" sz="1200" b="0" u="none" dirty="0">
                  <a:solidFill>
                    <a:srgbClr val="000000"/>
                  </a:solidFill>
                  <a:ea typeface="宋体" panose="02010600030101010101" pitchFamily="2" charset="-122"/>
                </a:rPr>
                <a:t>.</a:t>
              </a:r>
            </a:p>
            <a:p>
              <a:r>
                <a:rPr lang="en-US" altLang="zh-CN" sz="1200" b="0" u="none" dirty="0">
                  <a:solidFill>
                    <a:srgbClr val="000000"/>
                  </a:solidFill>
                  <a:ea typeface="宋体" panose="02010600030101010101" pitchFamily="2" charset="-122"/>
                </a:rPr>
                <a:t>If you believe you still have a radioactive waste,</a:t>
              </a:r>
            </a:p>
            <a:p>
              <a:r>
                <a:rPr lang="en-US" altLang="zh-CN" sz="1200" b="0" u="none" dirty="0">
                  <a:solidFill>
                    <a:srgbClr val="000000"/>
                  </a:solidFill>
                  <a:ea typeface="宋体" panose="02010600030101010101" pitchFamily="2" charset="-122"/>
                </a:rPr>
                <a:t>contact </a:t>
              </a:r>
              <a:r>
                <a:rPr lang="en-US" altLang="zh-CN" sz="1200" u="none" dirty="0">
                  <a:solidFill>
                    <a:srgbClr val="000000"/>
                  </a:solidFill>
                  <a:ea typeface="宋体" panose="02010600030101010101" pitchFamily="2" charset="-122"/>
                </a:rPr>
                <a:t>EHS @ 5-2807</a:t>
              </a:r>
              <a:r>
                <a:rPr lang="en-US" altLang="zh-CN" sz="1200" b="0" u="none" dirty="0">
                  <a:solidFill>
                    <a:srgbClr val="000000"/>
                  </a:solidFill>
                  <a:ea typeface="宋体" panose="02010600030101010101" pitchFamily="2" charset="-122"/>
                </a:rPr>
                <a:t>.</a:t>
              </a:r>
              <a:endParaRPr lang="en-US" altLang="en-US" sz="1200" b="0" u="none" dirty="0">
                <a:solidFill>
                  <a:srgbClr val="000000"/>
                </a:solidFill>
              </a:endParaRPr>
            </a:p>
          </p:txBody>
        </p:sp>
        <p:sp>
          <p:nvSpPr>
            <p:cNvPr id="8214" name="AutoShape 40"/>
            <p:cNvSpPr>
              <a:spLocks noChangeArrowheads="1"/>
            </p:cNvSpPr>
            <p:nvPr/>
          </p:nvSpPr>
          <p:spPr bwMode="auto">
            <a:xfrm>
              <a:off x="3912" y="3024"/>
              <a:ext cx="1382" cy="624"/>
            </a:xfrm>
            <a:prstGeom prst="flowChartAlternateProcess">
              <a:avLst/>
            </a:prstGeom>
            <a:solidFill>
              <a:srgbClr val="0000FF"/>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dirty="0">
                  <a:solidFill>
                    <a:srgbClr val="FFFFFF"/>
                  </a:solidFill>
                  <a:ea typeface="宋体" panose="02010600030101010101" pitchFamily="2" charset="-122"/>
                </a:rPr>
                <a:t>Your waste </a:t>
              </a:r>
              <a:r>
                <a:rPr lang="en-US" altLang="zh-CN" sz="1200" u="none" dirty="0">
                  <a:solidFill>
                    <a:srgbClr val="FFFFFF"/>
                  </a:solidFill>
                  <a:ea typeface="宋体" panose="02010600030101010101" pitchFamily="2" charset="-122"/>
                </a:rPr>
                <a:t>MAY BE</a:t>
              </a:r>
              <a:r>
                <a:rPr lang="en-US" altLang="zh-CN" sz="1200" b="0" u="none" dirty="0">
                  <a:solidFill>
                    <a:srgbClr val="FFFFFF"/>
                  </a:solidFill>
                  <a:ea typeface="宋体" panose="02010600030101010101" pitchFamily="2" charset="-122"/>
                </a:rPr>
                <a:t> a </a:t>
              </a:r>
            </a:p>
            <a:p>
              <a:r>
                <a:rPr lang="en-US" altLang="zh-CN" sz="1400" u="none" dirty="0">
                  <a:solidFill>
                    <a:srgbClr val="FFFFFF"/>
                  </a:solidFill>
                  <a:ea typeface="宋体" panose="02010600030101010101" pitchFamily="2" charset="-122"/>
                </a:rPr>
                <a:t>RADIOACTIVE WASTE</a:t>
              </a:r>
              <a:r>
                <a:rPr lang="en-US" altLang="zh-CN" sz="1200" u="none" dirty="0">
                  <a:solidFill>
                    <a:srgbClr val="FFFFFF"/>
                  </a:solidFill>
                  <a:ea typeface="宋体" panose="02010600030101010101" pitchFamily="2" charset="-122"/>
                </a:rPr>
                <a:t>.</a:t>
              </a:r>
            </a:p>
            <a:p>
              <a:endParaRPr lang="en-US" altLang="zh-CN" sz="500" b="0" u="none" dirty="0">
                <a:solidFill>
                  <a:srgbClr val="FFFFFF"/>
                </a:solidFill>
                <a:ea typeface="宋体" panose="02010600030101010101" pitchFamily="2" charset="-122"/>
              </a:endParaRPr>
            </a:p>
            <a:p>
              <a:r>
                <a:rPr lang="en-US" altLang="zh-CN" sz="1200" b="0" u="none" dirty="0">
                  <a:solidFill>
                    <a:srgbClr val="FFFFFF"/>
                  </a:solidFill>
                  <a:ea typeface="宋体" panose="02010600030101010101" pitchFamily="2" charset="-122"/>
                </a:rPr>
                <a:t>Contact </a:t>
              </a:r>
              <a:r>
                <a:rPr lang="en-US" altLang="zh-CN" sz="1200" u="none" dirty="0">
                  <a:solidFill>
                    <a:srgbClr val="FFFFFF"/>
                  </a:solidFill>
                  <a:ea typeface="宋体" panose="02010600030101010101" pitchFamily="2" charset="-122"/>
                </a:rPr>
                <a:t>EHS @ 5-2807</a:t>
              </a:r>
            </a:p>
            <a:p>
              <a:r>
                <a:rPr lang="en-US" altLang="zh-CN" sz="1200" b="0" u="none" dirty="0">
                  <a:solidFill>
                    <a:srgbClr val="FFFFFF"/>
                  </a:solidFill>
                  <a:ea typeface="宋体" panose="02010600030101010101" pitchFamily="2" charset="-122"/>
                </a:rPr>
                <a:t>For further assistance</a:t>
              </a:r>
              <a:endParaRPr lang="en-US" altLang="en-US" sz="1200" b="0" u="none" dirty="0">
                <a:solidFill>
                  <a:srgbClr val="FFFFFF"/>
                </a:solidFill>
              </a:endParaRPr>
            </a:p>
          </p:txBody>
        </p:sp>
        <p:sp>
          <p:nvSpPr>
            <p:cNvPr id="8215" name="AutoShape 41"/>
            <p:cNvSpPr>
              <a:spLocks noChangeArrowheads="1"/>
            </p:cNvSpPr>
            <p:nvPr/>
          </p:nvSpPr>
          <p:spPr bwMode="auto">
            <a:xfrm>
              <a:off x="3888" y="1320"/>
              <a:ext cx="1382" cy="624"/>
            </a:xfrm>
            <a:prstGeom prst="flowChartAlternateProcess">
              <a:avLst/>
            </a:prstGeom>
            <a:solidFill>
              <a:srgbClr val="0000FF"/>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dirty="0">
                  <a:solidFill>
                    <a:srgbClr val="FFFFFF"/>
                  </a:solidFill>
                  <a:ea typeface="宋体" panose="02010600030101010101" pitchFamily="2" charset="-122"/>
                </a:rPr>
                <a:t>Your waste is a </a:t>
              </a:r>
            </a:p>
            <a:p>
              <a:r>
                <a:rPr lang="en-US" altLang="zh-CN" sz="1400" u="none" dirty="0">
                  <a:solidFill>
                    <a:srgbClr val="FFFFFF"/>
                  </a:solidFill>
                  <a:ea typeface="宋体" panose="02010600030101010101" pitchFamily="2" charset="-122"/>
                </a:rPr>
                <a:t>RADIOACTIVE WASTE</a:t>
              </a:r>
              <a:r>
                <a:rPr lang="en-US" altLang="zh-CN" sz="1200" b="0" u="none" dirty="0">
                  <a:solidFill>
                    <a:srgbClr val="FFFFFF"/>
                  </a:solidFill>
                  <a:ea typeface="宋体" panose="02010600030101010101" pitchFamily="2" charset="-122"/>
                </a:rPr>
                <a:t>.</a:t>
              </a:r>
            </a:p>
            <a:p>
              <a:endParaRPr lang="en-US" altLang="zh-CN" sz="500" b="0" u="none" dirty="0">
                <a:solidFill>
                  <a:srgbClr val="FFFFFF"/>
                </a:solidFill>
                <a:ea typeface="宋体" panose="02010600030101010101" pitchFamily="2" charset="-122"/>
              </a:endParaRPr>
            </a:p>
            <a:p>
              <a:r>
                <a:rPr lang="en-US" altLang="zh-CN" sz="1200" b="0" u="none" dirty="0">
                  <a:solidFill>
                    <a:srgbClr val="FFFFFF"/>
                  </a:solidFill>
                  <a:ea typeface="宋体" panose="02010600030101010101" pitchFamily="2" charset="-122"/>
                </a:rPr>
                <a:t>Contact </a:t>
              </a:r>
              <a:r>
                <a:rPr lang="en-US" altLang="zh-CN" sz="1200" u="none" dirty="0">
                  <a:solidFill>
                    <a:srgbClr val="FFFFFF"/>
                  </a:solidFill>
                  <a:ea typeface="宋体" panose="02010600030101010101" pitchFamily="2" charset="-122"/>
                </a:rPr>
                <a:t>EHS @ 5-2807</a:t>
              </a:r>
            </a:p>
            <a:p>
              <a:r>
                <a:rPr lang="en-US" altLang="zh-CN" sz="1200" b="0" u="none" dirty="0">
                  <a:solidFill>
                    <a:srgbClr val="FFFFFF"/>
                  </a:solidFill>
                  <a:ea typeface="宋体" panose="02010600030101010101" pitchFamily="2" charset="-122"/>
                </a:rPr>
                <a:t>For further assistance</a:t>
              </a:r>
              <a:endParaRPr lang="en-US" altLang="en-US" sz="1200" b="0" u="none" dirty="0">
                <a:solidFill>
                  <a:srgbClr val="FFFFFF"/>
                </a:solidFill>
              </a:endParaRPr>
            </a:p>
          </p:txBody>
        </p:sp>
        <p:cxnSp>
          <p:nvCxnSpPr>
            <p:cNvPr id="8216" name="AutoShape 42"/>
            <p:cNvCxnSpPr>
              <a:cxnSpLocks noChangeShapeType="1"/>
              <a:stCxn id="8199" idx="3"/>
              <a:endCxn id="8214" idx="1"/>
            </p:cNvCxnSpPr>
            <p:nvPr/>
          </p:nvCxnSpPr>
          <p:spPr bwMode="auto">
            <a:xfrm>
              <a:off x="2928" y="3336"/>
              <a:ext cx="984"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17" name="AutoShape 43"/>
            <p:cNvCxnSpPr>
              <a:cxnSpLocks noChangeShapeType="1"/>
              <a:stCxn id="8196" idx="3"/>
              <a:endCxn id="8215" idx="1"/>
            </p:cNvCxnSpPr>
            <p:nvPr/>
          </p:nvCxnSpPr>
          <p:spPr bwMode="auto">
            <a:xfrm>
              <a:off x="2928" y="888"/>
              <a:ext cx="960" cy="74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18" name="AutoShape 44"/>
            <p:cNvCxnSpPr>
              <a:cxnSpLocks noChangeShapeType="1"/>
              <a:stCxn id="8197" idx="3"/>
              <a:endCxn id="8215" idx="1"/>
            </p:cNvCxnSpPr>
            <p:nvPr/>
          </p:nvCxnSpPr>
          <p:spPr bwMode="auto">
            <a:xfrm>
              <a:off x="2919" y="1632"/>
              <a:ext cx="969"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19" name="AutoShape 45"/>
            <p:cNvCxnSpPr>
              <a:cxnSpLocks noChangeShapeType="1"/>
              <a:stCxn id="8198" idx="3"/>
              <a:endCxn id="8215" idx="1"/>
            </p:cNvCxnSpPr>
            <p:nvPr/>
          </p:nvCxnSpPr>
          <p:spPr bwMode="auto">
            <a:xfrm flipV="1">
              <a:off x="2928" y="1632"/>
              <a:ext cx="960" cy="9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20" name="Text Box 46"/>
            <p:cNvSpPr txBox="1">
              <a:spLocks noChangeArrowheads="1"/>
            </p:cNvSpPr>
            <p:nvPr/>
          </p:nvSpPr>
          <p:spPr bwMode="auto">
            <a:xfrm>
              <a:off x="3264" y="1488"/>
              <a:ext cx="33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200" u="none">
                  <a:solidFill>
                    <a:srgbClr val="000000"/>
                  </a:solidFill>
                </a:rPr>
                <a:t>YES</a:t>
              </a:r>
            </a:p>
          </p:txBody>
        </p:sp>
        <p:sp>
          <p:nvSpPr>
            <p:cNvPr id="8221" name="Text Box 47"/>
            <p:cNvSpPr txBox="1">
              <a:spLocks noChangeArrowheads="1"/>
            </p:cNvSpPr>
            <p:nvPr/>
          </p:nvSpPr>
          <p:spPr bwMode="auto">
            <a:xfrm>
              <a:off x="3264" y="1864"/>
              <a:ext cx="42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200" u="none">
                  <a:solidFill>
                    <a:srgbClr val="000000"/>
                  </a:solidFill>
                </a:rPr>
                <a:t>YES</a:t>
              </a:r>
            </a:p>
          </p:txBody>
        </p:sp>
        <p:sp>
          <p:nvSpPr>
            <p:cNvPr id="8222" name="Text Box 48"/>
            <p:cNvSpPr txBox="1">
              <a:spLocks noChangeArrowheads="1"/>
            </p:cNvSpPr>
            <p:nvPr/>
          </p:nvSpPr>
          <p:spPr bwMode="auto">
            <a:xfrm>
              <a:off x="3263" y="3192"/>
              <a:ext cx="33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200" u="none">
                  <a:solidFill>
                    <a:srgbClr val="000000"/>
                  </a:solidFill>
                </a:rPr>
                <a:t>YES</a:t>
              </a:r>
            </a:p>
          </p:txBody>
        </p:sp>
      </p:grpSp>
    </p:spTree>
    <p:extLst>
      <p:ext uri="{BB962C8B-B14F-4D97-AF65-F5344CB8AC3E}">
        <p14:creationId xmlns:p14="http://schemas.microsoft.com/office/powerpoint/2010/main" val="20171937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9" name="Group 49"/>
          <p:cNvGrpSpPr>
            <a:grpSpLocks/>
          </p:cNvGrpSpPr>
          <p:nvPr/>
        </p:nvGrpSpPr>
        <p:grpSpPr bwMode="auto">
          <a:xfrm>
            <a:off x="787400" y="88900"/>
            <a:ext cx="8013700" cy="6045200"/>
            <a:chOff x="496" y="56"/>
            <a:chExt cx="5048" cy="3808"/>
          </a:xfrm>
        </p:grpSpPr>
        <p:sp>
          <p:nvSpPr>
            <p:cNvPr id="9220" name="AutoShape 27"/>
            <p:cNvSpPr>
              <a:spLocks noChangeArrowheads="1"/>
            </p:cNvSpPr>
            <p:nvPr/>
          </p:nvSpPr>
          <p:spPr bwMode="auto">
            <a:xfrm>
              <a:off x="1864" y="1968"/>
              <a:ext cx="864" cy="576"/>
            </a:xfrm>
            <a:prstGeom prst="flowChartDecision">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300" b="0" u="none">
                  <a:solidFill>
                    <a:srgbClr val="000000"/>
                  </a:solidFill>
                </a:rPr>
                <a:t>Type of</a:t>
              </a:r>
            </a:p>
            <a:p>
              <a:r>
                <a:rPr lang="en-US" altLang="en-US" sz="1300" b="0" u="none">
                  <a:solidFill>
                    <a:srgbClr val="000000"/>
                  </a:solidFill>
                </a:rPr>
                <a:t>Paint Related</a:t>
              </a:r>
            </a:p>
            <a:p>
              <a:r>
                <a:rPr lang="en-US" altLang="en-US" sz="1300" b="0" u="none">
                  <a:solidFill>
                    <a:srgbClr val="000000"/>
                  </a:solidFill>
                </a:rPr>
                <a:t>Waste</a:t>
              </a:r>
            </a:p>
          </p:txBody>
        </p:sp>
        <p:sp>
          <p:nvSpPr>
            <p:cNvPr id="9221" name="Text Box 30"/>
            <p:cNvSpPr txBox="1">
              <a:spLocks noChangeArrowheads="1"/>
            </p:cNvSpPr>
            <p:nvPr/>
          </p:nvSpPr>
          <p:spPr bwMode="auto">
            <a:xfrm>
              <a:off x="858" y="2168"/>
              <a:ext cx="71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400" u="none">
                  <a:solidFill>
                    <a:srgbClr val="000000"/>
                  </a:solidFill>
                </a:rPr>
                <a:t>Latex Paint</a:t>
              </a:r>
            </a:p>
          </p:txBody>
        </p:sp>
        <p:sp>
          <p:nvSpPr>
            <p:cNvPr id="9222" name="Text Box 31"/>
            <p:cNvSpPr txBox="1">
              <a:spLocks noChangeArrowheads="1"/>
            </p:cNvSpPr>
            <p:nvPr/>
          </p:nvSpPr>
          <p:spPr bwMode="auto">
            <a:xfrm>
              <a:off x="3625" y="2024"/>
              <a:ext cx="1513" cy="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400" u="none">
                  <a:solidFill>
                    <a:srgbClr val="000000"/>
                  </a:solidFill>
                  <a:ea typeface="宋体" panose="02010600030101010101" pitchFamily="2" charset="-122"/>
                </a:rPr>
                <a:t>Oil Based Paint</a:t>
              </a:r>
            </a:p>
            <a:p>
              <a:r>
                <a:rPr lang="en-US" altLang="zh-CN" sz="1400" u="none">
                  <a:solidFill>
                    <a:srgbClr val="000000"/>
                  </a:solidFill>
                  <a:ea typeface="宋体" panose="02010600030101010101" pitchFamily="2" charset="-122"/>
                </a:rPr>
                <a:t>Lacquer Based Paint</a:t>
              </a:r>
            </a:p>
            <a:p>
              <a:r>
                <a:rPr lang="en-US" altLang="zh-CN" sz="1400" u="none">
                  <a:solidFill>
                    <a:srgbClr val="000000"/>
                  </a:solidFill>
                  <a:ea typeface="宋体" panose="02010600030101010101" pitchFamily="2" charset="-122"/>
                </a:rPr>
                <a:t>Paint Solvents &amp; Thinners</a:t>
              </a:r>
              <a:endParaRPr lang="en-US" altLang="en-US" sz="1400" u="none">
                <a:solidFill>
                  <a:srgbClr val="000000"/>
                </a:solidFill>
              </a:endParaRPr>
            </a:p>
          </p:txBody>
        </p:sp>
        <p:cxnSp>
          <p:nvCxnSpPr>
            <p:cNvPr id="9223" name="AutoShape 32"/>
            <p:cNvCxnSpPr>
              <a:cxnSpLocks noChangeShapeType="1"/>
              <a:stCxn id="9230" idx="2"/>
              <a:endCxn id="9220" idx="0"/>
            </p:cNvCxnSpPr>
            <p:nvPr/>
          </p:nvCxnSpPr>
          <p:spPr bwMode="auto">
            <a:xfrm flipH="1">
              <a:off x="2296" y="1584"/>
              <a:ext cx="8" cy="38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24" name="AutoShape 33"/>
            <p:cNvCxnSpPr>
              <a:cxnSpLocks noChangeShapeType="1"/>
              <a:stCxn id="9220" idx="1"/>
              <a:endCxn id="9221" idx="3"/>
            </p:cNvCxnSpPr>
            <p:nvPr/>
          </p:nvCxnSpPr>
          <p:spPr bwMode="auto">
            <a:xfrm flipH="1">
              <a:off x="1569" y="2256"/>
              <a:ext cx="295" cy="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25" name="AutoShape 34"/>
            <p:cNvCxnSpPr>
              <a:cxnSpLocks noChangeShapeType="1"/>
              <a:stCxn id="9221" idx="2"/>
            </p:cNvCxnSpPr>
            <p:nvPr/>
          </p:nvCxnSpPr>
          <p:spPr bwMode="auto">
            <a:xfrm>
              <a:off x="1214" y="2360"/>
              <a:ext cx="7" cy="23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26" name="AutoShape 36"/>
            <p:cNvCxnSpPr>
              <a:cxnSpLocks noChangeShapeType="1"/>
              <a:stCxn id="9220" idx="3"/>
              <a:endCxn id="9222" idx="1"/>
            </p:cNvCxnSpPr>
            <p:nvPr/>
          </p:nvCxnSpPr>
          <p:spPr bwMode="auto">
            <a:xfrm>
              <a:off x="2728" y="2256"/>
              <a:ext cx="897" cy="1"/>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27" name="AutoShape 38"/>
            <p:cNvCxnSpPr>
              <a:cxnSpLocks noChangeShapeType="1"/>
              <a:stCxn id="9222" idx="2"/>
              <a:endCxn id="9236" idx="0"/>
            </p:cNvCxnSpPr>
            <p:nvPr/>
          </p:nvCxnSpPr>
          <p:spPr bwMode="auto">
            <a:xfrm flipH="1">
              <a:off x="4368" y="2489"/>
              <a:ext cx="14" cy="36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28" name="AutoShape 39"/>
            <p:cNvCxnSpPr>
              <a:cxnSpLocks noChangeShapeType="1"/>
              <a:stCxn id="9230" idx="3"/>
              <a:endCxn id="9234" idx="1"/>
            </p:cNvCxnSpPr>
            <p:nvPr/>
          </p:nvCxnSpPr>
          <p:spPr bwMode="auto">
            <a:xfrm>
              <a:off x="3408" y="1200"/>
              <a:ext cx="440"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229" name="Text Box 40"/>
            <p:cNvSpPr txBox="1">
              <a:spLocks noChangeArrowheads="1"/>
            </p:cNvSpPr>
            <p:nvPr/>
          </p:nvSpPr>
          <p:spPr bwMode="auto">
            <a:xfrm>
              <a:off x="3518" y="1045"/>
              <a:ext cx="26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200" u="none">
                  <a:solidFill>
                    <a:srgbClr val="000000"/>
                  </a:solidFill>
                </a:rPr>
                <a:t>NO</a:t>
              </a:r>
            </a:p>
          </p:txBody>
        </p:sp>
        <p:sp>
          <p:nvSpPr>
            <p:cNvPr id="9230" name="AutoShape 6"/>
            <p:cNvSpPr>
              <a:spLocks noChangeArrowheads="1"/>
            </p:cNvSpPr>
            <p:nvPr/>
          </p:nvSpPr>
          <p:spPr bwMode="auto">
            <a:xfrm>
              <a:off x="1200" y="816"/>
              <a:ext cx="2208" cy="768"/>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400" b="0" u="none">
                  <a:solidFill>
                    <a:srgbClr val="000000"/>
                  </a:solidFill>
                  <a:ea typeface="宋体" panose="02010600030101010101" pitchFamily="2" charset="-122"/>
                </a:rPr>
                <a:t>Is the waste:</a:t>
              </a:r>
              <a:endParaRPr lang="en-US" altLang="zh-CN" sz="1400" u="none">
                <a:solidFill>
                  <a:srgbClr val="000000"/>
                </a:solidFill>
                <a:ea typeface="宋体" panose="02010600030101010101" pitchFamily="2" charset="-122"/>
              </a:endParaRPr>
            </a:p>
            <a:p>
              <a:r>
                <a:rPr lang="en-US" altLang="zh-CN" sz="1400" u="none">
                  <a:solidFill>
                    <a:srgbClr val="000000"/>
                  </a:solidFill>
                  <a:ea typeface="宋体" panose="02010600030101010101" pitchFamily="2" charset="-122"/>
                </a:rPr>
                <a:t>Paint Related Waste</a:t>
              </a:r>
              <a:r>
                <a:rPr lang="en-US" altLang="zh-CN" sz="1400" b="0" u="none">
                  <a:solidFill>
                    <a:srgbClr val="000000"/>
                  </a:solidFill>
                  <a:ea typeface="宋体" panose="02010600030101010101" pitchFamily="2" charset="-122"/>
                </a:rPr>
                <a:t>?</a:t>
              </a:r>
            </a:p>
            <a:p>
              <a:r>
                <a:rPr lang="en-US" altLang="zh-CN" sz="1400" b="0" u="none">
                  <a:solidFill>
                    <a:srgbClr val="000000"/>
                  </a:solidFill>
                  <a:ea typeface="宋体" panose="02010600030101010101" pitchFamily="2" charset="-122"/>
                </a:rPr>
                <a:t>(including Latex Paint, Oil Based Paint,</a:t>
              </a:r>
            </a:p>
            <a:p>
              <a:r>
                <a:rPr lang="en-US" altLang="zh-CN" sz="1400" b="0" u="none">
                  <a:solidFill>
                    <a:srgbClr val="000000"/>
                  </a:solidFill>
                  <a:ea typeface="宋体" panose="02010600030101010101" pitchFamily="2" charset="-122"/>
                </a:rPr>
                <a:t>Lacquer Based Paint, Paint Solvents and</a:t>
              </a:r>
            </a:p>
            <a:p>
              <a:r>
                <a:rPr lang="en-US" altLang="zh-CN" sz="1400" b="0" u="none">
                  <a:solidFill>
                    <a:srgbClr val="000000"/>
                  </a:solidFill>
                  <a:ea typeface="宋体" panose="02010600030101010101" pitchFamily="2" charset="-122"/>
                </a:rPr>
                <a:t>Thinners)</a:t>
              </a:r>
            </a:p>
          </p:txBody>
        </p:sp>
        <p:sp>
          <p:nvSpPr>
            <p:cNvPr id="9231" name="AutoShape 15"/>
            <p:cNvSpPr>
              <a:spLocks noChangeArrowheads="1"/>
            </p:cNvSpPr>
            <p:nvPr/>
          </p:nvSpPr>
          <p:spPr bwMode="auto">
            <a:xfrm>
              <a:off x="1920" y="384"/>
              <a:ext cx="768" cy="192"/>
            </a:xfrm>
            <a:prstGeom prst="flowChartTerminator">
              <a:avLst/>
            </a:prstGeom>
            <a:solidFill>
              <a:srgbClr val="800080"/>
            </a:solidFill>
            <a:ln w="9525">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400" u="none">
                  <a:solidFill>
                    <a:srgbClr val="FFFFFF"/>
                  </a:solidFill>
                </a:rPr>
                <a:t>START HERE</a:t>
              </a:r>
            </a:p>
          </p:txBody>
        </p:sp>
        <p:cxnSp>
          <p:nvCxnSpPr>
            <p:cNvPr id="9232" name="AutoShape 16"/>
            <p:cNvCxnSpPr>
              <a:cxnSpLocks noChangeShapeType="1"/>
              <a:stCxn id="9231" idx="2"/>
              <a:endCxn id="9230" idx="0"/>
            </p:cNvCxnSpPr>
            <p:nvPr/>
          </p:nvCxnSpPr>
          <p:spPr bwMode="auto">
            <a:xfrm>
              <a:off x="2304" y="576"/>
              <a:ext cx="0" cy="24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233" name="Text Box 42"/>
            <p:cNvSpPr txBox="1">
              <a:spLocks noChangeArrowheads="1"/>
            </p:cNvSpPr>
            <p:nvPr/>
          </p:nvSpPr>
          <p:spPr bwMode="auto">
            <a:xfrm>
              <a:off x="1968" y="1680"/>
              <a:ext cx="308"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200" u="none">
                  <a:solidFill>
                    <a:srgbClr val="000000"/>
                  </a:solidFill>
                </a:rPr>
                <a:t>YES</a:t>
              </a:r>
            </a:p>
          </p:txBody>
        </p:sp>
        <p:sp>
          <p:nvSpPr>
            <p:cNvPr id="9234" name="AutoShape 44"/>
            <p:cNvSpPr>
              <a:spLocks noChangeArrowheads="1"/>
            </p:cNvSpPr>
            <p:nvPr/>
          </p:nvSpPr>
          <p:spPr bwMode="auto">
            <a:xfrm>
              <a:off x="3848" y="984"/>
              <a:ext cx="1488" cy="432"/>
            </a:xfrm>
            <a:prstGeom prst="flowChartAlternateProcess">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400" b="0" u="none">
                  <a:solidFill>
                    <a:srgbClr val="000000"/>
                  </a:solidFill>
                  <a:ea typeface="宋体" panose="02010600030101010101" pitchFamily="2" charset="-122"/>
                </a:rPr>
                <a:t>Continue on</a:t>
              </a:r>
              <a:endParaRPr lang="en-US" altLang="zh-CN" sz="1400" b="0" i="1" u="none">
                <a:solidFill>
                  <a:srgbClr val="000000"/>
                </a:solidFill>
                <a:ea typeface="宋体" panose="02010600030101010101" pitchFamily="2" charset="-122"/>
              </a:endParaRPr>
            </a:p>
            <a:p>
              <a:r>
                <a:rPr lang="en-US" altLang="zh-CN" sz="1400" i="1">
                  <a:solidFill>
                    <a:srgbClr val="0000FF"/>
                  </a:solidFill>
                  <a:ea typeface="宋体" panose="02010600030101010101" pitchFamily="2" charset="-122"/>
                  <a:hlinkClick r:id="rId2" action="ppaction://hlinksldjump"/>
                </a:rPr>
                <a:t>Special Wastes</a:t>
              </a:r>
              <a:r>
                <a:rPr lang="en-US" altLang="zh-CN" sz="1400" b="0" i="1" u="none">
                  <a:solidFill>
                    <a:srgbClr val="000000"/>
                  </a:solidFill>
                  <a:ea typeface="宋体" panose="02010600030101010101" pitchFamily="2" charset="-122"/>
                  <a:hlinkClick r:id="rId2" action="ppaction://hlinksldjump"/>
                </a:rPr>
                <a:t> </a:t>
              </a:r>
              <a:r>
                <a:rPr lang="en-US" altLang="zh-CN" sz="1400" b="0" i="1" u="none">
                  <a:solidFill>
                    <a:srgbClr val="000000"/>
                  </a:solidFill>
                  <a:ea typeface="宋体" panose="02010600030101010101" pitchFamily="2" charset="-122"/>
                </a:rPr>
                <a:t>Flowchart</a:t>
              </a:r>
              <a:endParaRPr lang="en-US" altLang="en-US" sz="1400" b="0" i="1" u="none">
                <a:solidFill>
                  <a:srgbClr val="000000"/>
                </a:solidFill>
              </a:endParaRPr>
            </a:p>
          </p:txBody>
        </p:sp>
        <p:sp>
          <p:nvSpPr>
            <p:cNvPr id="9235" name="Text Box 45"/>
            <p:cNvSpPr txBox="1">
              <a:spLocks noChangeArrowheads="1"/>
            </p:cNvSpPr>
            <p:nvPr/>
          </p:nvSpPr>
          <p:spPr bwMode="auto">
            <a:xfrm>
              <a:off x="4340" y="56"/>
              <a:ext cx="12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i="1">
                  <a:solidFill>
                    <a:srgbClr val="3333CC"/>
                  </a:solidFill>
                </a:rPr>
                <a:t>Paint Waste</a:t>
              </a:r>
            </a:p>
          </p:txBody>
        </p:sp>
        <p:sp>
          <p:nvSpPr>
            <p:cNvPr id="9236" name="AutoShape 46"/>
            <p:cNvSpPr>
              <a:spLocks noChangeArrowheads="1"/>
            </p:cNvSpPr>
            <p:nvPr/>
          </p:nvSpPr>
          <p:spPr bwMode="auto">
            <a:xfrm>
              <a:off x="3408" y="2856"/>
              <a:ext cx="1920" cy="1008"/>
            </a:xfrm>
            <a:prstGeom prst="flowChartAlternateProcess">
              <a:avLst/>
            </a:prstGeom>
            <a:solidFill>
              <a:srgbClr val="0000FF"/>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dirty="0">
                  <a:solidFill>
                    <a:srgbClr val="FFFFFF"/>
                  </a:solidFill>
                  <a:ea typeface="宋体" panose="02010600030101010101" pitchFamily="2" charset="-122"/>
                </a:rPr>
                <a:t>Your waste is a:</a:t>
              </a:r>
            </a:p>
            <a:p>
              <a:r>
                <a:rPr lang="en-US" altLang="zh-CN" sz="1400" u="none" dirty="0">
                  <a:solidFill>
                    <a:srgbClr val="FFFFFF"/>
                  </a:solidFill>
                  <a:ea typeface="宋体" panose="02010600030101010101" pitchFamily="2" charset="-122"/>
                </a:rPr>
                <a:t>HAZARDOUS WASTE</a:t>
              </a:r>
            </a:p>
            <a:p>
              <a:endParaRPr lang="en-US" altLang="zh-CN" sz="300" u="none" dirty="0">
                <a:solidFill>
                  <a:srgbClr val="FFFFFF"/>
                </a:solidFill>
                <a:ea typeface="宋体" panose="02010600030101010101" pitchFamily="2" charset="-122"/>
              </a:endParaRPr>
            </a:p>
            <a:p>
              <a:r>
                <a:rPr lang="en-US" altLang="zh-CN" sz="1200" b="0" u="none" dirty="0">
                  <a:solidFill>
                    <a:srgbClr val="FFFFFF"/>
                  </a:solidFill>
                  <a:ea typeface="宋体" panose="02010600030101010101" pitchFamily="2" charset="-122"/>
                </a:rPr>
                <a:t>Contact </a:t>
              </a:r>
              <a:r>
                <a:rPr lang="en-US" altLang="zh-CN" sz="1200" u="none" dirty="0">
                  <a:solidFill>
                    <a:srgbClr val="FFFFFF"/>
                  </a:solidFill>
                  <a:ea typeface="宋体" panose="02010600030101010101" pitchFamily="2" charset="-122"/>
                </a:rPr>
                <a:t>EHS @ 5-2807</a:t>
              </a:r>
            </a:p>
            <a:p>
              <a:r>
                <a:rPr lang="en-US" altLang="zh-CN" sz="1200" b="0" u="none" dirty="0">
                  <a:solidFill>
                    <a:srgbClr val="FFFFFF"/>
                  </a:solidFill>
                  <a:ea typeface="宋体" panose="02010600030101010101" pitchFamily="2" charset="-122"/>
                </a:rPr>
                <a:t>to schedule a pickup.</a:t>
              </a:r>
            </a:p>
            <a:p>
              <a:endParaRPr lang="en-US" altLang="zh-CN" sz="300" b="0" u="none" dirty="0">
                <a:solidFill>
                  <a:srgbClr val="FFFFFF"/>
                </a:solidFill>
                <a:ea typeface="宋体" panose="02010600030101010101" pitchFamily="2" charset="-122"/>
              </a:endParaRPr>
            </a:p>
            <a:p>
              <a:r>
                <a:rPr lang="en-US" altLang="zh-CN" sz="1200" b="0" u="none" dirty="0">
                  <a:solidFill>
                    <a:srgbClr val="FFFFFF"/>
                  </a:solidFill>
                  <a:ea typeface="宋体" panose="02010600030101010101" pitchFamily="2" charset="-122"/>
                </a:rPr>
                <a:t>Please note that Air Quality Regulations do</a:t>
              </a:r>
            </a:p>
            <a:p>
              <a:r>
                <a:rPr lang="en-US" altLang="zh-CN" sz="1200" b="0" u="none" dirty="0">
                  <a:solidFill>
                    <a:srgbClr val="FFFFFF"/>
                  </a:solidFill>
                  <a:ea typeface="宋体" panose="02010600030101010101" pitchFamily="2" charset="-122"/>
                </a:rPr>
                <a:t>NOT allow us to dry out oil-based paints or</a:t>
              </a:r>
            </a:p>
            <a:p>
              <a:r>
                <a:rPr lang="en-US" altLang="zh-CN" sz="1200" b="0" u="none" dirty="0">
                  <a:solidFill>
                    <a:srgbClr val="FFFFFF"/>
                  </a:solidFill>
                  <a:ea typeface="宋体" panose="02010600030101010101" pitchFamily="2" charset="-122"/>
                </a:rPr>
                <a:t>solvents for the purpose of disposal.</a:t>
              </a:r>
              <a:endParaRPr lang="en-US" altLang="en-US" sz="1200" b="0" u="none" dirty="0">
                <a:solidFill>
                  <a:srgbClr val="FFFFFF"/>
                </a:solidFill>
              </a:endParaRPr>
            </a:p>
          </p:txBody>
        </p:sp>
        <p:sp>
          <p:nvSpPr>
            <p:cNvPr id="9237" name="AutoShape 47"/>
            <p:cNvSpPr>
              <a:spLocks noChangeArrowheads="1"/>
            </p:cNvSpPr>
            <p:nvPr/>
          </p:nvSpPr>
          <p:spPr bwMode="auto">
            <a:xfrm>
              <a:off x="496" y="2592"/>
              <a:ext cx="1440" cy="672"/>
            </a:xfrm>
            <a:prstGeom prst="flowChartAlternateProcess">
              <a:avLst/>
            </a:prstGeom>
            <a:solidFill>
              <a:srgbClr val="0000FF"/>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dirty="0">
                  <a:solidFill>
                    <a:srgbClr val="FFFFFF"/>
                  </a:solidFill>
                  <a:ea typeface="宋体" panose="02010600030101010101" pitchFamily="2" charset="-122"/>
                </a:rPr>
                <a:t>Send to Stores as excess </a:t>
              </a:r>
              <a:r>
                <a:rPr lang="en-US" altLang="zh-CN" sz="1200" b="0" dirty="0">
                  <a:solidFill>
                    <a:srgbClr val="FFFFFF"/>
                  </a:solidFill>
                  <a:ea typeface="宋体" panose="02010600030101010101" pitchFamily="2" charset="-122"/>
                </a:rPr>
                <a:t>or</a:t>
              </a:r>
            </a:p>
            <a:p>
              <a:r>
                <a:rPr lang="en-US" altLang="zh-CN" sz="1200" b="0" u="none" dirty="0">
                  <a:solidFill>
                    <a:srgbClr val="FFFFFF"/>
                  </a:solidFill>
                  <a:ea typeface="宋体" panose="02010600030101010101" pitchFamily="2" charset="-122"/>
                </a:rPr>
                <a:t>allow to dry or add absorbents</a:t>
              </a:r>
            </a:p>
            <a:p>
              <a:r>
                <a:rPr lang="en-US" altLang="zh-CN" sz="1200" b="0" u="none" dirty="0">
                  <a:solidFill>
                    <a:srgbClr val="FFFFFF"/>
                  </a:solidFill>
                  <a:ea typeface="宋体" panose="02010600030101010101" pitchFamily="2" charset="-122"/>
                </a:rPr>
                <a:t>so no free liquids remain or</a:t>
              </a:r>
            </a:p>
            <a:p>
              <a:r>
                <a:rPr lang="en-US" altLang="zh-CN" sz="1200" b="0" u="none" dirty="0">
                  <a:solidFill>
                    <a:srgbClr val="FFFFFF"/>
                  </a:solidFill>
                  <a:ea typeface="宋体" panose="02010600030101010101" pitchFamily="2" charset="-122"/>
                </a:rPr>
                <a:t>contact </a:t>
              </a:r>
              <a:r>
                <a:rPr lang="en-US" altLang="zh-CN" sz="1200" u="none" dirty="0">
                  <a:solidFill>
                    <a:srgbClr val="FFFFFF"/>
                  </a:solidFill>
                  <a:ea typeface="宋体" panose="02010600030101010101" pitchFamily="2" charset="-122"/>
                </a:rPr>
                <a:t>EHS @ 5-2807</a:t>
              </a:r>
              <a:r>
                <a:rPr lang="en-US" altLang="zh-CN" sz="1200" b="0" u="none" dirty="0">
                  <a:solidFill>
                    <a:srgbClr val="FFFFFF"/>
                  </a:solidFill>
                  <a:ea typeface="宋体" panose="02010600030101010101" pitchFamily="2" charset="-122"/>
                </a:rPr>
                <a:t> </a:t>
              </a:r>
            </a:p>
            <a:p>
              <a:r>
                <a:rPr lang="en-US" altLang="zh-CN" sz="1200" b="0" u="none" dirty="0">
                  <a:solidFill>
                    <a:srgbClr val="FFFFFF"/>
                  </a:solidFill>
                  <a:ea typeface="宋体" panose="02010600030101010101" pitchFamily="2" charset="-122"/>
                </a:rPr>
                <a:t>for further information.</a:t>
              </a:r>
              <a:endParaRPr lang="en-US" altLang="en-US" sz="1200" b="0" u="none" dirty="0">
                <a:solidFill>
                  <a:srgbClr val="FFFFFF"/>
                </a:solidFill>
              </a:endParaRPr>
            </a:p>
          </p:txBody>
        </p:sp>
      </p:grpSp>
      <p:sp>
        <p:nvSpPr>
          <p:cNvPr id="23" name="AutoShape 42"/>
          <p:cNvSpPr>
            <a:spLocks noChangeArrowheads="1"/>
          </p:cNvSpPr>
          <p:nvPr/>
        </p:nvSpPr>
        <p:spPr bwMode="auto">
          <a:xfrm>
            <a:off x="787404" y="5638800"/>
            <a:ext cx="2285999" cy="762000"/>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dirty="0">
                <a:solidFill>
                  <a:srgbClr val="000000"/>
                </a:solidFill>
                <a:ea typeface="宋体" panose="02010600030101010101" pitchFamily="2" charset="-122"/>
                <a:cs typeface="Times New Roman" panose="02020603050405020304" pitchFamily="18" charset="0"/>
              </a:rPr>
              <a:t>Your waste is then </a:t>
            </a:r>
            <a:r>
              <a:rPr lang="en-US" altLang="zh-CN" sz="1200" u="none" dirty="0">
                <a:solidFill>
                  <a:srgbClr val="000000"/>
                </a:solidFill>
                <a:ea typeface="宋体" panose="02010600030101010101" pitchFamily="2" charset="-122"/>
                <a:cs typeface="Times New Roman" panose="02020603050405020304" pitchFamily="18" charset="0"/>
              </a:rPr>
              <a:t>NOT</a:t>
            </a:r>
            <a:r>
              <a:rPr lang="en-US" altLang="zh-CN" sz="1200" b="0" u="none" dirty="0">
                <a:solidFill>
                  <a:srgbClr val="000000"/>
                </a:solidFill>
                <a:ea typeface="宋体" panose="02010600030101010101" pitchFamily="2" charset="-122"/>
                <a:cs typeface="Times New Roman" panose="02020603050405020304" pitchFamily="18" charset="0"/>
              </a:rPr>
              <a:t> a </a:t>
            </a:r>
          </a:p>
          <a:p>
            <a:r>
              <a:rPr lang="en-US" altLang="zh-CN" sz="1200" b="0" u="none" dirty="0">
                <a:solidFill>
                  <a:srgbClr val="000000"/>
                </a:solidFill>
                <a:ea typeface="宋体" panose="02010600030101010101" pitchFamily="2" charset="-122"/>
                <a:cs typeface="Times New Roman" panose="02020603050405020304" pitchFamily="18" charset="0"/>
              </a:rPr>
              <a:t>Hazardous Waste and may be</a:t>
            </a:r>
          </a:p>
          <a:p>
            <a:r>
              <a:rPr lang="en-US" altLang="zh-CN" sz="1200" b="0" u="none" dirty="0">
                <a:solidFill>
                  <a:srgbClr val="000000"/>
                </a:solidFill>
                <a:ea typeface="宋体" panose="02010600030101010101" pitchFamily="2" charset="-122"/>
                <a:cs typeface="Times New Roman" panose="02020603050405020304" pitchFamily="18" charset="0"/>
              </a:rPr>
              <a:t>disposed as regular trash</a:t>
            </a:r>
            <a:endParaRPr lang="en-US" altLang="zh-CN" sz="1200" u="none" dirty="0">
              <a:solidFill>
                <a:srgbClr val="000000"/>
              </a:solidFill>
              <a:ea typeface="宋体" panose="02010600030101010101" pitchFamily="2" charset="-122"/>
              <a:cs typeface="Times New Roman" panose="02020603050405020304" pitchFamily="18" charset="0"/>
            </a:endParaRPr>
          </a:p>
        </p:txBody>
      </p:sp>
      <p:cxnSp>
        <p:nvCxnSpPr>
          <p:cNvPr id="24" name="AutoShape 34"/>
          <p:cNvCxnSpPr>
            <a:cxnSpLocks noChangeShapeType="1"/>
          </p:cNvCxnSpPr>
          <p:nvPr/>
        </p:nvCxnSpPr>
        <p:spPr bwMode="auto">
          <a:xfrm>
            <a:off x="1932785" y="5226050"/>
            <a:ext cx="11113" cy="3683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6751701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3" name="Group 20"/>
          <p:cNvGrpSpPr>
            <a:grpSpLocks/>
          </p:cNvGrpSpPr>
          <p:nvPr/>
        </p:nvGrpSpPr>
        <p:grpSpPr bwMode="auto">
          <a:xfrm>
            <a:off x="228604" y="533400"/>
            <a:ext cx="7343291" cy="5353050"/>
            <a:chOff x="864" y="48"/>
            <a:chExt cx="4788" cy="3660"/>
          </a:xfrm>
        </p:grpSpPr>
        <p:sp>
          <p:nvSpPr>
            <p:cNvPr id="10244" name="AutoShape 6"/>
            <p:cNvSpPr>
              <a:spLocks noChangeArrowheads="1"/>
            </p:cNvSpPr>
            <p:nvPr/>
          </p:nvSpPr>
          <p:spPr bwMode="auto">
            <a:xfrm>
              <a:off x="864" y="934"/>
              <a:ext cx="2268" cy="2171"/>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zh-CN" sz="1400" b="0" u="none" dirty="0">
                  <a:solidFill>
                    <a:srgbClr val="000000"/>
                  </a:solidFill>
                  <a:ea typeface="宋体" panose="02010600030101010101" pitchFamily="2" charset="-122"/>
                </a:rPr>
                <a:t>Does the waste:</a:t>
              </a:r>
              <a:endParaRPr lang="en-US" altLang="zh-CN" sz="1400" u="none" dirty="0">
                <a:solidFill>
                  <a:srgbClr val="000000"/>
                </a:solidFill>
                <a:ea typeface="宋体" panose="02010600030101010101" pitchFamily="2" charset="-122"/>
              </a:endParaRPr>
            </a:p>
            <a:p>
              <a:pPr algn="l"/>
              <a:r>
                <a:rPr lang="en-US" altLang="zh-CN" sz="1400" u="none" dirty="0">
                  <a:solidFill>
                    <a:srgbClr val="000000"/>
                  </a:solidFill>
                  <a:ea typeface="宋体" panose="02010600030101010101" pitchFamily="2" charset="-122"/>
                </a:rPr>
                <a:t>Contain &gt; 1% Asbestos</a:t>
              </a:r>
              <a:r>
                <a:rPr lang="en-US" altLang="zh-CN" sz="1400" b="0" u="none" dirty="0">
                  <a:solidFill>
                    <a:srgbClr val="000000"/>
                  </a:solidFill>
                  <a:ea typeface="宋体" panose="02010600030101010101" pitchFamily="2" charset="-122"/>
                </a:rPr>
                <a:t>?</a:t>
              </a:r>
            </a:p>
            <a:p>
              <a:pPr algn="l"/>
              <a:endParaRPr lang="en-US" altLang="zh-CN" sz="1400" b="0" u="none" dirty="0">
                <a:solidFill>
                  <a:srgbClr val="000000"/>
                </a:solidFill>
                <a:ea typeface="宋体" panose="02010600030101010101" pitchFamily="2" charset="-122"/>
              </a:endParaRPr>
            </a:p>
            <a:p>
              <a:pPr algn="l"/>
              <a:r>
                <a:rPr lang="en-US" altLang="zh-CN" sz="1200" b="0" u="none" dirty="0">
                  <a:solidFill>
                    <a:srgbClr val="000000"/>
                  </a:solidFill>
                  <a:ea typeface="宋体" panose="02010600030101010101" pitchFamily="2" charset="-122"/>
                </a:rPr>
                <a:t>Examples of Materials Commonly</a:t>
              </a:r>
            </a:p>
            <a:p>
              <a:pPr algn="l"/>
              <a:r>
                <a:rPr lang="en-US" altLang="zh-CN" sz="1200" b="0" u="none" dirty="0">
                  <a:solidFill>
                    <a:srgbClr val="000000"/>
                  </a:solidFill>
                  <a:ea typeface="宋体" panose="02010600030101010101" pitchFamily="2" charset="-122"/>
                </a:rPr>
                <a:t>Containing Asbestos (but not limited to):</a:t>
              </a:r>
            </a:p>
            <a:p>
              <a:pPr algn="l"/>
              <a:r>
                <a:rPr lang="en-US" altLang="zh-CN" sz="1200" b="0" u="none" dirty="0">
                  <a:solidFill>
                    <a:srgbClr val="000000"/>
                  </a:solidFill>
                  <a:ea typeface="宋体" panose="02010600030101010101" pitchFamily="2" charset="-122"/>
                </a:rPr>
                <a:t>• Sheet Rock Taping and Joint Compound</a:t>
              </a:r>
            </a:p>
            <a:p>
              <a:pPr algn="l"/>
              <a:r>
                <a:rPr lang="en-US" altLang="zh-CN" sz="1200" b="0" u="none" dirty="0">
                  <a:solidFill>
                    <a:srgbClr val="000000"/>
                  </a:solidFill>
                  <a:ea typeface="宋体" panose="02010600030101010101" pitchFamily="2" charset="-122"/>
                </a:rPr>
                <a:t>• Fire Door Core Material</a:t>
              </a:r>
            </a:p>
            <a:p>
              <a:pPr algn="l"/>
              <a:r>
                <a:rPr lang="en-US" altLang="zh-CN" sz="1200" b="0" u="none" dirty="0">
                  <a:solidFill>
                    <a:srgbClr val="000000"/>
                  </a:solidFill>
                  <a:ea typeface="宋体" panose="02010600030101010101" pitchFamily="2" charset="-122"/>
                </a:rPr>
                <a:t>• Roofing Felt</a:t>
              </a:r>
            </a:p>
            <a:p>
              <a:pPr algn="l"/>
              <a:r>
                <a:rPr lang="en-US" altLang="zh-CN" sz="1200" b="0" u="none" dirty="0">
                  <a:solidFill>
                    <a:srgbClr val="000000"/>
                  </a:solidFill>
                  <a:ea typeface="宋体" panose="02010600030101010101" pitchFamily="2" charset="-122"/>
                </a:rPr>
                <a:t>• Floor Tile and Mastic</a:t>
              </a:r>
            </a:p>
            <a:p>
              <a:pPr algn="l"/>
              <a:r>
                <a:rPr lang="en-US" altLang="zh-CN" sz="1200" b="0" u="none" dirty="0">
                  <a:solidFill>
                    <a:srgbClr val="000000"/>
                  </a:solidFill>
                  <a:ea typeface="宋体" panose="02010600030101010101" pitchFamily="2" charset="-122"/>
                </a:rPr>
                <a:t>• </a:t>
              </a:r>
              <a:r>
                <a:rPr lang="en-US" altLang="zh-CN" sz="1200" b="0" u="none" dirty="0" err="1">
                  <a:solidFill>
                    <a:srgbClr val="000000"/>
                  </a:solidFill>
                  <a:ea typeface="宋体" panose="02010600030101010101" pitchFamily="2" charset="-122"/>
                </a:rPr>
                <a:t>Transite</a:t>
              </a:r>
              <a:r>
                <a:rPr lang="en-US" altLang="zh-CN" sz="1200" b="0" u="none" dirty="0">
                  <a:solidFill>
                    <a:srgbClr val="000000"/>
                  </a:solidFill>
                  <a:ea typeface="宋体" panose="02010600030101010101" pitchFamily="2" charset="-122"/>
                </a:rPr>
                <a:t> Sheets (Cementitious Panels)</a:t>
              </a:r>
            </a:p>
            <a:p>
              <a:pPr algn="l"/>
              <a:r>
                <a:rPr lang="en-US" altLang="zh-CN" sz="1200" b="0" u="none" dirty="0">
                  <a:solidFill>
                    <a:srgbClr val="000000"/>
                  </a:solidFill>
                  <a:ea typeface="宋体" panose="02010600030101010101" pitchFamily="2" charset="-122"/>
                </a:rPr>
                <a:t>• Sprayed-on Ceiling Materials</a:t>
              </a:r>
            </a:p>
            <a:p>
              <a:pPr algn="l"/>
              <a:r>
                <a:rPr lang="en-US" altLang="zh-CN" sz="1200" b="0" u="none" dirty="0">
                  <a:solidFill>
                    <a:srgbClr val="000000"/>
                  </a:solidFill>
                  <a:ea typeface="宋体" panose="02010600030101010101" pitchFamily="2" charset="-122"/>
                </a:rPr>
                <a:t>• Boiler Insulation</a:t>
              </a:r>
            </a:p>
            <a:p>
              <a:pPr algn="l"/>
              <a:r>
                <a:rPr lang="en-US" altLang="zh-CN" sz="1200" b="0" u="none" dirty="0">
                  <a:solidFill>
                    <a:srgbClr val="000000"/>
                  </a:solidFill>
                  <a:ea typeface="宋体" panose="02010600030101010101" pitchFamily="2" charset="-122"/>
                </a:rPr>
                <a:t>• Pipe Insulation</a:t>
              </a:r>
            </a:p>
            <a:p>
              <a:pPr algn="l"/>
              <a:r>
                <a:rPr lang="en-US" altLang="zh-CN" sz="1200" b="0" u="none" dirty="0">
                  <a:solidFill>
                    <a:srgbClr val="000000"/>
                  </a:solidFill>
                  <a:ea typeface="宋体" panose="02010600030101010101" pitchFamily="2" charset="-122"/>
                </a:rPr>
                <a:t>• Brake Pads</a:t>
              </a:r>
            </a:p>
            <a:p>
              <a:pPr algn="l"/>
              <a:r>
                <a:rPr lang="en-US" altLang="zh-CN" sz="1200" b="0" u="none" dirty="0">
                  <a:solidFill>
                    <a:srgbClr val="000000"/>
                  </a:solidFill>
                  <a:ea typeface="宋体" panose="02010600030101010101" pitchFamily="2" charset="-122"/>
                </a:rPr>
                <a:t>• Clutch Pads</a:t>
              </a:r>
            </a:p>
            <a:p>
              <a:pPr algn="l"/>
              <a:r>
                <a:rPr lang="en-US" altLang="zh-CN" sz="1200" b="0" u="none" dirty="0">
                  <a:solidFill>
                    <a:srgbClr val="000000"/>
                  </a:solidFill>
                  <a:ea typeface="宋体" panose="02010600030101010101" pitchFamily="2" charset="-122"/>
                </a:rPr>
                <a:t>• Gaskets</a:t>
              </a:r>
            </a:p>
            <a:p>
              <a:pPr algn="l"/>
              <a:r>
                <a:rPr lang="en-US" altLang="zh-CN" sz="1200" b="0" u="none" dirty="0">
                  <a:solidFill>
                    <a:srgbClr val="000000"/>
                  </a:solidFill>
                  <a:ea typeface="宋体" panose="02010600030101010101" pitchFamily="2" charset="-122"/>
                </a:rPr>
                <a:t>• Electrical Wire Insulation</a:t>
              </a:r>
            </a:p>
            <a:p>
              <a:pPr algn="l"/>
              <a:r>
                <a:rPr lang="en-US" altLang="zh-CN" sz="1200" b="0" u="none" dirty="0">
                  <a:solidFill>
                    <a:srgbClr val="000000"/>
                  </a:solidFill>
                  <a:ea typeface="宋体" panose="02010600030101010101" pitchFamily="2" charset="-122"/>
                </a:rPr>
                <a:t>• Thermal Insulation on Electrical Appliances</a:t>
              </a:r>
            </a:p>
            <a:p>
              <a:pPr algn="l"/>
              <a:endParaRPr lang="en-US" altLang="zh-CN" sz="1200" b="0" u="none" dirty="0">
                <a:solidFill>
                  <a:srgbClr val="000000"/>
                </a:solidFill>
                <a:ea typeface="宋体" panose="02010600030101010101" pitchFamily="2" charset="-122"/>
              </a:endParaRPr>
            </a:p>
          </p:txBody>
        </p:sp>
        <p:sp>
          <p:nvSpPr>
            <p:cNvPr id="10245" name="AutoShape 8"/>
            <p:cNvSpPr>
              <a:spLocks noChangeArrowheads="1"/>
            </p:cNvSpPr>
            <p:nvPr/>
          </p:nvSpPr>
          <p:spPr bwMode="auto">
            <a:xfrm>
              <a:off x="1560" y="336"/>
              <a:ext cx="844" cy="233"/>
            </a:xfrm>
            <a:prstGeom prst="flowChartTerminator">
              <a:avLst/>
            </a:prstGeom>
            <a:solidFill>
              <a:srgbClr val="800080"/>
            </a:solidFill>
            <a:ln w="9525">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400" u="none" dirty="0">
                  <a:solidFill>
                    <a:srgbClr val="FFFFFF"/>
                  </a:solidFill>
                </a:rPr>
                <a:t>START HERE</a:t>
              </a:r>
            </a:p>
          </p:txBody>
        </p:sp>
        <p:cxnSp>
          <p:nvCxnSpPr>
            <p:cNvPr id="10246" name="AutoShape 9"/>
            <p:cNvCxnSpPr>
              <a:cxnSpLocks noChangeShapeType="1"/>
              <a:stCxn id="10245" idx="2"/>
              <a:endCxn id="10244" idx="0"/>
            </p:cNvCxnSpPr>
            <p:nvPr/>
          </p:nvCxnSpPr>
          <p:spPr bwMode="auto">
            <a:xfrm>
              <a:off x="1982" y="569"/>
              <a:ext cx="16" cy="36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47" name="AutoShape 10"/>
            <p:cNvCxnSpPr>
              <a:cxnSpLocks noChangeShapeType="1"/>
              <a:stCxn id="10244" idx="2"/>
              <a:endCxn id="10250" idx="0"/>
            </p:cNvCxnSpPr>
            <p:nvPr/>
          </p:nvCxnSpPr>
          <p:spPr bwMode="auto">
            <a:xfrm>
              <a:off x="1998" y="3105"/>
              <a:ext cx="8" cy="26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248" name="Text Box 11"/>
            <p:cNvSpPr txBox="1">
              <a:spLocks noChangeArrowheads="1"/>
            </p:cNvSpPr>
            <p:nvPr/>
          </p:nvSpPr>
          <p:spPr bwMode="auto">
            <a:xfrm>
              <a:off x="1703" y="3152"/>
              <a:ext cx="271" cy="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200" u="none">
                  <a:solidFill>
                    <a:srgbClr val="000000"/>
                  </a:solidFill>
                </a:rPr>
                <a:t>NO</a:t>
              </a:r>
            </a:p>
          </p:txBody>
        </p:sp>
        <p:sp>
          <p:nvSpPr>
            <p:cNvPr id="10249" name="Text Box 13"/>
            <p:cNvSpPr txBox="1">
              <a:spLocks noChangeArrowheads="1"/>
            </p:cNvSpPr>
            <p:nvPr/>
          </p:nvSpPr>
          <p:spPr bwMode="auto">
            <a:xfrm>
              <a:off x="3984" y="48"/>
              <a:ext cx="1668" cy="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i="1">
                  <a:solidFill>
                    <a:srgbClr val="3333CC"/>
                  </a:solidFill>
                </a:rPr>
                <a:t>Asbestos Waste</a:t>
              </a:r>
            </a:p>
          </p:txBody>
        </p:sp>
        <p:sp>
          <p:nvSpPr>
            <p:cNvPr id="10250" name="AutoShape 14"/>
            <p:cNvSpPr>
              <a:spLocks noChangeArrowheads="1"/>
            </p:cNvSpPr>
            <p:nvPr/>
          </p:nvSpPr>
          <p:spPr bwMode="auto">
            <a:xfrm>
              <a:off x="880" y="3372"/>
              <a:ext cx="2252" cy="336"/>
            </a:xfrm>
            <a:prstGeom prst="flowChartAlternateProcess">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400" b="0" u="none">
                  <a:solidFill>
                    <a:srgbClr val="000000"/>
                  </a:solidFill>
                  <a:ea typeface="宋体" panose="02010600030101010101" pitchFamily="2" charset="-122"/>
                </a:rPr>
                <a:t>Continue on </a:t>
              </a:r>
              <a:r>
                <a:rPr lang="en-US" altLang="zh-CN" sz="1400" i="1">
                  <a:solidFill>
                    <a:srgbClr val="0000FF"/>
                  </a:solidFill>
                  <a:ea typeface="宋体" panose="02010600030101010101" pitchFamily="2" charset="-122"/>
                  <a:hlinkClick r:id="rId2" action="ppaction://hlinksldjump"/>
                </a:rPr>
                <a:t>Special Wastes</a:t>
              </a:r>
              <a:r>
                <a:rPr lang="en-US" altLang="zh-CN" sz="1400" b="0" i="1" u="none">
                  <a:solidFill>
                    <a:srgbClr val="000000"/>
                  </a:solidFill>
                  <a:ea typeface="宋体" panose="02010600030101010101" pitchFamily="2" charset="-122"/>
                  <a:hlinkClick r:id="rId2" action="ppaction://hlinksldjump"/>
                </a:rPr>
                <a:t> </a:t>
              </a:r>
              <a:r>
                <a:rPr lang="en-US" altLang="zh-CN" sz="1400" b="0" i="1" u="none">
                  <a:solidFill>
                    <a:srgbClr val="000000"/>
                  </a:solidFill>
                  <a:ea typeface="宋体" panose="02010600030101010101" pitchFamily="2" charset="-122"/>
                </a:rPr>
                <a:t>Flowchart</a:t>
              </a:r>
              <a:endParaRPr lang="en-US" altLang="en-US" sz="1400" b="0" i="1" u="none">
                <a:solidFill>
                  <a:srgbClr val="000000"/>
                </a:solidFill>
              </a:endParaRPr>
            </a:p>
          </p:txBody>
        </p:sp>
        <p:sp>
          <p:nvSpPr>
            <p:cNvPr id="10251" name="AutoShape 15"/>
            <p:cNvSpPr>
              <a:spLocks noChangeArrowheads="1"/>
            </p:cNvSpPr>
            <p:nvPr/>
          </p:nvSpPr>
          <p:spPr bwMode="auto">
            <a:xfrm>
              <a:off x="3792" y="1627"/>
              <a:ext cx="1382" cy="633"/>
            </a:xfrm>
            <a:prstGeom prst="flowChartAlternateProcess">
              <a:avLst/>
            </a:prstGeom>
            <a:solidFill>
              <a:srgbClr val="0000FF"/>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dirty="0">
                  <a:solidFill>
                    <a:srgbClr val="FFFFFF"/>
                  </a:solidFill>
                  <a:ea typeface="宋体" panose="02010600030101010101" pitchFamily="2" charset="-122"/>
                </a:rPr>
                <a:t>Your waste is a:</a:t>
              </a:r>
            </a:p>
            <a:p>
              <a:r>
                <a:rPr lang="en-US" altLang="zh-CN" sz="1400" u="none" dirty="0">
                  <a:solidFill>
                    <a:srgbClr val="FFFFFF"/>
                  </a:solidFill>
                  <a:ea typeface="宋体" panose="02010600030101010101" pitchFamily="2" charset="-122"/>
                </a:rPr>
                <a:t>REGULATED WASTE</a:t>
              </a:r>
            </a:p>
            <a:p>
              <a:endParaRPr lang="en-US" altLang="zh-CN" sz="500" u="none" dirty="0">
                <a:solidFill>
                  <a:srgbClr val="FFFFFF"/>
                </a:solidFill>
                <a:ea typeface="宋体" panose="02010600030101010101" pitchFamily="2" charset="-122"/>
              </a:endParaRPr>
            </a:p>
            <a:p>
              <a:r>
                <a:rPr lang="en-US" altLang="zh-CN" sz="1200" b="0" u="none" dirty="0">
                  <a:solidFill>
                    <a:srgbClr val="FFFFFF"/>
                  </a:solidFill>
                  <a:ea typeface="宋体" panose="02010600030101010101" pitchFamily="2" charset="-122"/>
                </a:rPr>
                <a:t>Contact </a:t>
              </a:r>
              <a:r>
                <a:rPr lang="en-US" altLang="zh-CN" sz="1200" u="none" dirty="0">
                  <a:solidFill>
                    <a:srgbClr val="FFFFFF"/>
                  </a:solidFill>
                  <a:ea typeface="宋体" panose="02010600030101010101" pitchFamily="2" charset="-122"/>
                </a:rPr>
                <a:t>EHS @ 5-2807</a:t>
              </a:r>
            </a:p>
            <a:p>
              <a:r>
                <a:rPr lang="en-US" altLang="zh-CN" sz="1200" b="0" u="none" dirty="0">
                  <a:solidFill>
                    <a:srgbClr val="FFFFFF"/>
                  </a:solidFill>
                  <a:ea typeface="宋体" panose="02010600030101010101" pitchFamily="2" charset="-122"/>
                </a:rPr>
                <a:t> to schedule a pickup</a:t>
              </a:r>
              <a:endParaRPr lang="en-US" altLang="en-US" sz="1200" b="0" u="none" dirty="0">
                <a:solidFill>
                  <a:srgbClr val="FFFFFF"/>
                </a:solidFill>
              </a:endParaRPr>
            </a:p>
          </p:txBody>
        </p:sp>
        <p:cxnSp>
          <p:nvCxnSpPr>
            <p:cNvPr id="10252" name="AutoShape 16"/>
            <p:cNvCxnSpPr>
              <a:cxnSpLocks noChangeShapeType="1"/>
              <a:stCxn id="10244" idx="3"/>
              <a:endCxn id="10251" idx="1"/>
            </p:cNvCxnSpPr>
            <p:nvPr/>
          </p:nvCxnSpPr>
          <p:spPr bwMode="auto">
            <a:xfrm flipV="1">
              <a:off x="3132" y="1943"/>
              <a:ext cx="660" cy="7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253" name="Text Box 17"/>
            <p:cNvSpPr txBox="1">
              <a:spLocks noChangeArrowheads="1"/>
            </p:cNvSpPr>
            <p:nvPr/>
          </p:nvSpPr>
          <p:spPr bwMode="auto">
            <a:xfrm>
              <a:off x="3286" y="1797"/>
              <a:ext cx="383" cy="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200" u="none">
                  <a:solidFill>
                    <a:srgbClr val="000000"/>
                  </a:solidFill>
                </a:rPr>
                <a:t>YES</a:t>
              </a:r>
            </a:p>
          </p:txBody>
        </p:sp>
        <p:pic>
          <p:nvPicPr>
            <p:cNvPr id="10254" name="Picture 18" descr="POP_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4" y="864"/>
              <a:ext cx="495"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3"/>
          <p:cNvPicPr>
            <a:picLocks noChangeAspect="1"/>
          </p:cNvPicPr>
          <p:nvPr/>
        </p:nvPicPr>
        <p:blipFill>
          <a:blip r:embed="rId4"/>
          <a:stretch>
            <a:fillRect/>
          </a:stretch>
        </p:blipFill>
        <p:spPr>
          <a:xfrm>
            <a:off x="6379676" y="4670132"/>
            <a:ext cx="2369121" cy="1776841"/>
          </a:xfrm>
          <a:prstGeom prst="rect">
            <a:avLst/>
          </a:prstGeom>
        </p:spPr>
      </p:pic>
      <p:pic>
        <p:nvPicPr>
          <p:cNvPr id="11" name="Picture 10"/>
          <p:cNvPicPr>
            <a:picLocks noChangeAspect="1"/>
          </p:cNvPicPr>
          <p:nvPr/>
        </p:nvPicPr>
        <p:blipFill>
          <a:blip r:embed="rId5"/>
          <a:stretch>
            <a:fillRect/>
          </a:stretch>
        </p:blipFill>
        <p:spPr>
          <a:xfrm>
            <a:off x="4876077" y="5073254"/>
            <a:ext cx="1152525" cy="1538680"/>
          </a:xfrm>
          <a:prstGeom prst="rect">
            <a:avLst/>
          </a:prstGeom>
        </p:spPr>
      </p:pic>
      <p:pic>
        <p:nvPicPr>
          <p:cNvPr id="12" name="Picture 11"/>
          <p:cNvPicPr>
            <a:picLocks noChangeAspect="1"/>
          </p:cNvPicPr>
          <p:nvPr/>
        </p:nvPicPr>
        <p:blipFill>
          <a:blip r:embed="rId6"/>
          <a:stretch>
            <a:fillRect/>
          </a:stretch>
        </p:blipFill>
        <p:spPr>
          <a:xfrm>
            <a:off x="7337380" y="1324078"/>
            <a:ext cx="1411417" cy="1411417"/>
          </a:xfrm>
          <a:prstGeom prst="rect">
            <a:avLst/>
          </a:prstGeom>
        </p:spPr>
      </p:pic>
    </p:spTree>
    <p:extLst>
      <p:ext uri="{BB962C8B-B14F-4D97-AF65-F5344CB8AC3E}">
        <p14:creationId xmlns:p14="http://schemas.microsoft.com/office/powerpoint/2010/main" val="1762984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7" name="Group 54"/>
          <p:cNvGrpSpPr>
            <a:grpSpLocks/>
          </p:cNvGrpSpPr>
          <p:nvPr/>
        </p:nvGrpSpPr>
        <p:grpSpPr bwMode="auto">
          <a:xfrm>
            <a:off x="304932" y="170804"/>
            <a:ext cx="8839068" cy="6331596"/>
            <a:chOff x="-50" y="-91"/>
            <a:chExt cx="5810" cy="4187"/>
          </a:xfrm>
        </p:grpSpPr>
        <p:sp>
          <p:nvSpPr>
            <p:cNvPr id="11268" name="AutoShape 4"/>
            <p:cNvSpPr>
              <a:spLocks noChangeArrowheads="1"/>
            </p:cNvSpPr>
            <p:nvPr/>
          </p:nvSpPr>
          <p:spPr bwMode="auto">
            <a:xfrm>
              <a:off x="480" y="672"/>
              <a:ext cx="1344" cy="336"/>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b="0" u="none">
                  <a:solidFill>
                    <a:srgbClr val="000000"/>
                  </a:solidFill>
                </a:rPr>
                <a:t>Is the waste:</a:t>
              </a:r>
            </a:p>
            <a:p>
              <a:r>
                <a:rPr lang="en-US" altLang="en-US" sz="1200" b="0" u="none">
                  <a:solidFill>
                    <a:srgbClr val="000000"/>
                  </a:solidFill>
                </a:rPr>
                <a:t>An </a:t>
              </a:r>
              <a:r>
                <a:rPr lang="en-US" altLang="en-US" sz="1200" u="none">
                  <a:solidFill>
                    <a:srgbClr val="000000"/>
                  </a:solidFill>
                </a:rPr>
                <a:t>aerosol container</a:t>
              </a:r>
              <a:r>
                <a:rPr lang="en-US" altLang="en-US" sz="1200" b="0" u="none">
                  <a:solidFill>
                    <a:srgbClr val="000000"/>
                  </a:solidFill>
                </a:rPr>
                <a:t>?</a:t>
              </a:r>
              <a:endParaRPr lang="en-US" altLang="zh-CN" sz="1200" b="0" u="none">
                <a:solidFill>
                  <a:srgbClr val="000000"/>
                </a:solidFill>
                <a:ea typeface="宋体" panose="02010600030101010101" pitchFamily="2" charset="-122"/>
              </a:endParaRPr>
            </a:p>
          </p:txBody>
        </p:sp>
        <p:sp>
          <p:nvSpPr>
            <p:cNvPr id="11269" name="AutoShape 5"/>
            <p:cNvSpPr>
              <a:spLocks noChangeArrowheads="1"/>
            </p:cNvSpPr>
            <p:nvPr/>
          </p:nvSpPr>
          <p:spPr bwMode="auto">
            <a:xfrm>
              <a:off x="768" y="288"/>
              <a:ext cx="768" cy="192"/>
            </a:xfrm>
            <a:prstGeom prst="flowChartTerminator">
              <a:avLst/>
            </a:prstGeom>
            <a:solidFill>
              <a:srgbClr val="800080"/>
            </a:solidFill>
            <a:ln w="9525">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400" u="none">
                  <a:solidFill>
                    <a:srgbClr val="FFFFFF"/>
                  </a:solidFill>
                </a:rPr>
                <a:t>START HERE</a:t>
              </a:r>
            </a:p>
          </p:txBody>
        </p:sp>
        <p:cxnSp>
          <p:nvCxnSpPr>
            <p:cNvPr id="11270" name="AutoShape 6"/>
            <p:cNvCxnSpPr>
              <a:cxnSpLocks noChangeShapeType="1"/>
              <a:stCxn id="11269" idx="2"/>
              <a:endCxn id="11268" idx="0"/>
            </p:cNvCxnSpPr>
            <p:nvPr/>
          </p:nvCxnSpPr>
          <p:spPr bwMode="auto">
            <a:xfrm>
              <a:off x="1152" y="480"/>
              <a:ext cx="0" cy="19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271" name="AutoShape 7"/>
            <p:cNvSpPr>
              <a:spLocks noChangeArrowheads="1"/>
            </p:cNvSpPr>
            <p:nvPr/>
          </p:nvSpPr>
          <p:spPr bwMode="auto">
            <a:xfrm>
              <a:off x="1360" y="1152"/>
              <a:ext cx="2160" cy="672"/>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b="0" u="none">
                  <a:solidFill>
                    <a:srgbClr val="000000"/>
                  </a:solidFill>
                </a:rPr>
                <a:t>Is the container:</a:t>
              </a:r>
            </a:p>
            <a:p>
              <a:r>
                <a:rPr lang="en-US" altLang="en-US" sz="1200" u="none">
                  <a:solidFill>
                    <a:srgbClr val="000000"/>
                  </a:solidFill>
                </a:rPr>
                <a:t>Completely emptied of the contents to the</a:t>
              </a:r>
              <a:endParaRPr lang="en-US" altLang="en-US" sz="1200" b="0" u="none">
                <a:solidFill>
                  <a:srgbClr val="000000"/>
                </a:solidFill>
              </a:endParaRPr>
            </a:p>
            <a:p>
              <a:r>
                <a:rPr lang="en-US" altLang="en-US" sz="1200" u="none">
                  <a:solidFill>
                    <a:srgbClr val="000000"/>
                  </a:solidFill>
                </a:rPr>
                <a:t>maximum extent practical under normal use</a:t>
              </a:r>
              <a:endParaRPr lang="en-US" altLang="en-US" sz="1200" b="0" u="none">
                <a:solidFill>
                  <a:srgbClr val="000000"/>
                </a:solidFill>
              </a:endParaRPr>
            </a:p>
            <a:p>
              <a:r>
                <a:rPr lang="en-US" altLang="en-US" sz="1200" i="1" u="none">
                  <a:solidFill>
                    <a:srgbClr val="000000"/>
                  </a:solidFill>
                </a:rPr>
                <a:t>(which is atmospheric pressure) </a:t>
              </a:r>
              <a:r>
                <a:rPr lang="en-US" altLang="en-US" sz="1200" b="0" u="none">
                  <a:solidFill>
                    <a:srgbClr val="000000"/>
                  </a:solidFill>
                </a:rPr>
                <a:t>(i.e.,</a:t>
              </a:r>
            </a:p>
            <a:p>
              <a:r>
                <a:rPr lang="en-US" altLang="en-US" sz="1200" b="0" u="none">
                  <a:solidFill>
                    <a:srgbClr val="000000"/>
                  </a:solidFill>
                </a:rPr>
                <a:t>the spray mechanism is not defective)? </a:t>
              </a:r>
              <a:endParaRPr lang="en-US" altLang="zh-CN" sz="1200" b="0" u="none">
                <a:solidFill>
                  <a:srgbClr val="000000"/>
                </a:solidFill>
                <a:ea typeface="宋体" panose="02010600030101010101" pitchFamily="2" charset="-122"/>
              </a:endParaRPr>
            </a:p>
          </p:txBody>
        </p:sp>
        <p:sp>
          <p:nvSpPr>
            <p:cNvPr id="11272" name="AutoShape 9"/>
            <p:cNvSpPr>
              <a:spLocks noChangeArrowheads="1"/>
            </p:cNvSpPr>
            <p:nvPr/>
          </p:nvSpPr>
          <p:spPr bwMode="auto">
            <a:xfrm>
              <a:off x="1160" y="2016"/>
              <a:ext cx="2360" cy="448"/>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dirty="0">
                  <a:solidFill>
                    <a:srgbClr val="000000"/>
                  </a:solidFill>
                  <a:ea typeface="宋体" panose="02010600030101010101" pitchFamily="2" charset="-122"/>
                </a:rPr>
                <a:t>Did the container:</a:t>
              </a:r>
              <a:endParaRPr lang="en-US" altLang="zh-CN" sz="1200" u="none" dirty="0">
                <a:solidFill>
                  <a:srgbClr val="000000"/>
                </a:solidFill>
                <a:ea typeface="宋体" panose="02010600030101010101" pitchFamily="2" charset="-122"/>
              </a:endParaRPr>
            </a:p>
            <a:p>
              <a:r>
                <a:rPr lang="en-US" altLang="zh-CN" sz="1200" u="none" dirty="0">
                  <a:solidFill>
                    <a:srgbClr val="000000"/>
                  </a:solidFill>
                  <a:ea typeface="宋体" panose="02010600030101010101" pitchFamily="2" charset="-122"/>
                </a:rPr>
                <a:t>Formerly contain a P-Listed Hazardous Waste</a:t>
              </a:r>
              <a:r>
                <a:rPr lang="en-US" altLang="zh-CN" sz="1200" b="0" u="none" dirty="0">
                  <a:solidFill>
                    <a:srgbClr val="000000"/>
                  </a:solidFill>
                  <a:ea typeface="宋体" panose="02010600030101010101" pitchFamily="2" charset="-122"/>
                </a:rPr>
                <a:t>?</a:t>
              </a:r>
            </a:p>
            <a:p>
              <a:r>
                <a:rPr lang="en-US" altLang="zh-CN" sz="1200" b="0" u="none" dirty="0">
                  <a:solidFill>
                    <a:srgbClr val="000000"/>
                  </a:solidFill>
                  <a:ea typeface="宋体" panose="02010600030101010101" pitchFamily="2" charset="-122"/>
                </a:rPr>
                <a:t>(</a:t>
              </a:r>
              <a:r>
                <a:rPr lang="en-US" altLang="zh-CN" sz="1200" b="0" i="1" u="none" dirty="0">
                  <a:solidFill>
                    <a:srgbClr val="000000"/>
                  </a:solidFill>
                  <a:ea typeface="宋体" panose="02010600030101010101" pitchFamily="2" charset="-122"/>
                </a:rPr>
                <a:t>refer to P-Listed Wastes</a:t>
              </a:r>
              <a:r>
                <a:rPr lang="en-US" altLang="zh-CN" sz="1200" b="0" u="none" dirty="0">
                  <a:solidFill>
                    <a:srgbClr val="000000"/>
                  </a:solidFill>
                  <a:ea typeface="宋体" panose="02010600030101010101" pitchFamily="2" charset="-122"/>
                </a:rPr>
                <a:t>)</a:t>
              </a:r>
            </a:p>
          </p:txBody>
        </p:sp>
        <p:sp>
          <p:nvSpPr>
            <p:cNvPr id="11273" name="AutoShape 10"/>
            <p:cNvSpPr>
              <a:spLocks noChangeArrowheads="1"/>
            </p:cNvSpPr>
            <p:nvPr/>
          </p:nvSpPr>
          <p:spPr bwMode="auto">
            <a:xfrm>
              <a:off x="1296" y="2640"/>
              <a:ext cx="2328" cy="192"/>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400" b="0" u="none" dirty="0">
                  <a:solidFill>
                    <a:srgbClr val="000000"/>
                  </a:solidFill>
                  <a:ea typeface="宋体" panose="02010600030101010101" pitchFamily="2" charset="-122"/>
                </a:rPr>
                <a:t>Dispose of in Heath Farm metal scrap roll off</a:t>
              </a:r>
            </a:p>
          </p:txBody>
        </p:sp>
        <p:sp>
          <p:nvSpPr>
            <p:cNvPr id="11274" name="AutoShape 13"/>
            <p:cNvSpPr>
              <a:spLocks noChangeArrowheads="1"/>
            </p:cNvSpPr>
            <p:nvPr/>
          </p:nvSpPr>
          <p:spPr bwMode="auto">
            <a:xfrm>
              <a:off x="408" y="3024"/>
              <a:ext cx="2208" cy="624"/>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b="0" u="none">
                  <a:solidFill>
                    <a:srgbClr val="000000"/>
                  </a:solidFill>
                </a:rPr>
                <a:t>Is the waste a:</a:t>
              </a:r>
            </a:p>
            <a:p>
              <a:r>
                <a:rPr lang="en-US" altLang="en-US" sz="1200" u="none">
                  <a:solidFill>
                    <a:srgbClr val="000000"/>
                  </a:solidFill>
                </a:rPr>
                <a:t>Compressed gas cylinder </a:t>
              </a:r>
              <a:r>
                <a:rPr lang="en-US" altLang="en-US" sz="1200" b="0" u="none">
                  <a:solidFill>
                    <a:srgbClr val="000000"/>
                  </a:solidFill>
                </a:rPr>
                <a:t>or a </a:t>
              </a:r>
              <a:r>
                <a:rPr lang="en-US" altLang="en-US" sz="1200" u="none">
                  <a:solidFill>
                    <a:srgbClr val="000000"/>
                  </a:solidFill>
                </a:rPr>
                <a:t>single use</a:t>
              </a:r>
              <a:endParaRPr lang="en-US" altLang="en-US" sz="1200" b="0" u="none">
                <a:solidFill>
                  <a:srgbClr val="000000"/>
                </a:solidFill>
              </a:endParaRPr>
            </a:p>
            <a:p>
              <a:r>
                <a:rPr lang="en-US" altLang="en-US" sz="1200" u="none">
                  <a:solidFill>
                    <a:srgbClr val="000000"/>
                  </a:solidFill>
                </a:rPr>
                <a:t>propane canister</a:t>
              </a:r>
              <a:r>
                <a:rPr lang="en-US" altLang="en-US" sz="1200" b="0" u="none">
                  <a:solidFill>
                    <a:srgbClr val="000000"/>
                  </a:solidFill>
                </a:rPr>
                <a:t>?</a:t>
              </a:r>
            </a:p>
            <a:p>
              <a:r>
                <a:rPr lang="en-US" altLang="en-US" sz="1200" b="0" u="none">
                  <a:solidFill>
                    <a:srgbClr val="000000"/>
                  </a:solidFill>
                </a:rPr>
                <a:t>(including gas cylinders, lecture bottles or</a:t>
              </a:r>
            </a:p>
            <a:p>
              <a:r>
                <a:rPr lang="en-US" altLang="en-US" sz="1200" b="0" u="none">
                  <a:solidFill>
                    <a:srgbClr val="000000"/>
                  </a:solidFill>
                </a:rPr>
                <a:t>refillable LPG canisters)</a:t>
              </a:r>
              <a:endParaRPr lang="en-US" altLang="zh-CN" sz="1200" b="0" u="none">
                <a:solidFill>
                  <a:srgbClr val="000000"/>
                </a:solidFill>
                <a:ea typeface="宋体" panose="02010600030101010101" pitchFamily="2" charset="-122"/>
              </a:endParaRPr>
            </a:p>
          </p:txBody>
        </p:sp>
        <p:sp>
          <p:nvSpPr>
            <p:cNvPr id="11275" name="Rectangle 20"/>
            <p:cNvSpPr>
              <a:spLocks noChangeArrowheads="1"/>
            </p:cNvSpPr>
            <p:nvPr/>
          </p:nvSpPr>
          <p:spPr bwMode="auto">
            <a:xfrm>
              <a:off x="-50" y="-91"/>
              <a:ext cx="5810" cy="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i="1" dirty="0">
                  <a:solidFill>
                    <a:srgbClr val="3333CC"/>
                  </a:solidFill>
                </a:rPr>
                <a:t>Compressed Gas Cylinders &amp; Aerosols</a:t>
              </a:r>
              <a:r>
                <a:rPr lang="en-US" altLang="en-US" dirty="0">
                  <a:solidFill>
                    <a:srgbClr val="3333CC"/>
                  </a:solidFill>
                </a:rPr>
                <a:t> </a:t>
              </a:r>
            </a:p>
          </p:txBody>
        </p:sp>
        <p:sp>
          <p:nvSpPr>
            <p:cNvPr id="11276" name="Rectangle 22"/>
            <p:cNvSpPr>
              <a:spLocks noChangeArrowheads="1"/>
            </p:cNvSpPr>
            <p:nvPr/>
          </p:nvSpPr>
          <p:spPr bwMode="auto">
            <a:xfrm>
              <a:off x="2016" y="681"/>
              <a:ext cx="324"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200" u="none">
                  <a:solidFill>
                    <a:srgbClr val="000000"/>
                  </a:solidFill>
                </a:rPr>
                <a:t>YES</a:t>
              </a:r>
            </a:p>
          </p:txBody>
        </p:sp>
        <p:sp>
          <p:nvSpPr>
            <p:cNvPr id="11277" name="Rectangle 23"/>
            <p:cNvSpPr>
              <a:spLocks noChangeArrowheads="1"/>
            </p:cNvSpPr>
            <p:nvPr/>
          </p:nvSpPr>
          <p:spPr bwMode="auto">
            <a:xfrm>
              <a:off x="528" y="1915"/>
              <a:ext cx="273"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200" u="none">
                  <a:solidFill>
                    <a:srgbClr val="000000"/>
                  </a:solidFill>
                </a:rPr>
                <a:t>NO</a:t>
              </a:r>
            </a:p>
          </p:txBody>
        </p:sp>
        <p:sp>
          <p:nvSpPr>
            <p:cNvPr id="11278" name="AutoShape 28"/>
            <p:cNvSpPr>
              <a:spLocks noChangeArrowheads="1"/>
            </p:cNvSpPr>
            <p:nvPr/>
          </p:nvSpPr>
          <p:spPr bwMode="auto">
            <a:xfrm>
              <a:off x="4016" y="1172"/>
              <a:ext cx="1382" cy="633"/>
            </a:xfrm>
            <a:prstGeom prst="flowChartAlternateProcess">
              <a:avLst/>
            </a:prstGeom>
            <a:solidFill>
              <a:srgbClr val="0000FF"/>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dirty="0">
                  <a:solidFill>
                    <a:srgbClr val="FFFFFF"/>
                  </a:solidFill>
                  <a:ea typeface="宋体" panose="02010600030101010101" pitchFamily="2" charset="-122"/>
                </a:rPr>
                <a:t>Your waste is a:</a:t>
              </a:r>
            </a:p>
            <a:p>
              <a:r>
                <a:rPr lang="en-US" altLang="zh-CN" sz="1400" u="none" dirty="0">
                  <a:solidFill>
                    <a:srgbClr val="FFFFFF"/>
                  </a:solidFill>
                  <a:ea typeface="宋体" panose="02010600030101010101" pitchFamily="2" charset="-122"/>
                </a:rPr>
                <a:t>HAZARDOUS WASTE</a:t>
              </a:r>
            </a:p>
            <a:p>
              <a:endParaRPr lang="en-US" altLang="zh-CN" sz="500" u="none" dirty="0">
                <a:solidFill>
                  <a:srgbClr val="FFFFFF"/>
                </a:solidFill>
                <a:ea typeface="宋体" panose="02010600030101010101" pitchFamily="2" charset="-122"/>
              </a:endParaRPr>
            </a:p>
            <a:p>
              <a:r>
                <a:rPr lang="en-US" altLang="zh-CN" sz="1200" b="0" u="none" dirty="0">
                  <a:solidFill>
                    <a:srgbClr val="FFFFFF"/>
                  </a:solidFill>
                  <a:ea typeface="宋体" panose="02010600030101010101" pitchFamily="2" charset="-122"/>
                </a:rPr>
                <a:t>Contact </a:t>
              </a:r>
              <a:r>
                <a:rPr lang="en-US" altLang="zh-CN" sz="1200" u="none" dirty="0">
                  <a:solidFill>
                    <a:srgbClr val="FFFFFF"/>
                  </a:solidFill>
                  <a:ea typeface="宋体" panose="02010600030101010101" pitchFamily="2" charset="-122"/>
                </a:rPr>
                <a:t>EHS @ 5-2807</a:t>
              </a:r>
            </a:p>
            <a:p>
              <a:r>
                <a:rPr lang="en-US" altLang="zh-CN" sz="1200" b="0" u="none" dirty="0">
                  <a:solidFill>
                    <a:srgbClr val="FFFFFF"/>
                  </a:solidFill>
                  <a:ea typeface="宋体" panose="02010600030101010101" pitchFamily="2" charset="-122"/>
                </a:rPr>
                <a:t> to schedule a pickup</a:t>
              </a:r>
              <a:endParaRPr lang="en-US" altLang="en-US" sz="1200" b="0" u="none" dirty="0">
                <a:solidFill>
                  <a:srgbClr val="FFFFFF"/>
                </a:solidFill>
              </a:endParaRPr>
            </a:p>
          </p:txBody>
        </p:sp>
        <p:sp>
          <p:nvSpPr>
            <p:cNvPr id="11279" name="AutoShape 29"/>
            <p:cNvSpPr>
              <a:spLocks noChangeArrowheads="1"/>
            </p:cNvSpPr>
            <p:nvPr/>
          </p:nvSpPr>
          <p:spPr bwMode="auto">
            <a:xfrm>
              <a:off x="4016" y="1968"/>
              <a:ext cx="1382" cy="864"/>
            </a:xfrm>
            <a:prstGeom prst="flowChartAlternateProcess">
              <a:avLst/>
            </a:prstGeom>
            <a:solidFill>
              <a:srgbClr val="0000FF"/>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dirty="0">
                  <a:solidFill>
                    <a:srgbClr val="FFFFFF"/>
                  </a:solidFill>
                  <a:ea typeface="宋体" panose="02010600030101010101" pitchFamily="2" charset="-122"/>
                </a:rPr>
                <a:t>Your aerosol</a:t>
              </a:r>
            </a:p>
            <a:p>
              <a:r>
                <a:rPr lang="en-US" altLang="zh-CN" sz="1200" b="0" u="none" dirty="0">
                  <a:solidFill>
                    <a:srgbClr val="FFFFFF"/>
                  </a:solidFill>
                  <a:ea typeface="宋体" panose="02010600030101010101" pitchFamily="2" charset="-122"/>
                </a:rPr>
                <a:t>container even if</a:t>
              </a:r>
            </a:p>
            <a:p>
              <a:r>
                <a:rPr lang="en-US" altLang="zh-CN" sz="1200" b="0" u="none" dirty="0">
                  <a:solidFill>
                    <a:srgbClr val="FFFFFF"/>
                  </a:solidFill>
                  <a:ea typeface="宋体" panose="02010600030101010101" pitchFamily="2" charset="-122"/>
                </a:rPr>
                <a:t>completely empty is then a:</a:t>
              </a:r>
            </a:p>
            <a:p>
              <a:r>
                <a:rPr lang="en-US" altLang="zh-CN" sz="1400" u="none" dirty="0">
                  <a:solidFill>
                    <a:srgbClr val="FFFFFF"/>
                  </a:solidFill>
                  <a:ea typeface="宋体" panose="02010600030101010101" pitchFamily="2" charset="-122"/>
                </a:rPr>
                <a:t>HAZARDOUS WASTE</a:t>
              </a:r>
            </a:p>
            <a:p>
              <a:endParaRPr lang="en-US" altLang="zh-CN" sz="500" u="none" dirty="0">
                <a:solidFill>
                  <a:srgbClr val="FFFFFF"/>
                </a:solidFill>
                <a:ea typeface="宋体" panose="02010600030101010101" pitchFamily="2" charset="-122"/>
              </a:endParaRPr>
            </a:p>
            <a:p>
              <a:r>
                <a:rPr lang="en-US" altLang="zh-CN" sz="1200" b="0" u="none" dirty="0">
                  <a:solidFill>
                    <a:srgbClr val="FFFFFF"/>
                  </a:solidFill>
                  <a:ea typeface="宋体" panose="02010600030101010101" pitchFamily="2" charset="-122"/>
                </a:rPr>
                <a:t>Contact </a:t>
              </a:r>
              <a:r>
                <a:rPr lang="en-US" altLang="zh-CN" sz="1200" u="none" dirty="0">
                  <a:solidFill>
                    <a:srgbClr val="FFFFFF"/>
                  </a:solidFill>
                  <a:ea typeface="宋体" panose="02010600030101010101" pitchFamily="2" charset="-122"/>
                </a:rPr>
                <a:t>EHS @ 5-2807</a:t>
              </a:r>
            </a:p>
            <a:p>
              <a:r>
                <a:rPr lang="en-US" altLang="zh-CN" sz="1200" b="0" u="none" dirty="0">
                  <a:solidFill>
                    <a:srgbClr val="FFFFFF"/>
                  </a:solidFill>
                  <a:ea typeface="宋体" panose="02010600030101010101" pitchFamily="2" charset="-122"/>
                </a:rPr>
                <a:t>to schedule a pickup</a:t>
              </a:r>
              <a:endParaRPr lang="en-US" altLang="en-US" sz="1200" b="0" u="none" dirty="0">
                <a:solidFill>
                  <a:srgbClr val="FFFFFF"/>
                </a:solidFill>
              </a:endParaRPr>
            </a:p>
          </p:txBody>
        </p:sp>
        <p:sp>
          <p:nvSpPr>
            <p:cNvPr id="11280" name="AutoShape 30"/>
            <p:cNvSpPr>
              <a:spLocks noChangeArrowheads="1"/>
            </p:cNvSpPr>
            <p:nvPr/>
          </p:nvSpPr>
          <p:spPr bwMode="auto">
            <a:xfrm>
              <a:off x="3216" y="3072"/>
              <a:ext cx="2208" cy="1008"/>
            </a:xfrm>
            <a:prstGeom prst="flowChartAlternateProcess">
              <a:avLst/>
            </a:prstGeom>
            <a:solidFill>
              <a:srgbClr val="0000FF"/>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dirty="0">
                  <a:solidFill>
                    <a:srgbClr val="FFFFFF"/>
                  </a:solidFill>
                  <a:ea typeface="宋体" panose="02010600030101010101" pitchFamily="2" charset="-122"/>
                </a:rPr>
                <a:t>Preferably, return the item to the supplier, or--</a:t>
              </a:r>
            </a:p>
            <a:p>
              <a:r>
                <a:rPr lang="en-US" altLang="zh-CN" sz="1200" b="0" u="none" dirty="0">
                  <a:solidFill>
                    <a:srgbClr val="FFFFFF"/>
                  </a:solidFill>
                  <a:ea typeface="宋体" panose="02010600030101010101" pitchFamily="2" charset="-122"/>
                </a:rPr>
                <a:t>if the container contents can be safely discharged</a:t>
              </a:r>
            </a:p>
            <a:p>
              <a:r>
                <a:rPr lang="en-US" altLang="zh-CN" sz="1200" b="0" u="none" dirty="0">
                  <a:solidFill>
                    <a:srgbClr val="FFFFFF"/>
                  </a:solidFill>
                  <a:ea typeface="宋体" panose="02010600030101010101" pitchFamily="2" charset="-122"/>
                </a:rPr>
                <a:t>and the container reduced to atmospheric </a:t>
              </a:r>
            </a:p>
            <a:p>
              <a:r>
                <a:rPr lang="en-US" altLang="zh-CN" sz="1200" b="0" u="none" dirty="0">
                  <a:solidFill>
                    <a:srgbClr val="FFFFFF"/>
                  </a:solidFill>
                  <a:ea typeface="宋体" panose="02010600030101010101" pitchFamily="2" charset="-122"/>
                </a:rPr>
                <a:t>pressure--it may then be disposed as scrap metal. </a:t>
              </a:r>
            </a:p>
            <a:p>
              <a:r>
                <a:rPr lang="en-US" altLang="zh-CN" sz="1200" b="0" u="none" dirty="0">
                  <a:solidFill>
                    <a:srgbClr val="FFFFFF"/>
                  </a:solidFill>
                  <a:ea typeface="宋体" panose="02010600030101010101" pitchFamily="2" charset="-122"/>
                </a:rPr>
                <a:t>If not, your waste is a:</a:t>
              </a:r>
            </a:p>
            <a:p>
              <a:r>
                <a:rPr lang="en-US" altLang="zh-CN" sz="1400" u="none" dirty="0">
                  <a:solidFill>
                    <a:srgbClr val="FFFFFF"/>
                  </a:solidFill>
                  <a:ea typeface="宋体" panose="02010600030101010101" pitchFamily="2" charset="-122"/>
                </a:rPr>
                <a:t>HAZARDOUS WASTE</a:t>
              </a:r>
            </a:p>
            <a:p>
              <a:endParaRPr lang="en-US" altLang="zh-CN" sz="500" u="none" dirty="0">
                <a:solidFill>
                  <a:srgbClr val="FFFFFF"/>
                </a:solidFill>
                <a:ea typeface="宋体" panose="02010600030101010101" pitchFamily="2" charset="-122"/>
              </a:endParaRPr>
            </a:p>
            <a:p>
              <a:r>
                <a:rPr lang="en-US" altLang="zh-CN" sz="1200" b="0" u="none" dirty="0">
                  <a:solidFill>
                    <a:srgbClr val="FFFFFF"/>
                  </a:solidFill>
                  <a:ea typeface="宋体" panose="02010600030101010101" pitchFamily="2" charset="-122"/>
                </a:rPr>
                <a:t>Contact </a:t>
              </a:r>
              <a:r>
                <a:rPr lang="en-US" altLang="zh-CN" sz="1200" u="none" dirty="0">
                  <a:solidFill>
                    <a:srgbClr val="FFFFFF"/>
                  </a:solidFill>
                  <a:ea typeface="宋体" panose="02010600030101010101" pitchFamily="2" charset="-122"/>
                </a:rPr>
                <a:t>EHS @ 5-2807</a:t>
              </a:r>
              <a:r>
                <a:rPr lang="en-US" altLang="zh-CN" sz="1200" b="0" u="none" dirty="0">
                  <a:solidFill>
                    <a:srgbClr val="FFFFFF"/>
                  </a:solidFill>
                  <a:ea typeface="宋体" panose="02010600030101010101" pitchFamily="2" charset="-122"/>
                </a:rPr>
                <a:t> to schedule a pickup.</a:t>
              </a:r>
              <a:endParaRPr lang="en-US" altLang="en-US" sz="1200" b="0" u="none" dirty="0">
                <a:solidFill>
                  <a:srgbClr val="FFFFFF"/>
                </a:solidFill>
              </a:endParaRPr>
            </a:p>
          </p:txBody>
        </p:sp>
        <p:sp>
          <p:nvSpPr>
            <p:cNvPr id="11281" name="Rectangle 31"/>
            <p:cNvSpPr>
              <a:spLocks noChangeArrowheads="1"/>
            </p:cNvSpPr>
            <p:nvPr/>
          </p:nvSpPr>
          <p:spPr bwMode="auto">
            <a:xfrm>
              <a:off x="2104" y="2475"/>
              <a:ext cx="340"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200" u="none" dirty="0">
                  <a:solidFill>
                    <a:srgbClr val="000000"/>
                  </a:solidFill>
                </a:rPr>
                <a:t>NO</a:t>
              </a:r>
            </a:p>
          </p:txBody>
        </p:sp>
        <p:sp>
          <p:nvSpPr>
            <p:cNvPr id="11282" name="Rectangle 32"/>
            <p:cNvSpPr>
              <a:spLocks noChangeArrowheads="1"/>
            </p:cNvSpPr>
            <p:nvPr/>
          </p:nvSpPr>
          <p:spPr bwMode="auto">
            <a:xfrm>
              <a:off x="3645" y="1331"/>
              <a:ext cx="273"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200" u="none">
                  <a:solidFill>
                    <a:srgbClr val="000000"/>
                  </a:solidFill>
                </a:rPr>
                <a:t>NO</a:t>
              </a:r>
            </a:p>
          </p:txBody>
        </p:sp>
        <p:sp>
          <p:nvSpPr>
            <p:cNvPr id="11283" name="AutoShape 33"/>
            <p:cNvSpPr>
              <a:spLocks noChangeArrowheads="1"/>
            </p:cNvSpPr>
            <p:nvPr/>
          </p:nvSpPr>
          <p:spPr bwMode="auto">
            <a:xfrm>
              <a:off x="432" y="3808"/>
              <a:ext cx="2160" cy="288"/>
            </a:xfrm>
            <a:prstGeom prst="flowChartAlternateProcess">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400" b="0" u="none">
                  <a:solidFill>
                    <a:srgbClr val="000000"/>
                  </a:solidFill>
                  <a:ea typeface="宋体" panose="02010600030101010101" pitchFamily="2" charset="-122"/>
                </a:rPr>
                <a:t>Continue on </a:t>
              </a:r>
              <a:r>
                <a:rPr lang="en-US" altLang="zh-CN" sz="1400" i="1">
                  <a:solidFill>
                    <a:srgbClr val="0000FF"/>
                  </a:solidFill>
                  <a:ea typeface="宋体" panose="02010600030101010101" pitchFamily="2" charset="-122"/>
                  <a:hlinkClick r:id="rId3" action="ppaction://hlinksldjump"/>
                </a:rPr>
                <a:t>Special Wastes</a:t>
              </a:r>
              <a:r>
                <a:rPr lang="en-US" altLang="zh-CN" sz="1400" b="0" i="1" u="none">
                  <a:solidFill>
                    <a:srgbClr val="000000"/>
                  </a:solidFill>
                  <a:ea typeface="宋体" panose="02010600030101010101" pitchFamily="2" charset="-122"/>
                  <a:hlinkClick r:id="rId3" action="ppaction://hlinksldjump"/>
                </a:rPr>
                <a:t> </a:t>
              </a:r>
              <a:r>
                <a:rPr lang="en-US" altLang="zh-CN" sz="1400" b="0" i="1" u="none">
                  <a:solidFill>
                    <a:srgbClr val="000000"/>
                  </a:solidFill>
                  <a:ea typeface="宋体" panose="02010600030101010101" pitchFamily="2" charset="-122"/>
                </a:rPr>
                <a:t>Flowchart</a:t>
              </a:r>
              <a:endParaRPr lang="en-US" altLang="en-US" sz="1400" b="0" i="1" u="none">
                <a:solidFill>
                  <a:srgbClr val="000000"/>
                </a:solidFill>
              </a:endParaRPr>
            </a:p>
          </p:txBody>
        </p:sp>
        <p:cxnSp>
          <p:nvCxnSpPr>
            <p:cNvPr id="11284" name="AutoShape 34"/>
            <p:cNvCxnSpPr>
              <a:cxnSpLocks noChangeShapeType="1"/>
              <a:stCxn id="11268" idx="3"/>
              <a:endCxn id="11271" idx="0"/>
            </p:cNvCxnSpPr>
            <p:nvPr/>
          </p:nvCxnSpPr>
          <p:spPr bwMode="auto">
            <a:xfrm>
              <a:off x="1824" y="840"/>
              <a:ext cx="616" cy="312"/>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85" name="AutoShape 36"/>
            <p:cNvCxnSpPr>
              <a:cxnSpLocks noChangeShapeType="1"/>
              <a:stCxn id="11271" idx="2"/>
              <a:endCxn id="11272" idx="0"/>
            </p:cNvCxnSpPr>
            <p:nvPr/>
          </p:nvCxnSpPr>
          <p:spPr bwMode="auto">
            <a:xfrm flipH="1">
              <a:off x="2340" y="1824"/>
              <a:ext cx="100" cy="19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86" name="AutoShape 37"/>
            <p:cNvCxnSpPr>
              <a:cxnSpLocks noChangeShapeType="1"/>
              <a:stCxn id="11272" idx="2"/>
              <a:endCxn id="11273" idx="0"/>
            </p:cNvCxnSpPr>
            <p:nvPr/>
          </p:nvCxnSpPr>
          <p:spPr bwMode="auto">
            <a:xfrm>
              <a:off x="2340" y="2464"/>
              <a:ext cx="120" cy="17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87" name="AutoShape 38"/>
            <p:cNvCxnSpPr>
              <a:cxnSpLocks noChangeShapeType="1"/>
              <a:stCxn id="11271" idx="3"/>
              <a:endCxn id="11278" idx="1"/>
            </p:cNvCxnSpPr>
            <p:nvPr/>
          </p:nvCxnSpPr>
          <p:spPr bwMode="auto">
            <a:xfrm>
              <a:off x="3520" y="1488"/>
              <a:ext cx="496" cy="1"/>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88" name="AutoShape 41"/>
            <p:cNvCxnSpPr>
              <a:cxnSpLocks noChangeShapeType="1"/>
              <a:stCxn id="11274" idx="2"/>
              <a:endCxn id="11283" idx="0"/>
            </p:cNvCxnSpPr>
            <p:nvPr/>
          </p:nvCxnSpPr>
          <p:spPr bwMode="auto">
            <a:xfrm>
              <a:off x="1512" y="3648"/>
              <a:ext cx="0" cy="16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289" name="Rectangle 42"/>
            <p:cNvSpPr>
              <a:spLocks noChangeArrowheads="1"/>
            </p:cNvSpPr>
            <p:nvPr/>
          </p:nvSpPr>
          <p:spPr bwMode="auto">
            <a:xfrm>
              <a:off x="3624" y="2100"/>
              <a:ext cx="324"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200" u="none">
                  <a:solidFill>
                    <a:srgbClr val="000000"/>
                  </a:solidFill>
                </a:rPr>
                <a:t>YES</a:t>
              </a:r>
            </a:p>
          </p:txBody>
        </p:sp>
        <p:sp>
          <p:nvSpPr>
            <p:cNvPr id="11290" name="Rectangle 43"/>
            <p:cNvSpPr>
              <a:spLocks noChangeArrowheads="1"/>
            </p:cNvSpPr>
            <p:nvPr/>
          </p:nvSpPr>
          <p:spPr bwMode="auto">
            <a:xfrm>
              <a:off x="1236" y="3634"/>
              <a:ext cx="273"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200" u="none">
                  <a:solidFill>
                    <a:srgbClr val="000000"/>
                  </a:solidFill>
                </a:rPr>
                <a:t>NO</a:t>
              </a:r>
            </a:p>
          </p:txBody>
        </p:sp>
        <p:sp>
          <p:nvSpPr>
            <p:cNvPr id="11291" name="Rectangle 44"/>
            <p:cNvSpPr>
              <a:spLocks noChangeArrowheads="1"/>
            </p:cNvSpPr>
            <p:nvPr/>
          </p:nvSpPr>
          <p:spPr bwMode="auto">
            <a:xfrm>
              <a:off x="2104" y="1819"/>
              <a:ext cx="364"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200" u="none" dirty="0">
                  <a:solidFill>
                    <a:srgbClr val="000000"/>
                  </a:solidFill>
                </a:rPr>
                <a:t>YES</a:t>
              </a:r>
            </a:p>
          </p:txBody>
        </p:sp>
        <p:sp>
          <p:nvSpPr>
            <p:cNvPr id="11292" name="Line 46"/>
            <p:cNvSpPr>
              <a:spLocks noChangeShapeType="1"/>
            </p:cNvSpPr>
            <p:nvPr/>
          </p:nvSpPr>
          <p:spPr bwMode="auto">
            <a:xfrm>
              <a:off x="768" y="1008"/>
              <a:ext cx="0" cy="201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0" hangingPunct="0"/>
              <a:endParaRPr lang="en-US" sz="1800" b="1" u="sng">
                <a:solidFill>
                  <a:srgbClr val="000000"/>
                </a:solidFill>
                <a:latin typeface="Arial" panose="020B0604020202020204" pitchFamily="34" charset="0"/>
              </a:endParaRPr>
            </a:p>
          </p:txBody>
        </p:sp>
        <p:sp>
          <p:nvSpPr>
            <p:cNvPr id="11293" name="Line 48"/>
            <p:cNvSpPr>
              <a:spLocks noChangeShapeType="1"/>
            </p:cNvSpPr>
            <p:nvPr/>
          </p:nvSpPr>
          <p:spPr bwMode="auto">
            <a:xfrm>
              <a:off x="3523" y="2256"/>
              <a:ext cx="49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0" hangingPunct="0"/>
              <a:endParaRPr lang="en-US" sz="1800" b="1" u="sng">
                <a:solidFill>
                  <a:srgbClr val="000000"/>
                </a:solidFill>
                <a:latin typeface="Arial" panose="020B0604020202020204" pitchFamily="34" charset="0"/>
              </a:endParaRPr>
            </a:p>
          </p:txBody>
        </p:sp>
        <p:sp>
          <p:nvSpPr>
            <p:cNvPr id="11294" name="Line 49"/>
            <p:cNvSpPr>
              <a:spLocks noChangeShapeType="1"/>
            </p:cNvSpPr>
            <p:nvPr/>
          </p:nvSpPr>
          <p:spPr bwMode="auto">
            <a:xfrm>
              <a:off x="2616" y="3360"/>
              <a:ext cx="60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0" hangingPunct="0"/>
              <a:endParaRPr lang="en-US" sz="1800" b="1" u="sng">
                <a:solidFill>
                  <a:srgbClr val="000000"/>
                </a:solidFill>
                <a:latin typeface="Arial" panose="020B0604020202020204" pitchFamily="34" charset="0"/>
              </a:endParaRPr>
            </a:p>
          </p:txBody>
        </p:sp>
        <p:sp>
          <p:nvSpPr>
            <p:cNvPr id="11295" name="Rectangle 50"/>
            <p:cNvSpPr>
              <a:spLocks noChangeArrowheads="1"/>
            </p:cNvSpPr>
            <p:nvPr/>
          </p:nvSpPr>
          <p:spPr bwMode="auto">
            <a:xfrm>
              <a:off x="3585" y="2225"/>
              <a:ext cx="384"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000" u="none">
                  <a:solidFill>
                    <a:srgbClr val="000000"/>
                  </a:solidFill>
                </a:rPr>
                <a:t>Or</a:t>
              </a:r>
            </a:p>
            <a:p>
              <a:r>
                <a:rPr lang="en-US" altLang="en-US" sz="1000" u="none">
                  <a:solidFill>
                    <a:srgbClr val="000000"/>
                  </a:solidFill>
                </a:rPr>
                <a:t>Don’t</a:t>
              </a:r>
            </a:p>
            <a:p>
              <a:r>
                <a:rPr lang="en-US" altLang="en-US" sz="1000" u="none">
                  <a:solidFill>
                    <a:srgbClr val="000000"/>
                  </a:solidFill>
                </a:rPr>
                <a:t>Know</a:t>
              </a:r>
            </a:p>
          </p:txBody>
        </p:sp>
        <p:sp>
          <p:nvSpPr>
            <p:cNvPr id="11296" name="Rectangle 51"/>
            <p:cNvSpPr>
              <a:spLocks noChangeArrowheads="1"/>
            </p:cNvSpPr>
            <p:nvPr/>
          </p:nvSpPr>
          <p:spPr bwMode="auto">
            <a:xfrm>
              <a:off x="2754" y="3196"/>
              <a:ext cx="324"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200" u="none">
                  <a:solidFill>
                    <a:srgbClr val="000000"/>
                  </a:solidFill>
                </a:rPr>
                <a:t>YES</a:t>
              </a:r>
            </a:p>
          </p:txBody>
        </p:sp>
      </p:grpSp>
      <p:pic>
        <p:nvPicPr>
          <p:cNvPr id="3" name="Picture 2"/>
          <p:cNvPicPr>
            <a:picLocks noChangeAspect="1"/>
          </p:cNvPicPr>
          <p:nvPr/>
        </p:nvPicPr>
        <p:blipFill>
          <a:blip r:embed="rId4"/>
          <a:stretch>
            <a:fillRect/>
          </a:stretch>
        </p:blipFill>
        <p:spPr>
          <a:xfrm>
            <a:off x="6565460" y="187941"/>
            <a:ext cx="2067369" cy="1547595"/>
          </a:xfrm>
          <a:prstGeom prst="rect">
            <a:avLst/>
          </a:prstGeom>
        </p:spPr>
      </p:pic>
    </p:spTree>
    <p:extLst>
      <p:ext uri="{BB962C8B-B14F-4D97-AF65-F5344CB8AC3E}">
        <p14:creationId xmlns:p14="http://schemas.microsoft.com/office/powerpoint/2010/main" val="39816329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1" name="Group 38"/>
          <p:cNvGrpSpPr>
            <a:grpSpLocks/>
          </p:cNvGrpSpPr>
          <p:nvPr/>
        </p:nvGrpSpPr>
        <p:grpSpPr bwMode="auto">
          <a:xfrm>
            <a:off x="219079" y="76200"/>
            <a:ext cx="8721725" cy="6477000"/>
            <a:chOff x="138" y="48"/>
            <a:chExt cx="5494" cy="4080"/>
          </a:xfrm>
        </p:grpSpPr>
        <p:sp>
          <p:nvSpPr>
            <p:cNvPr id="12292" name="AutoShape 4"/>
            <p:cNvSpPr>
              <a:spLocks noChangeArrowheads="1"/>
            </p:cNvSpPr>
            <p:nvPr/>
          </p:nvSpPr>
          <p:spPr bwMode="auto">
            <a:xfrm>
              <a:off x="144" y="584"/>
              <a:ext cx="2994" cy="384"/>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b="0" u="none">
                  <a:solidFill>
                    <a:srgbClr val="000000"/>
                  </a:solidFill>
                </a:rPr>
                <a:t>     Is the waste:</a:t>
              </a:r>
            </a:p>
            <a:p>
              <a:r>
                <a:rPr lang="en-US" altLang="en-US" sz="1200" b="0" u="none">
                  <a:solidFill>
                    <a:srgbClr val="000000"/>
                  </a:solidFill>
                </a:rPr>
                <a:t>An </a:t>
              </a:r>
              <a:r>
                <a:rPr lang="en-US" altLang="en-US" sz="1200" u="none">
                  <a:solidFill>
                    <a:srgbClr val="000000"/>
                  </a:solidFill>
                </a:rPr>
                <a:t>“empty” container that formerly contained a </a:t>
              </a:r>
            </a:p>
            <a:p>
              <a:r>
                <a:rPr lang="en-US" altLang="en-US" sz="1200" u="none">
                  <a:solidFill>
                    <a:srgbClr val="000000"/>
                  </a:solidFill>
                </a:rPr>
                <a:t>hazardous material</a:t>
              </a:r>
              <a:r>
                <a:rPr lang="en-US" altLang="en-US" sz="1200" b="0" u="none">
                  <a:solidFill>
                    <a:srgbClr val="000000"/>
                  </a:solidFill>
                </a:rPr>
                <a:t>? </a:t>
              </a:r>
              <a:endParaRPr lang="en-US" altLang="zh-CN" sz="1200" b="0" u="none">
                <a:solidFill>
                  <a:srgbClr val="000000"/>
                </a:solidFill>
                <a:ea typeface="宋体" panose="02010600030101010101" pitchFamily="2" charset="-122"/>
              </a:endParaRPr>
            </a:p>
          </p:txBody>
        </p:sp>
        <p:sp>
          <p:nvSpPr>
            <p:cNvPr id="12293" name="AutoShape 5"/>
            <p:cNvSpPr>
              <a:spLocks noChangeArrowheads="1"/>
            </p:cNvSpPr>
            <p:nvPr/>
          </p:nvSpPr>
          <p:spPr bwMode="auto">
            <a:xfrm>
              <a:off x="144" y="1080"/>
              <a:ext cx="2994" cy="958"/>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a:solidFill>
                    <a:srgbClr val="000000"/>
                  </a:solidFill>
                  <a:ea typeface="宋体" panose="02010600030101010101" pitchFamily="2" charset="-122"/>
                </a:rPr>
                <a:t>Does the waste:</a:t>
              </a:r>
              <a:endParaRPr lang="en-US" altLang="zh-CN" sz="1200" u="none">
                <a:solidFill>
                  <a:srgbClr val="000000"/>
                </a:solidFill>
                <a:ea typeface="宋体" panose="02010600030101010101" pitchFamily="2" charset="-122"/>
              </a:endParaRPr>
            </a:p>
            <a:p>
              <a:r>
                <a:rPr lang="en-US" altLang="zh-CN" sz="1200" u="none">
                  <a:solidFill>
                    <a:srgbClr val="000000"/>
                  </a:solidFill>
                  <a:ea typeface="宋体" panose="02010600030101010101" pitchFamily="2" charset="-122"/>
                </a:rPr>
                <a:t>Meet the definition of EMPTY</a:t>
              </a:r>
              <a:r>
                <a:rPr lang="en-US" altLang="zh-CN" sz="1200" b="0" u="none">
                  <a:solidFill>
                    <a:srgbClr val="000000"/>
                  </a:solidFill>
                  <a:ea typeface="宋体" panose="02010600030101010101" pitchFamily="2" charset="-122"/>
                </a:rPr>
                <a:t>?</a:t>
              </a:r>
              <a:endParaRPr lang="en-US" altLang="zh-CN" sz="1200" b="0" i="1" u="none">
                <a:solidFill>
                  <a:srgbClr val="000000"/>
                </a:solidFill>
                <a:ea typeface="宋体" panose="02010600030101010101" pitchFamily="2" charset="-122"/>
              </a:endParaRPr>
            </a:p>
            <a:p>
              <a:r>
                <a:rPr lang="en-US" altLang="zh-CN" sz="1200" b="0" i="1" u="none">
                  <a:solidFill>
                    <a:srgbClr val="000000"/>
                  </a:solidFill>
                  <a:ea typeface="宋体" panose="02010600030101010101" pitchFamily="2" charset="-122"/>
                </a:rPr>
                <a:t>For containers that held a pourable hazardous material…</a:t>
              </a:r>
              <a:endParaRPr lang="en-US" altLang="zh-CN" sz="1200" i="1" u="none">
                <a:solidFill>
                  <a:srgbClr val="000000"/>
                </a:solidFill>
                <a:ea typeface="宋体" panose="02010600030101010101" pitchFamily="2" charset="-122"/>
              </a:endParaRPr>
            </a:p>
            <a:p>
              <a:r>
                <a:rPr lang="en-US" altLang="zh-CN" sz="1200" i="1" u="none">
                  <a:solidFill>
                    <a:srgbClr val="000000"/>
                  </a:solidFill>
                  <a:ea typeface="宋体" panose="02010600030101010101" pitchFamily="2" charset="-122"/>
                </a:rPr>
                <a:t>No further material can be poured or drained from the</a:t>
              </a:r>
            </a:p>
            <a:p>
              <a:r>
                <a:rPr lang="en-US" altLang="zh-CN" sz="1200" i="1" u="none">
                  <a:solidFill>
                    <a:srgbClr val="000000"/>
                  </a:solidFill>
                  <a:ea typeface="宋体" panose="02010600030101010101" pitchFamily="2" charset="-122"/>
                </a:rPr>
                <a:t>container when it is held in any orientation.</a:t>
              </a:r>
              <a:endParaRPr lang="en-US" altLang="zh-CN" sz="1200" b="0" i="1" u="none">
                <a:solidFill>
                  <a:srgbClr val="000000"/>
                </a:solidFill>
                <a:ea typeface="宋体" panose="02010600030101010101" pitchFamily="2" charset="-122"/>
              </a:endParaRPr>
            </a:p>
            <a:p>
              <a:r>
                <a:rPr lang="en-US" altLang="zh-CN" sz="1200" b="0" i="1" u="none">
                  <a:solidFill>
                    <a:srgbClr val="000000"/>
                  </a:solidFill>
                  <a:ea typeface="宋体" panose="02010600030101010101" pitchFamily="2" charset="-122"/>
                </a:rPr>
                <a:t>For containers that held a non-pourable hazardous material…</a:t>
              </a:r>
              <a:endParaRPr lang="en-US" altLang="zh-CN" sz="1200" i="1" u="none">
                <a:solidFill>
                  <a:srgbClr val="000000"/>
                </a:solidFill>
                <a:ea typeface="宋体" panose="02010600030101010101" pitchFamily="2" charset="-122"/>
              </a:endParaRPr>
            </a:p>
            <a:p>
              <a:r>
                <a:rPr lang="en-US" altLang="zh-CN" sz="1200" i="1" u="none">
                  <a:solidFill>
                    <a:srgbClr val="000000"/>
                  </a:solidFill>
                  <a:ea typeface="宋体" panose="02010600030101010101" pitchFamily="2" charset="-122"/>
                </a:rPr>
                <a:t>No hazardous material remains in the container that</a:t>
              </a:r>
            </a:p>
            <a:p>
              <a:r>
                <a:rPr lang="en-US" altLang="zh-CN" sz="1200" i="1" u="none">
                  <a:solidFill>
                    <a:srgbClr val="000000"/>
                  </a:solidFill>
                  <a:ea typeface="宋体" panose="02010600030101010101" pitchFamily="2" charset="-122"/>
                </a:rPr>
                <a:t>can be removed by physical methods.</a:t>
              </a:r>
              <a:endParaRPr lang="en-US" altLang="zh-CN" sz="1200" b="0" u="none">
                <a:solidFill>
                  <a:srgbClr val="000000"/>
                </a:solidFill>
                <a:ea typeface="宋体" panose="02010600030101010101" pitchFamily="2" charset="-122"/>
              </a:endParaRPr>
            </a:p>
          </p:txBody>
        </p:sp>
        <p:sp>
          <p:nvSpPr>
            <p:cNvPr id="12294" name="AutoShape 6"/>
            <p:cNvSpPr>
              <a:spLocks noChangeArrowheads="1"/>
            </p:cNvSpPr>
            <p:nvPr/>
          </p:nvSpPr>
          <p:spPr bwMode="auto">
            <a:xfrm>
              <a:off x="144" y="2148"/>
              <a:ext cx="2994" cy="345"/>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dirty="0">
                  <a:solidFill>
                    <a:srgbClr val="000000"/>
                  </a:solidFill>
                  <a:ea typeface="宋体" panose="02010600030101010101" pitchFamily="2" charset="-122"/>
                </a:rPr>
                <a:t>Did the empty container:</a:t>
              </a:r>
              <a:endParaRPr lang="en-US" altLang="zh-CN" sz="1200" u="none" dirty="0">
                <a:solidFill>
                  <a:srgbClr val="000000"/>
                </a:solidFill>
                <a:ea typeface="宋体" panose="02010600030101010101" pitchFamily="2" charset="-122"/>
              </a:endParaRPr>
            </a:p>
            <a:p>
              <a:r>
                <a:rPr lang="en-US" altLang="zh-CN" sz="1200" u="none" dirty="0">
                  <a:solidFill>
                    <a:srgbClr val="000000"/>
                  </a:solidFill>
                  <a:ea typeface="宋体" panose="02010600030101010101" pitchFamily="2" charset="-122"/>
                </a:rPr>
                <a:t>Formerly contain a material that had an oral LD50 &lt; 50 mg/kg</a:t>
              </a:r>
              <a:r>
                <a:rPr lang="en-US" altLang="zh-CN" sz="1200" b="0" u="none" dirty="0">
                  <a:solidFill>
                    <a:srgbClr val="000000"/>
                  </a:solidFill>
                  <a:ea typeface="宋体" panose="02010600030101010101" pitchFamily="2" charset="-122"/>
                </a:rPr>
                <a:t>?</a:t>
              </a:r>
              <a:endParaRPr lang="en-US" altLang="zh-CN" sz="1200" b="0" i="1" u="none" dirty="0">
                <a:solidFill>
                  <a:srgbClr val="000000"/>
                </a:solidFill>
                <a:ea typeface="宋体" panose="02010600030101010101" pitchFamily="2" charset="-122"/>
              </a:endParaRPr>
            </a:p>
            <a:p>
              <a:r>
                <a:rPr lang="en-US" altLang="zh-CN" sz="1200" b="0" i="1" u="none" dirty="0">
                  <a:solidFill>
                    <a:srgbClr val="000000"/>
                  </a:solidFill>
                  <a:ea typeface="宋体" panose="02010600030101010101" pitchFamily="2" charset="-122"/>
                </a:rPr>
                <a:t>(refer to the Toxicity section on Safety Data Sheet)</a:t>
              </a:r>
              <a:r>
                <a:rPr lang="en-US" altLang="zh-CN" sz="1200" b="0" u="none" dirty="0">
                  <a:solidFill>
                    <a:srgbClr val="000000"/>
                  </a:solidFill>
                  <a:ea typeface="宋体" panose="02010600030101010101" pitchFamily="2" charset="-122"/>
                </a:rPr>
                <a:t> </a:t>
              </a:r>
            </a:p>
          </p:txBody>
        </p:sp>
        <p:sp>
          <p:nvSpPr>
            <p:cNvPr id="12295" name="AutoShape 7"/>
            <p:cNvSpPr>
              <a:spLocks noChangeArrowheads="1"/>
            </p:cNvSpPr>
            <p:nvPr/>
          </p:nvSpPr>
          <p:spPr bwMode="auto">
            <a:xfrm>
              <a:off x="138" y="2598"/>
              <a:ext cx="2994" cy="345"/>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dirty="0">
                  <a:solidFill>
                    <a:srgbClr val="000000"/>
                  </a:solidFill>
                  <a:ea typeface="宋体" panose="02010600030101010101" pitchFamily="2" charset="-122"/>
                </a:rPr>
                <a:t>Did the empty container:</a:t>
              </a:r>
              <a:endParaRPr lang="en-US" altLang="zh-CN" sz="1200" u="none" dirty="0">
                <a:solidFill>
                  <a:srgbClr val="000000"/>
                </a:solidFill>
                <a:ea typeface="宋体" panose="02010600030101010101" pitchFamily="2" charset="-122"/>
              </a:endParaRPr>
            </a:p>
            <a:p>
              <a:r>
                <a:rPr lang="en-US" altLang="zh-CN" sz="1200" u="none" dirty="0">
                  <a:solidFill>
                    <a:srgbClr val="000000"/>
                  </a:solidFill>
                  <a:ea typeface="宋体" panose="02010600030101010101" pitchFamily="2" charset="-122"/>
                </a:rPr>
                <a:t>Formerly contain an Acutely Hazardous Waste</a:t>
              </a:r>
              <a:r>
                <a:rPr lang="en-US" altLang="zh-CN" sz="1200" b="0" u="none" dirty="0">
                  <a:solidFill>
                    <a:srgbClr val="000000"/>
                  </a:solidFill>
                  <a:ea typeface="宋体" panose="02010600030101010101" pitchFamily="2" charset="-122"/>
                </a:rPr>
                <a:t>?</a:t>
              </a:r>
              <a:endParaRPr lang="en-US" altLang="zh-CN" sz="1200" b="0" i="1" u="none" dirty="0">
                <a:solidFill>
                  <a:srgbClr val="000000"/>
                </a:solidFill>
                <a:ea typeface="宋体" panose="02010600030101010101" pitchFamily="2" charset="-122"/>
              </a:endParaRPr>
            </a:p>
            <a:p>
              <a:r>
                <a:rPr lang="en-US" altLang="zh-CN" sz="1200" b="0" i="1" u="none" dirty="0">
                  <a:solidFill>
                    <a:srgbClr val="000000"/>
                  </a:solidFill>
                  <a:ea typeface="宋体" panose="02010600030101010101" pitchFamily="2" charset="-122"/>
                </a:rPr>
                <a:t>(refer to </a:t>
              </a:r>
              <a:r>
                <a:rPr lang="en-US" altLang="zh-CN" sz="1200" i="1" u="none" dirty="0">
                  <a:solidFill>
                    <a:srgbClr val="000000"/>
                  </a:solidFill>
                  <a:ea typeface="宋体" panose="02010600030101010101" pitchFamily="2" charset="-122"/>
                </a:rPr>
                <a:t>P-Listed Waste</a:t>
              </a:r>
              <a:r>
                <a:rPr lang="en-US" altLang="zh-CN" sz="1200" b="0" i="1" u="none" dirty="0">
                  <a:solidFill>
                    <a:srgbClr val="000000"/>
                  </a:solidFill>
                  <a:ea typeface="宋体" panose="02010600030101010101" pitchFamily="2" charset="-122"/>
                </a:rPr>
                <a:t>)</a:t>
              </a:r>
              <a:r>
                <a:rPr lang="en-US" altLang="zh-CN" sz="1200" b="0" u="none" dirty="0">
                  <a:solidFill>
                    <a:srgbClr val="000000"/>
                  </a:solidFill>
                  <a:ea typeface="宋体" panose="02010600030101010101" pitchFamily="2" charset="-122"/>
                </a:rPr>
                <a:t> </a:t>
              </a:r>
            </a:p>
          </p:txBody>
        </p:sp>
        <p:sp>
          <p:nvSpPr>
            <p:cNvPr id="12296" name="AutoShape 9"/>
            <p:cNvSpPr>
              <a:spLocks noChangeArrowheads="1"/>
            </p:cNvSpPr>
            <p:nvPr/>
          </p:nvSpPr>
          <p:spPr bwMode="auto">
            <a:xfrm>
              <a:off x="1256" y="288"/>
              <a:ext cx="768" cy="192"/>
            </a:xfrm>
            <a:prstGeom prst="flowChartTerminator">
              <a:avLst/>
            </a:prstGeom>
            <a:solidFill>
              <a:srgbClr val="800080"/>
            </a:solidFill>
            <a:ln w="9525">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400" u="none">
                  <a:solidFill>
                    <a:srgbClr val="FFFFFF"/>
                  </a:solidFill>
                </a:rPr>
                <a:t>START HERE</a:t>
              </a:r>
            </a:p>
          </p:txBody>
        </p:sp>
        <p:cxnSp>
          <p:nvCxnSpPr>
            <p:cNvPr id="12297" name="AutoShape 10"/>
            <p:cNvCxnSpPr>
              <a:cxnSpLocks noChangeShapeType="1"/>
              <a:stCxn id="12296" idx="2"/>
              <a:endCxn id="12292" idx="0"/>
            </p:cNvCxnSpPr>
            <p:nvPr/>
          </p:nvCxnSpPr>
          <p:spPr bwMode="auto">
            <a:xfrm>
              <a:off x="1640" y="480"/>
              <a:ext cx="1" cy="10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298" name="AutoShape 11"/>
            <p:cNvCxnSpPr>
              <a:cxnSpLocks noChangeShapeType="1"/>
              <a:stCxn id="12292" idx="2"/>
              <a:endCxn id="12293" idx="0"/>
            </p:cNvCxnSpPr>
            <p:nvPr/>
          </p:nvCxnSpPr>
          <p:spPr bwMode="auto">
            <a:xfrm>
              <a:off x="1641" y="968"/>
              <a:ext cx="0" cy="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299" name="AutoShape 12"/>
            <p:cNvCxnSpPr>
              <a:cxnSpLocks noChangeShapeType="1"/>
              <a:stCxn id="12294" idx="2"/>
              <a:endCxn id="12295" idx="0"/>
            </p:cNvCxnSpPr>
            <p:nvPr/>
          </p:nvCxnSpPr>
          <p:spPr bwMode="auto">
            <a:xfrm flipH="1">
              <a:off x="1635" y="2493"/>
              <a:ext cx="6" cy="10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00" name="AutoShape 13"/>
            <p:cNvCxnSpPr>
              <a:cxnSpLocks noChangeShapeType="1"/>
              <a:stCxn id="12295" idx="3"/>
              <a:endCxn id="12311" idx="1"/>
            </p:cNvCxnSpPr>
            <p:nvPr/>
          </p:nvCxnSpPr>
          <p:spPr bwMode="auto">
            <a:xfrm flipV="1">
              <a:off x="3132" y="2322"/>
              <a:ext cx="730" cy="449"/>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01" name="AutoShape 14"/>
            <p:cNvCxnSpPr>
              <a:cxnSpLocks noChangeShapeType="1"/>
              <a:stCxn id="12293" idx="2"/>
              <a:endCxn id="12294" idx="0"/>
            </p:cNvCxnSpPr>
            <p:nvPr/>
          </p:nvCxnSpPr>
          <p:spPr bwMode="auto">
            <a:xfrm>
              <a:off x="1641" y="2038"/>
              <a:ext cx="0" cy="11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302" name="AutoShape 17"/>
            <p:cNvSpPr>
              <a:spLocks noChangeArrowheads="1"/>
            </p:cNvSpPr>
            <p:nvPr/>
          </p:nvSpPr>
          <p:spPr bwMode="auto">
            <a:xfrm>
              <a:off x="140" y="3064"/>
              <a:ext cx="3124" cy="1064"/>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zh-CN" sz="1200" b="0" u="none" dirty="0">
                  <a:solidFill>
                    <a:srgbClr val="000000"/>
                  </a:solidFill>
                  <a:ea typeface="宋体" panose="02010600030101010101" pitchFamily="2" charset="-122"/>
                  <a:cs typeface="Arial" panose="020B0604020202020204" pitchFamily="34" charset="0"/>
                </a:rPr>
                <a:t>■ All containers should be triple rinsed before disposal. </a:t>
              </a:r>
              <a:r>
                <a:rPr lang="en-US" altLang="en-US" sz="1200" b="0" u="none" dirty="0">
                  <a:solidFill>
                    <a:srgbClr val="000000"/>
                  </a:solidFill>
                  <a:ea typeface="宋体" panose="02010600030101010101" pitchFamily="2" charset="-122"/>
                  <a:cs typeface="Arial" panose="020B0604020202020204" pitchFamily="34" charset="0"/>
                </a:rPr>
                <a:t>If the container </a:t>
              </a:r>
            </a:p>
            <a:p>
              <a:pPr algn="l"/>
              <a:r>
                <a:rPr lang="en-US" altLang="en-US" sz="1200" b="0" u="none" dirty="0">
                  <a:solidFill>
                    <a:srgbClr val="000000"/>
                  </a:solidFill>
                  <a:ea typeface="宋体" panose="02010600030101010101" pitchFamily="2" charset="-122"/>
                  <a:cs typeface="Arial" panose="020B0604020202020204" pitchFamily="34" charset="0"/>
                </a:rPr>
                <a:t>held a strong-smelling material, rinse with an appropriate solvent. If </a:t>
              </a:r>
            </a:p>
            <a:p>
              <a:pPr algn="l"/>
              <a:r>
                <a:rPr lang="en-US" altLang="en-US" sz="1200" b="0" u="none" dirty="0">
                  <a:solidFill>
                    <a:srgbClr val="000000"/>
                  </a:solidFill>
                  <a:ea typeface="宋体" panose="02010600030101010101" pitchFamily="2" charset="-122"/>
                  <a:cs typeface="Arial" panose="020B0604020202020204" pitchFamily="34" charset="0"/>
                </a:rPr>
                <a:t>the cleaning solvent  is a hazardous material, collect &amp; dispose of as</a:t>
              </a:r>
            </a:p>
            <a:p>
              <a:pPr algn="l"/>
              <a:r>
                <a:rPr lang="en-US" altLang="en-US" sz="1200" b="0" u="none" dirty="0">
                  <a:solidFill>
                    <a:srgbClr val="000000"/>
                  </a:solidFill>
                  <a:ea typeface="宋体" panose="02010600030101010101" pitchFamily="2" charset="-122"/>
                  <a:cs typeface="Arial" panose="020B0604020202020204" pitchFamily="34" charset="0"/>
                </a:rPr>
                <a:t>a hazardous waste.</a:t>
              </a:r>
              <a:r>
                <a:rPr lang="en-US" altLang="zh-CN" sz="1200" b="0" u="none" dirty="0">
                  <a:solidFill>
                    <a:srgbClr val="000000"/>
                  </a:solidFill>
                  <a:ea typeface="宋体" panose="02010600030101010101" pitchFamily="2" charset="-122"/>
                  <a:cs typeface="Arial" panose="020B0604020202020204" pitchFamily="34" charset="0"/>
                </a:rPr>
                <a:t> </a:t>
              </a:r>
            </a:p>
            <a:p>
              <a:pPr algn="l"/>
              <a:r>
                <a:rPr lang="en-US" altLang="zh-CN" sz="1200" b="0" u="none" dirty="0">
                  <a:solidFill>
                    <a:srgbClr val="000000"/>
                  </a:solidFill>
                  <a:ea typeface="宋体" panose="02010600030101010101" pitchFamily="2" charset="-122"/>
                  <a:cs typeface="Arial" panose="020B0604020202020204" pitchFamily="34" charset="0"/>
                </a:rPr>
                <a:t>■ </a:t>
              </a:r>
              <a:r>
                <a:rPr lang="en-US" altLang="en-US" sz="1200" b="0" u="none" dirty="0">
                  <a:solidFill>
                    <a:srgbClr val="000000"/>
                  </a:solidFill>
                  <a:ea typeface="宋体" panose="02010600030101010101" pitchFamily="2" charset="-122"/>
                  <a:cs typeface="Arial" panose="020B0604020202020204" pitchFamily="34" charset="0"/>
                </a:rPr>
                <a:t>Deface label and mark “triple rinsed”.</a:t>
              </a:r>
            </a:p>
            <a:p>
              <a:pPr algn="l"/>
              <a:r>
                <a:rPr lang="en-US" altLang="zh-CN" sz="1200" b="0" u="none" dirty="0">
                  <a:solidFill>
                    <a:srgbClr val="000000"/>
                  </a:solidFill>
                  <a:ea typeface="宋体" panose="02010600030101010101" pitchFamily="2" charset="-122"/>
                  <a:cs typeface="Arial" panose="020B0604020202020204" pitchFamily="34" charset="0"/>
                </a:rPr>
                <a:t>■</a:t>
              </a:r>
              <a:r>
                <a:rPr lang="en-US" altLang="en-US" sz="1200" b="0" u="none" dirty="0">
                  <a:solidFill>
                    <a:srgbClr val="000000"/>
                  </a:solidFill>
                  <a:ea typeface="宋体" panose="02010600030101010101" pitchFamily="2" charset="-122"/>
                  <a:cs typeface="Arial" panose="020B0604020202020204" pitchFamily="34" charset="0"/>
                </a:rPr>
                <a:t> Recycle glass, bottles and cans where possible.</a:t>
              </a:r>
            </a:p>
            <a:p>
              <a:pPr algn="l"/>
              <a:r>
                <a:rPr lang="en-US" altLang="zh-CN" sz="1200" b="0" u="none" dirty="0">
                  <a:solidFill>
                    <a:srgbClr val="000000"/>
                  </a:solidFill>
                  <a:ea typeface="宋体" panose="02010600030101010101" pitchFamily="2" charset="-122"/>
                  <a:cs typeface="Arial" panose="020B0604020202020204" pitchFamily="34" charset="0"/>
                </a:rPr>
                <a:t>■</a:t>
              </a:r>
              <a:r>
                <a:rPr lang="en-US" altLang="en-US" sz="1200" b="0" u="none" dirty="0">
                  <a:solidFill>
                    <a:srgbClr val="000000"/>
                  </a:solidFill>
                  <a:ea typeface="宋体" panose="02010600030101010101" pitchFamily="2" charset="-122"/>
                  <a:cs typeface="Arial" panose="020B0604020202020204" pitchFamily="34" charset="0"/>
                </a:rPr>
                <a:t> Under no circumstances may a container labeled with the</a:t>
              </a:r>
            </a:p>
            <a:p>
              <a:pPr algn="l"/>
              <a:r>
                <a:rPr lang="en-US" altLang="en-US" sz="1200" b="0" u="none" dirty="0">
                  <a:solidFill>
                    <a:srgbClr val="000000"/>
                  </a:solidFill>
                  <a:ea typeface="宋体" panose="02010600030101010101" pitchFamily="2" charset="-122"/>
                  <a:cs typeface="Arial" panose="020B0604020202020204" pitchFamily="34" charset="0"/>
                </a:rPr>
                <a:t> international radioactive symbol or with the words “Hazardous </a:t>
              </a:r>
            </a:p>
            <a:p>
              <a:pPr algn="l"/>
              <a:r>
                <a:rPr lang="en-US" altLang="en-US" sz="1200" b="0" u="none" dirty="0">
                  <a:solidFill>
                    <a:srgbClr val="000000"/>
                  </a:solidFill>
                  <a:ea typeface="宋体" panose="02010600030101010101" pitchFamily="2" charset="-122"/>
                  <a:cs typeface="Arial" panose="020B0604020202020204" pitchFamily="34" charset="0"/>
                </a:rPr>
                <a:t>Waste” be disposed in the regular trash.</a:t>
              </a:r>
              <a:endParaRPr lang="en-US" altLang="zh-CN" sz="1200" b="0" u="none" dirty="0">
                <a:solidFill>
                  <a:srgbClr val="000000"/>
                </a:solidFill>
                <a:ea typeface="宋体" panose="02010600030101010101" pitchFamily="2" charset="-122"/>
                <a:cs typeface="Arial" panose="020B0604020202020204" pitchFamily="34" charset="0"/>
              </a:endParaRPr>
            </a:p>
          </p:txBody>
        </p:sp>
        <p:sp>
          <p:nvSpPr>
            <p:cNvPr id="12303" name="Rectangle 18"/>
            <p:cNvSpPr>
              <a:spLocks noChangeArrowheads="1"/>
            </p:cNvSpPr>
            <p:nvPr/>
          </p:nvSpPr>
          <p:spPr bwMode="auto">
            <a:xfrm>
              <a:off x="3873" y="48"/>
              <a:ext cx="175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i="1">
                  <a:solidFill>
                    <a:srgbClr val="3333CC"/>
                  </a:solidFill>
                </a:rPr>
                <a:t>Empty Containers</a:t>
              </a:r>
            </a:p>
          </p:txBody>
        </p:sp>
        <p:sp>
          <p:nvSpPr>
            <p:cNvPr id="12304" name="Rectangle 19"/>
            <p:cNvSpPr>
              <a:spLocks noChangeArrowheads="1"/>
            </p:cNvSpPr>
            <p:nvPr/>
          </p:nvSpPr>
          <p:spPr bwMode="auto">
            <a:xfrm>
              <a:off x="1360" y="944"/>
              <a:ext cx="275"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000" u="none">
                  <a:solidFill>
                    <a:srgbClr val="000000"/>
                  </a:solidFill>
                </a:rPr>
                <a:t>YES</a:t>
              </a:r>
              <a:endParaRPr lang="en-US" altLang="en-US" sz="1000">
                <a:solidFill>
                  <a:srgbClr val="000000"/>
                </a:solidFill>
              </a:endParaRPr>
            </a:p>
          </p:txBody>
        </p:sp>
        <p:sp>
          <p:nvSpPr>
            <p:cNvPr id="12305" name="Rectangle 20"/>
            <p:cNvSpPr>
              <a:spLocks noChangeArrowheads="1"/>
            </p:cNvSpPr>
            <p:nvPr/>
          </p:nvSpPr>
          <p:spPr bwMode="auto">
            <a:xfrm>
              <a:off x="3328" y="2580"/>
              <a:ext cx="387"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000" u="none">
                  <a:solidFill>
                    <a:srgbClr val="000000"/>
                  </a:solidFill>
                </a:rPr>
                <a:t>YES or</a:t>
              </a:r>
            </a:p>
            <a:p>
              <a:r>
                <a:rPr lang="en-US" altLang="en-US" sz="1000" u="none">
                  <a:solidFill>
                    <a:srgbClr val="000000"/>
                  </a:solidFill>
                </a:rPr>
                <a:t>DON’T </a:t>
              </a:r>
            </a:p>
            <a:p>
              <a:r>
                <a:rPr lang="en-US" altLang="en-US" sz="1000" u="none">
                  <a:solidFill>
                    <a:srgbClr val="000000"/>
                  </a:solidFill>
                </a:rPr>
                <a:t>KNOW</a:t>
              </a:r>
              <a:endParaRPr lang="en-US" altLang="en-US" sz="1000">
                <a:solidFill>
                  <a:srgbClr val="000000"/>
                </a:solidFill>
              </a:endParaRPr>
            </a:p>
          </p:txBody>
        </p:sp>
        <p:sp>
          <p:nvSpPr>
            <p:cNvPr id="12306" name="Rectangle 21"/>
            <p:cNvSpPr>
              <a:spLocks noChangeArrowheads="1"/>
            </p:cNvSpPr>
            <p:nvPr/>
          </p:nvSpPr>
          <p:spPr bwMode="auto">
            <a:xfrm>
              <a:off x="3370" y="2190"/>
              <a:ext cx="275"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000" u="none">
                  <a:solidFill>
                    <a:srgbClr val="000000"/>
                  </a:solidFill>
                </a:rPr>
                <a:t>YES</a:t>
              </a:r>
              <a:endParaRPr lang="en-US" altLang="en-US" sz="1000">
                <a:solidFill>
                  <a:srgbClr val="000000"/>
                </a:solidFill>
              </a:endParaRPr>
            </a:p>
          </p:txBody>
        </p:sp>
        <p:sp>
          <p:nvSpPr>
            <p:cNvPr id="12307" name="Rectangle 22"/>
            <p:cNvSpPr>
              <a:spLocks noChangeArrowheads="1"/>
            </p:cNvSpPr>
            <p:nvPr/>
          </p:nvSpPr>
          <p:spPr bwMode="auto">
            <a:xfrm>
              <a:off x="1376" y="2470"/>
              <a:ext cx="23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000" u="none">
                  <a:solidFill>
                    <a:srgbClr val="000000"/>
                  </a:solidFill>
                </a:rPr>
                <a:t>NO</a:t>
              </a:r>
              <a:endParaRPr lang="en-US" altLang="en-US" sz="1000">
                <a:solidFill>
                  <a:srgbClr val="000000"/>
                </a:solidFill>
              </a:endParaRPr>
            </a:p>
          </p:txBody>
        </p:sp>
        <p:sp>
          <p:nvSpPr>
            <p:cNvPr id="12308" name="Rectangle 23"/>
            <p:cNvSpPr>
              <a:spLocks noChangeArrowheads="1"/>
            </p:cNvSpPr>
            <p:nvPr/>
          </p:nvSpPr>
          <p:spPr bwMode="auto">
            <a:xfrm>
              <a:off x="3172" y="647"/>
              <a:ext cx="23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000" u="none">
                  <a:solidFill>
                    <a:srgbClr val="000000"/>
                  </a:solidFill>
                </a:rPr>
                <a:t>NO</a:t>
              </a:r>
              <a:endParaRPr lang="en-US" altLang="en-US" sz="1000">
                <a:solidFill>
                  <a:srgbClr val="000000"/>
                </a:solidFill>
              </a:endParaRPr>
            </a:p>
          </p:txBody>
        </p:sp>
        <p:sp>
          <p:nvSpPr>
            <p:cNvPr id="12309" name="Rectangle 24"/>
            <p:cNvSpPr>
              <a:spLocks noChangeArrowheads="1"/>
            </p:cNvSpPr>
            <p:nvPr/>
          </p:nvSpPr>
          <p:spPr bwMode="auto">
            <a:xfrm>
              <a:off x="1384" y="2922"/>
              <a:ext cx="23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000" u="none">
                  <a:solidFill>
                    <a:srgbClr val="000000"/>
                  </a:solidFill>
                </a:rPr>
                <a:t>NO</a:t>
              </a:r>
              <a:endParaRPr lang="en-US" altLang="en-US" sz="1000">
                <a:solidFill>
                  <a:srgbClr val="000000"/>
                </a:solidFill>
              </a:endParaRPr>
            </a:p>
          </p:txBody>
        </p:sp>
        <p:sp>
          <p:nvSpPr>
            <p:cNvPr id="12310" name="AutoShape 25"/>
            <p:cNvSpPr>
              <a:spLocks noChangeArrowheads="1"/>
            </p:cNvSpPr>
            <p:nvPr/>
          </p:nvSpPr>
          <p:spPr bwMode="auto">
            <a:xfrm>
              <a:off x="3466" y="592"/>
              <a:ext cx="2112" cy="360"/>
            </a:xfrm>
            <a:prstGeom prst="flowChartAlternateProcess">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400" b="0" u="none">
                  <a:solidFill>
                    <a:srgbClr val="000000"/>
                  </a:solidFill>
                  <a:ea typeface="宋体" panose="02010600030101010101" pitchFamily="2" charset="-122"/>
                </a:rPr>
                <a:t>Continue on </a:t>
              </a:r>
              <a:r>
                <a:rPr lang="en-US" altLang="zh-CN" sz="1400" i="1">
                  <a:solidFill>
                    <a:srgbClr val="0000FF"/>
                  </a:solidFill>
                  <a:ea typeface="宋体" panose="02010600030101010101" pitchFamily="2" charset="-122"/>
                  <a:hlinkClick r:id="rId2" action="ppaction://hlinksldjump"/>
                </a:rPr>
                <a:t>Special Wastes</a:t>
              </a:r>
              <a:r>
                <a:rPr lang="en-US" altLang="zh-CN" sz="1400" b="0" i="1" u="none">
                  <a:solidFill>
                    <a:srgbClr val="000000"/>
                  </a:solidFill>
                  <a:ea typeface="宋体" panose="02010600030101010101" pitchFamily="2" charset="-122"/>
                  <a:hlinkClick r:id="rId2" action="ppaction://hlinksldjump"/>
                </a:rPr>
                <a:t> </a:t>
              </a:r>
              <a:r>
                <a:rPr lang="en-US" altLang="zh-CN" sz="1400" b="0" i="1" u="none">
                  <a:solidFill>
                    <a:srgbClr val="000000"/>
                  </a:solidFill>
                  <a:ea typeface="宋体" panose="02010600030101010101" pitchFamily="2" charset="-122"/>
                </a:rPr>
                <a:t>Flowchart</a:t>
              </a:r>
              <a:endParaRPr lang="en-US" altLang="en-US" sz="1400" b="0" i="1" u="none">
                <a:solidFill>
                  <a:srgbClr val="000000"/>
                </a:solidFill>
              </a:endParaRPr>
            </a:p>
          </p:txBody>
        </p:sp>
        <p:sp>
          <p:nvSpPr>
            <p:cNvPr id="12311" name="AutoShape 26"/>
            <p:cNvSpPr>
              <a:spLocks noChangeArrowheads="1"/>
            </p:cNvSpPr>
            <p:nvPr/>
          </p:nvSpPr>
          <p:spPr bwMode="auto">
            <a:xfrm>
              <a:off x="3862" y="1926"/>
              <a:ext cx="1382" cy="792"/>
            </a:xfrm>
            <a:prstGeom prst="flowChartAlternateProcess">
              <a:avLst/>
            </a:prstGeom>
            <a:solidFill>
              <a:srgbClr val="0000FF"/>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dirty="0">
                  <a:solidFill>
                    <a:srgbClr val="FFFFFF"/>
                  </a:solidFill>
                  <a:ea typeface="宋体" panose="02010600030101010101" pitchFamily="2" charset="-122"/>
                </a:rPr>
                <a:t>Your waste container, even if</a:t>
              </a:r>
            </a:p>
            <a:p>
              <a:r>
                <a:rPr lang="en-US" altLang="zh-CN" sz="1200" b="0" u="none" dirty="0">
                  <a:solidFill>
                    <a:srgbClr val="FFFFFF"/>
                  </a:solidFill>
                  <a:ea typeface="宋体" panose="02010600030101010101" pitchFamily="2" charset="-122"/>
                </a:rPr>
                <a:t> completely empty, is a:</a:t>
              </a:r>
            </a:p>
            <a:p>
              <a:r>
                <a:rPr lang="en-US" altLang="zh-CN" sz="1400" u="none" dirty="0">
                  <a:solidFill>
                    <a:srgbClr val="FFFFFF"/>
                  </a:solidFill>
                  <a:ea typeface="宋体" panose="02010600030101010101" pitchFamily="2" charset="-122"/>
                </a:rPr>
                <a:t>HAZARDOUS WASTE</a:t>
              </a:r>
            </a:p>
            <a:p>
              <a:endParaRPr lang="en-US" altLang="zh-CN" sz="500" u="none" dirty="0">
                <a:solidFill>
                  <a:srgbClr val="FFFFFF"/>
                </a:solidFill>
                <a:ea typeface="宋体" panose="02010600030101010101" pitchFamily="2" charset="-122"/>
              </a:endParaRPr>
            </a:p>
            <a:p>
              <a:r>
                <a:rPr lang="en-US" altLang="zh-CN" sz="1200" b="0" u="none" dirty="0">
                  <a:solidFill>
                    <a:srgbClr val="FFFFFF"/>
                  </a:solidFill>
                  <a:ea typeface="宋体" panose="02010600030101010101" pitchFamily="2" charset="-122"/>
                </a:rPr>
                <a:t>Contact </a:t>
              </a:r>
              <a:r>
                <a:rPr lang="en-US" altLang="zh-CN" sz="1200" u="none" dirty="0">
                  <a:solidFill>
                    <a:srgbClr val="FFFFFF"/>
                  </a:solidFill>
                  <a:ea typeface="宋体" panose="02010600030101010101" pitchFamily="2" charset="-122"/>
                </a:rPr>
                <a:t>EH&amp;S @ 5-2807</a:t>
              </a:r>
            </a:p>
            <a:p>
              <a:r>
                <a:rPr lang="en-US" altLang="zh-CN" sz="1200" b="0" u="none" dirty="0">
                  <a:solidFill>
                    <a:srgbClr val="FFFFFF"/>
                  </a:solidFill>
                  <a:ea typeface="宋体" panose="02010600030101010101" pitchFamily="2" charset="-122"/>
                </a:rPr>
                <a:t> to schedule a pickup</a:t>
              </a:r>
              <a:endParaRPr lang="en-US" altLang="en-US" sz="1200" b="0" u="none" dirty="0">
                <a:solidFill>
                  <a:srgbClr val="FFFFFF"/>
                </a:solidFill>
                <a:ea typeface="宋体" panose="02010600030101010101" pitchFamily="2" charset="-122"/>
              </a:endParaRPr>
            </a:p>
          </p:txBody>
        </p:sp>
        <p:cxnSp>
          <p:nvCxnSpPr>
            <p:cNvPr id="12312" name="AutoShape 27"/>
            <p:cNvCxnSpPr>
              <a:cxnSpLocks noChangeShapeType="1"/>
              <a:stCxn id="12293" idx="3"/>
              <a:endCxn id="12311" idx="1"/>
            </p:cNvCxnSpPr>
            <p:nvPr/>
          </p:nvCxnSpPr>
          <p:spPr bwMode="auto">
            <a:xfrm>
              <a:off x="3138" y="1559"/>
              <a:ext cx="724" cy="76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13" name="AutoShape 28"/>
            <p:cNvCxnSpPr>
              <a:cxnSpLocks noChangeShapeType="1"/>
              <a:stCxn id="12294" idx="3"/>
              <a:endCxn id="12311" idx="1"/>
            </p:cNvCxnSpPr>
            <p:nvPr/>
          </p:nvCxnSpPr>
          <p:spPr bwMode="auto">
            <a:xfrm>
              <a:off x="3138" y="2321"/>
              <a:ext cx="724" cy="1"/>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314" name="Rectangle 29"/>
            <p:cNvSpPr>
              <a:spLocks noChangeArrowheads="1"/>
            </p:cNvSpPr>
            <p:nvPr/>
          </p:nvSpPr>
          <p:spPr bwMode="auto">
            <a:xfrm>
              <a:off x="1360" y="2014"/>
              <a:ext cx="275"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000" u="none">
                  <a:solidFill>
                    <a:srgbClr val="000000"/>
                  </a:solidFill>
                </a:rPr>
                <a:t>YES</a:t>
              </a:r>
              <a:endParaRPr lang="en-US" altLang="en-US" sz="1000">
                <a:solidFill>
                  <a:srgbClr val="000000"/>
                </a:solidFill>
              </a:endParaRPr>
            </a:p>
          </p:txBody>
        </p:sp>
        <p:cxnSp>
          <p:nvCxnSpPr>
            <p:cNvPr id="12315" name="AutoShape 30"/>
            <p:cNvCxnSpPr>
              <a:cxnSpLocks noChangeShapeType="1"/>
              <a:stCxn id="12295" idx="2"/>
              <a:endCxn id="12302" idx="0"/>
            </p:cNvCxnSpPr>
            <p:nvPr/>
          </p:nvCxnSpPr>
          <p:spPr bwMode="auto">
            <a:xfrm>
              <a:off x="1635" y="2943"/>
              <a:ext cx="67" cy="121"/>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16" name="AutoShape 31"/>
            <p:cNvCxnSpPr>
              <a:cxnSpLocks noChangeShapeType="1"/>
              <a:stCxn id="12292" idx="3"/>
              <a:endCxn id="12310" idx="1"/>
            </p:cNvCxnSpPr>
            <p:nvPr/>
          </p:nvCxnSpPr>
          <p:spPr bwMode="auto">
            <a:xfrm flipV="1">
              <a:off x="3138" y="772"/>
              <a:ext cx="328" cy="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317" name="Rectangle 32"/>
            <p:cNvSpPr>
              <a:spLocks noChangeArrowheads="1"/>
            </p:cNvSpPr>
            <p:nvPr/>
          </p:nvSpPr>
          <p:spPr bwMode="auto">
            <a:xfrm>
              <a:off x="3382" y="1752"/>
              <a:ext cx="23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000" u="none">
                  <a:solidFill>
                    <a:srgbClr val="000000"/>
                  </a:solidFill>
                </a:rPr>
                <a:t>NO</a:t>
              </a:r>
              <a:endParaRPr lang="en-US" altLang="en-US" sz="1000">
                <a:solidFill>
                  <a:srgbClr val="000000"/>
                </a:solidFill>
              </a:endParaRPr>
            </a:p>
          </p:txBody>
        </p:sp>
      </p:grpSp>
      <p:pic>
        <p:nvPicPr>
          <p:cNvPr id="2050" name="Picture 2" descr="http://www.uvm.edu/safety/sites/default/files/empty_containers_proced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1500" y="5019676"/>
            <a:ext cx="3480433" cy="1381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266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MVC-177F"/>
          <p:cNvPicPr>
            <a:picLocks noChangeAspect="1" noChangeArrowheads="1"/>
          </p:cNvPicPr>
          <p:nvPr/>
        </p:nvPicPr>
        <p:blipFill>
          <a:blip r:embed="rId2" cstate="print">
            <a:lum bright="12000"/>
          </a:blip>
          <a:srcRect l="9950" t="5971" r="20398" b="38806"/>
          <a:stretch>
            <a:fillRect/>
          </a:stretch>
        </p:blipFill>
        <p:spPr>
          <a:xfrm>
            <a:off x="382878" y="4572004"/>
            <a:ext cx="1904063" cy="1944809"/>
          </a:xfrm>
          <a:prstGeom prst="rect">
            <a:avLst/>
          </a:prstGeom>
          <a:noFill/>
        </p:spPr>
      </p:pic>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263196" y="1752600"/>
            <a:ext cx="2028825" cy="2643337"/>
          </a:xfrm>
          <a:prstGeom prst="rect">
            <a:avLst/>
          </a:prstGeom>
          <a:ln w="88900" cap="sq" cmpd="thickThin">
            <a:solidFill>
              <a:srgbClr val="000000"/>
            </a:solidFill>
            <a:prstDash val="solid"/>
            <a:miter lim="800000"/>
          </a:ln>
          <a:effectLst>
            <a:innerShdw blurRad="76200">
              <a:srgbClr val="000000"/>
            </a:innerShdw>
          </a:effectLst>
        </p:spPr>
      </p:pic>
      <p:pic>
        <p:nvPicPr>
          <p:cNvPr id="1026" name="Picture 2" descr="http://www.libraryasincubatorproject.org/wp-content/uploads/2012/10/100_658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9512" y="4491280"/>
            <a:ext cx="1579686" cy="210624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49755" y="1855767"/>
            <a:ext cx="1879443" cy="2318426"/>
          </a:xfrm>
          <a:prstGeom prst="rect">
            <a:avLst/>
          </a:prstGeom>
          <a:ln w="38100">
            <a:solidFill>
              <a:schemeClr val="tx1"/>
            </a:solidFill>
          </a:ln>
        </p:spPr>
      </p:pic>
      <p:sp>
        <p:nvSpPr>
          <p:cNvPr id="4" name="TextBox 3"/>
          <p:cNvSpPr txBox="1"/>
          <p:nvPr/>
        </p:nvSpPr>
        <p:spPr>
          <a:xfrm>
            <a:off x="1600200" y="152404"/>
            <a:ext cx="7128998" cy="646331"/>
          </a:xfrm>
          <a:prstGeom prst="rect">
            <a:avLst/>
          </a:prstGeom>
          <a:noFill/>
        </p:spPr>
        <p:txBody>
          <a:bodyPr wrap="square" rtlCol="0">
            <a:spAutoFit/>
          </a:bodyPr>
          <a:lstStyle/>
          <a:p>
            <a:pPr algn="l"/>
            <a:r>
              <a:rPr lang="en-US" sz="3600" dirty="0">
                <a:solidFill>
                  <a:schemeClr val="bg1"/>
                </a:solidFill>
                <a:latin typeface="Arial" panose="020B0604020202020204" pitchFamily="34" charset="0"/>
                <a:cs typeface="Arial" panose="020B0604020202020204" pitchFamily="34" charset="0"/>
              </a:rPr>
              <a:t>Laboratory Waste References</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1800" y="1677993"/>
            <a:ext cx="2819400" cy="35020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advTm="27065"/>
    </mc:Choice>
    <mc:Fallback xmlns="">
      <p:transition spd="slow" advTm="2706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5" name="Group 27"/>
          <p:cNvGrpSpPr>
            <a:grpSpLocks/>
          </p:cNvGrpSpPr>
          <p:nvPr/>
        </p:nvGrpSpPr>
        <p:grpSpPr bwMode="auto">
          <a:xfrm>
            <a:off x="1143004" y="71492"/>
            <a:ext cx="7598941" cy="6024451"/>
            <a:chOff x="816" y="45"/>
            <a:chExt cx="4691" cy="3836"/>
          </a:xfrm>
        </p:grpSpPr>
        <p:cxnSp>
          <p:nvCxnSpPr>
            <p:cNvPr id="13316" name="AutoShape 8"/>
            <p:cNvCxnSpPr>
              <a:cxnSpLocks noChangeShapeType="1"/>
              <a:stCxn id="13320" idx="2"/>
              <a:endCxn id="13318" idx="0"/>
            </p:cNvCxnSpPr>
            <p:nvPr/>
          </p:nvCxnSpPr>
          <p:spPr bwMode="auto">
            <a:xfrm flipH="1">
              <a:off x="1560" y="960"/>
              <a:ext cx="1" cy="14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317" name="Rectangle 12"/>
            <p:cNvSpPr>
              <a:spLocks noChangeArrowheads="1"/>
            </p:cNvSpPr>
            <p:nvPr/>
          </p:nvSpPr>
          <p:spPr bwMode="auto">
            <a:xfrm>
              <a:off x="4326" y="45"/>
              <a:ext cx="1181" cy="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i="1">
                  <a:solidFill>
                    <a:srgbClr val="3333CC"/>
                  </a:solidFill>
                </a:rPr>
                <a:t>Scrap Metal</a:t>
              </a:r>
            </a:p>
          </p:txBody>
        </p:sp>
        <p:sp>
          <p:nvSpPr>
            <p:cNvPr id="13318" name="AutoShape 4"/>
            <p:cNvSpPr>
              <a:spLocks noChangeArrowheads="1"/>
            </p:cNvSpPr>
            <p:nvPr/>
          </p:nvSpPr>
          <p:spPr bwMode="auto">
            <a:xfrm>
              <a:off x="816" y="1104"/>
              <a:ext cx="1488" cy="384"/>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800" b="0" u="none">
                  <a:solidFill>
                    <a:srgbClr val="000000"/>
                  </a:solidFill>
                  <a:ea typeface="宋体" panose="02010600030101010101" pitchFamily="2" charset="-122"/>
                </a:rPr>
                <a:t>Is the waste:</a:t>
              </a:r>
            </a:p>
            <a:p>
              <a:r>
                <a:rPr lang="en-US" altLang="zh-CN" sz="1800" b="0" u="none">
                  <a:solidFill>
                    <a:srgbClr val="000000"/>
                  </a:solidFill>
                  <a:ea typeface="宋体" panose="02010600030101010101" pitchFamily="2" charset="-122"/>
                </a:rPr>
                <a:t>A </a:t>
              </a:r>
              <a:r>
                <a:rPr lang="en-US" altLang="zh-CN" sz="1800" u="none">
                  <a:solidFill>
                    <a:srgbClr val="000000"/>
                  </a:solidFill>
                  <a:ea typeface="宋体" panose="02010600030101010101" pitchFamily="2" charset="-122"/>
                </a:rPr>
                <a:t>solid metal</a:t>
              </a:r>
              <a:r>
                <a:rPr lang="en-US" altLang="zh-CN" sz="1800" b="0" u="none">
                  <a:solidFill>
                    <a:srgbClr val="000000"/>
                  </a:solidFill>
                  <a:ea typeface="宋体" panose="02010600030101010101" pitchFamily="2" charset="-122"/>
                </a:rPr>
                <a:t>?</a:t>
              </a:r>
            </a:p>
          </p:txBody>
        </p:sp>
        <p:sp>
          <p:nvSpPr>
            <p:cNvPr id="13319" name="AutoShape 5"/>
            <p:cNvSpPr>
              <a:spLocks noChangeArrowheads="1"/>
            </p:cNvSpPr>
            <p:nvPr/>
          </p:nvSpPr>
          <p:spPr bwMode="auto">
            <a:xfrm>
              <a:off x="816" y="1744"/>
              <a:ext cx="1488" cy="1104"/>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400" b="0" u="none">
                  <a:solidFill>
                    <a:srgbClr val="000000"/>
                  </a:solidFill>
                  <a:ea typeface="宋体" panose="02010600030101010101" pitchFamily="2" charset="-122"/>
                </a:rPr>
                <a:t>Is the metal:</a:t>
              </a:r>
              <a:endParaRPr lang="en-US" altLang="zh-CN" sz="1400" u="none">
                <a:solidFill>
                  <a:srgbClr val="000000"/>
                </a:solidFill>
                <a:ea typeface="宋体" panose="02010600030101010101" pitchFamily="2" charset="-122"/>
              </a:endParaRPr>
            </a:p>
            <a:p>
              <a:r>
                <a:rPr lang="en-US" altLang="zh-CN" sz="1400" u="none">
                  <a:solidFill>
                    <a:srgbClr val="000000"/>
                  </a:solidFill>
                  <a:ea typeface="宋体" panose="02010600030101010101" pitchFamily="2" charset="-122"/>
                </a:rPr>
                <a:t>Aluminum,</a:t>
              </a:r>
            </a:p>
            <a:p>
              <a:r>
                <a:rPr lang="en-US" altLang="zh-CN" sz="1400" u="none">
                  <a:solidFill>
                    <a:srgbClr val="000000"/>
                  </a:solidFill>
                  <a:ea typeface="宋体" panose="02010600030101010101" pitchFamily="2" charset="-122"/>
                </a:rPr>
                <a:t>Copper,</a:t>
              </a:r>
            </a:p>
            <a:p>
              <a:r>
                <a:rPr lang="en-US" altLang="zh-CN" sz="1400" u="none">
                  <a:solidFill>
                    <a:srgbClr val="000000"/>
                  </a:solidFill>
                  <a:ea typeface="宋体" panose="02010600030101010101" pitchFamily="2" charset="-122"/>
                </a:rPr>
                <a:t>Iron,</a:t>
              </a:r>
            </a:p>
            <a:p>
              <a:r>
                <a:rPr lang="en-US" altLang="zh-CN" sz="1400" u="none">
                  <a:solidFill>
                    <a:srgbClr val="000000"/>
                  </a:solidFill>
                  <a:ea typeface="宋体" panose="02010600030101010101" pitchFamily="2" charset="-122"/>
                </a:rPr>
                <a:t>Lead,</a:t>
              </a:r>
            </a:p>
            <a:p>
              <a:r>
                <a:rPr lang="en-US" altLang="zh-CN" sz="1400" u="none">
                  <a:solidFill>
                    <a:srgbClr val="000000"/>
                  </a:solidFill>
                  <a:ea typeface="宋体" panose="02010600030101010101" pitchFamily="2" charset="-122"/>
                </a:rPr>
                <a:t>Steel, </a:t>
              </a:r>
              <a:r>
                <a:rPr lang="en-US" altLang="zh-CN" sz="1400" b="0" u="none">
                  <a:solidFill>
                    <a:srgbClr val="000000"/>
                  </a:solidFill>
                  <a:ea typeface="宋体" panose="02010600030101010101" pitchFamily="2" charset="-122"/>
                </a:rPr>
                <a:t>or</a:t>
              </a:r>
              <a:endParaRPr lang="en-US" altLang="zh-CN" sz="1400" u="none">
                <a:solidFill>
                  <a:srgbClr val="000000"/>
                </a:solidFill>
                <a:ea typeface="宋体" panose="02010600030101010101" pitchFamily="2" charset="-122"/>
              </a:endParaRPr>
            </a:p>
            <a:p>
              <a:r>
                <a:rPr lang="en-US" altLang="zh-CN" sz="1400" u="none">
                  <a:solidFill>
                    <a:srgbClr val="000000"/>
                  </a:solidFill>
                  <a:ea typeface="宋体" panose="02010600030101010101" pitchFamily="2" charset="-122"/>
                </a:rPr>
                <a:t>Zinc</a:t>
              </a:r>
              <a:r>
                <a:rPr lang="en-US" altLang="zh-CN" sz="1400" b="0" u="none">
                  <a:solidFill>
                    <a:srgbClr val="000000"/>
                  </a:solidFill>
                  <a:ea typeface="宋体" panose="02010600030101010101" pitchFamily="2" charset="-122"/>
                </a:rPr>
                <a:t>?</a:t>
              </a:r>
            </a:p>
          </p:txBody>
        </p:sp>
        <p:sp>
          <p:nvSpPr>
            <p:cNvPr id="13320" name="AutoShape 7"/>
            <p:cNvSpPr>
              <a:spLocks noChangeArrowheads="1"/>
            </p:cNvSpPr>
            <p:nvPr/>
          </p:nvSpPr>
          <p:spPr bwMode="auto">
            <a:xfrm>
              <a:off x="1177" y="768"/>
              <a:ext cx="768" cy="192"/>
            </a:xfrm>
            <a:prstGeom prst="flowChartTerminator">
              <a:avLst/>
            </a:prstGeom>
            <a:solidFill>
              <a:srgbClr val="800080"/>
            </a:solidFill>
            <a:ln w="9525">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400" u="none">
                  <a:solidFill>
                    <a:srgbClr val="FFFFFF"/>
                  </a:solidFill>
                </a:rPr>
                <a:t>START HERE</a:t>
              </a:r>
            </a:p>
          </p:txBody>
        </p:sp>
        <p:cxnSp>
          <p:nvCxnSpPr>
            <p:cNvPr id="13321" name="AutoShape 9"/>
            <p:cNvCxnSpPr>
              <a:cxnSpLocks noChangeShapeType="1"/>
              <a:stCxn id="13318" idx="2"/>
              <a:endCxn id="13319" idx="0"/>
            </p:cNvCxnSpPr>
            <p:nvPr/>
          </p:nvCxnSpPr>
          <p:spPr bwMode="auto">
            <a:xfrm>
              <a:off x="1560" y="1488"/>
              <a:ext cx="0" cy="25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22" name="AutoShape 10"/>
            <p:cNvCxnSpPr>
              <a:cxnSpLocks noChangeShapeType="1"/>
              <a:stCxn id="13319" idx="2"/>
              <a:endCxn id="13328" idx="0"/>
            </p:cNvCxnSpPr>
            <p:nvPr/>
          </p:nvCxnSpPr>
          <p:spPr bwMode="auto">
            <a:xfrm>
              <a:off x="1560" y="2848"/>
              <a:ext cx="12" cy="29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323" name="Rectangle 13"/>
            <p:cNvSpPr>
              <a:spLocks noChangeArrowheads="1"/>
            </p:cNvSpPr>
            <p:nvPr/>
          </p:nvSpPr>
          <p:spPr bwMode="auto">
            <a:xfrm>
              <a:off x="3097" y="2442"/>
              <a:ext cx="256"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zh-CN" sz="1200" u="none">
                  <a:solidFill>
                    <a:srgbClr val="000000"/>
                  </a:solidFill>
                  <a:ea typeface="宋体" panose="02010600030101010101" pitchFamily="2" charset="-122"/>
                </a:rPr>
                <a:t>NO</a:t>
              </a:r>
            </a:p>
          </p:txBody>
        </p:sp>
        <p:sp>
          <p:nvSpPr>
            <p:cNvPr id="13324" name="AutoShape 14"/>
            <p:cNvSpPr>
              <a:spLocks noChangeArrowheads="1"/>
            </p:cNvSpPr>
            <p:nvPr/>
          </p:nvSpPr>
          <p:spPr bwMode="auto">
            <a:xfrm>
              <a:off x="2960" y="1720"/>
              <a:ext cx="2304" cy="448"/>
            </a:xfrm>
            <a:prstGeom prst="flowChartAlternateProcess">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400" b="0" u="none">
                  <a:solidFill>
                    <a:srgbClr val="000000"/>
                  </a:solidFill>
                  <a:ea typeface="宋体" panose="02010600030101010101" pitchFamily="2" charset="-122"/>
                </a:rPr>
                <a:t>Your waste can’t be recycled as Scrap Metal.</a:t>
              </a:r>
            </a:p>
            <a:p>
              <a:r>
                <a:rPr lang="en-US" altLang="zh-CN" sz="1400" b="0" u="none">
                  <a:solidFill>
                    <a:srgbClr val="000000"/>
                  </a:solidFill>
                  <a:ea typeface="宋体" panose="02010600030101010101" pitchFamily="2" charset="-122"/>
                </a:rPr>
                <a:t>Continue on </a:t>
              </a:r>
              <a:r>
                <a:rPr lang="en-US" altLang="zh-CN" sz="1400" i="1">
                  <a:solidFill>
                    <a:srgbClr val="0000FF"/>
                  </a:solidFill>
                  <a:ea typeface="宋体" panose="02010600030101010101" pitchFamily="2" charset="-122"/>
                  <a:hlinkClick r:id="rId2" action="ppaction://hlinksldjump"/>
                </a:rPr>
                <a:t>Special Wastes</a:t>
              </a:r>
              <a:r>
                <a:rPr lang="en-US" altLang="zh-CN" sz="1400" b="0" i="1" u="none">
                  <a:solidFill>
                    <a:srgbClr val="000000"/>
                  </a:solidFill>
                  <a:ea typeface="宋体" panose="02010600030101010101" pitchFamily="2" charset="-122"/>
                  <a:hlinkClick r:id="rId2" action="ppaction://hlinksldjump"/>
                </a:rPr>
                <a:t> </a:t>
              </a:r>
              <a:r>
                <a:rPr lang="en-US" altLang="zh-CN" sz="1400" b="0" i="1" u="none">
                  <a:solidFill>
                    <a:srgbClr val="000000"/>
                  </a:solidFill>
                  <a:ea typeface="宋体" panose="02010600030101010101" pitchFamily="2" charset="-122"/>
                </a:rPr>
                <a:t>Flowchart</a:t>
              </a:r>
              <a:r>
                <a:rPr lang="en-US" altLang="zh-CN" sz="1400" b="0" u="none">
                  <a:solidFill>
                    <a:srgbClr val="000000"/>
                  </a:solidFill>
                  <a:ea typeface="宋体" panose="02010600030101010101" pitchFamily="2" charset="-122"/>
                </a:rPr>
                <a:t>.</a:t>
              </a:r>
            </a:p>
          </p:txBody>
        </p:sp>
        <p:sp>
          <p:nvSpPr>
            <p:cNvPr id="13325" name="Rectangle 15"/>
            <p:cNvSpPr>
              <a:spLocks noChangeArrowheads="1"/>
            </p:cNvSpPr>
            <p:nvPr/>
          </p:nvSpPr>
          <p:spPr bwMode="auto">
            <a:xfrm>
              <a:off x="3080" y="1144"/>
              <a:ext cx="256"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zh-CN" sz="1200" u="none">
                  <a:solidFill>
                    <a:srgbClr val="000000"/>
                  </a:solidFill>
                  <a:ea typeface="宋体" panose="02010600030101010101" pitchFamily="2" charset="-122"/>
                </a:rPr>
                <a:t>NO</a:t>
              </a:r>
            </a:p>
          </p:txBody>
        </p:sp>
        <p:sp>
          <p:nvSpPr>
            <p:cNvPr id="13326" name="Rectangle 16"/>
            <p:cNvSpPr>
              <a:spLocks noChangeArrowheads="1"/>
            </p:cNvSpPr>
            <p:nvPr/>
          </p:nvSpPr>
          <p:spPr bwMode="auto">
            <a:xfrm>
              <a:off x="1282" y="2926"/>
              <a:ext cx="304"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u="none">
                  <a:solidFill>
                    <a:srgbClr val="000000"/>
                  </a:solidFill>
                </a:rPr>
                <a:t>YES</a:t>
              </a:r>
              <a:endParaRPr lang="en-US" altLang="en-US" sz="1800">
                <a:solidFill>
                  <a:srgbClr val="000000"/>
                </a:solidFill>
              </a:endParaRPr>
            </a:p>
          </p:txBody>
        </p:sp>
        <p:sp>
          <p:nvSpPr>
            <p:cNvPr id="13327" name="Rectangle 17"/>
            <p:cNvSpPr>
              <a:spLocks noChangeArrowheads="1"/>
            </p:cNvSpPr>
            <p:nvPr/>
          </p:nvSpPr>
          <p:spPr bwMode="auto">
            <a:xfrm>
              <a:off x="1234" y="1534"/>
              <a:ext cx="304"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u="none">
                  <a:solidFill>
                    <a:srgbClr val="000000"/>
                  </a:solidFill>
                </a:rPr>
                <a:t>YES</a:t>
              </a:r>
              <a:endParaRPr lang="en-US" altLang="en-US" sz="1800">
                <a:solidFill>
                  <a:srgbClr val="000000"/>
                </a:solidFill>
              </a:endParaRPr>
            </a:p>
          </p:txBody>
        </p:sp>
        <p:sp>
          <p:nvSpPr>
            <p:cNvPr id="13328" name="AutoShape 18"/>
            <p:cNvSpPr>
              <a:spLocks noChangeArrowheads="1"/>
            </p:cNvSpPr>
            <p:nvPr/>
          </p:nvSpPr>
          <p:spPr bwMode="auto">
            <a:xfrm>
              <a:off x="840" y="3144"/>
              <a:ext cx="1464" cy="737"/>
            </a:xfrm>
            <a:prstGeom prst="flowChartAlternateProcess">
              <a:avLst/>
            </a:prstGeom>
            <a:solidFill>
              <a:srgbClr val="FFFF99"/>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dirty="0">
                  <a:solidFill>
                    <a:srgbClr val="000000"/>
                  </a:solidFill>
                  <a:ea typeface="宋体" panose="02010600030101010101" pitchFamily="2" charset="-122"/>
                </a:rPr>
                <a:t>When you have accumulated </a:t>
              </a:r>
            </a:p>
            <a:p>
              <a:r>
                <a:rPr lang="en-US" altLang="zh-CN" sz="1200" b="0" u="none" dirty="0">
                  <a:solidFill>
                    <a:srgbClr val="000000"/>
                  </a:solidFill>
                  <a:ea typeface="宋体" panose="02010600030101010101" pitchFamily="2" charset="-122"/>
                </a:rPr>
                <a:t>Aerosol cans or material, </a:t>
              </a:r>
            </a:p>
            <a:p>
              <a:r>
                <a:rPr lang="en-US" altLang="zh-CN" sz="1200" b="0" u="none" dirty="0">
                  <a:solidFill>
                    <a:srgbClr val="000000"/>
                  </a:solidFill>
                  <a:ea typeface="宋体" panose="02010600030101010101" pitchFamily="2" charset="-122"/>
                </a:rPr>
                <a:t>Contact the EHS Office </a:t>
              </a:r>
            </a:p>
            <a:p>
              <a:r>
                <a:rPr lang="en-US" altLang="zh-CN" sz="1200" b="0" u="none" dirty="0">
                  <a:solidFill>
                    <a:srgbClr val="000000"/>
                  </a:solidFill>
                  <a:ea typeface="宋体" panose="02010600030101010101" pitchFamily="2" charset="-122"/>
                </a:rPr>
                <a:t> to pick it up for emptying followed </a:t>
              </a:r>
            </a:p>
            <a:p>
              <a:r>
                <a:rPr lang="en-US" altLang="zh-CN" sz="1200" b="0" u="none" dirty="0">
                  <a:solidFill>
                    <a:srgbClr val="000000"/>
                  </a:solidFill>
                  <a:ea typeface="宋体" panose="02010600030101010101" pitchFamily="2" charset="-122"/>
                </a:rPr>
                <a:t>By scrap metal recovery</a:t>
              </a:r>
              <a:endParaRPr lang="en-US" altLang="en-US" sz="1200" b="0" u="none" dirty="0">
                <a:solidFill>
                  <a:srgbClr val="000000"/>
                </a:solidFill>
                <a:ea typeface="宋体" panose="02010600030101010101" pitchFamily="2" charset="-122"/>
              </a:endParaRPr>
            </a:p>
          </p:txBody>
        </p:sp>
        <p:cxnSp>
          <p:nvCxnSpPr>
            <p:cNvPr id="13329" name="AutoShape 22"/>
            <p:cNvCxnSpPr>
              <a:cxnSpLocks noChangeShapeType="1"/>
              <a:stCxn id="13318" idx="3"/>
              <a:endCxn id="13324" idx="0"/>
            </p:cNvCxnSpPr>
            <p:nvPr/>
          </p:nvCxnSpPr>
          <p:spPr bwMode="auto">
            <a:xfrm>
              <a:off x="2304" y="1296"/>
              <a:ext cx="1808" cy="424"/>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30" name="AutoShape 23"/>
            <p:cNvCxnSpPr>
              <a:cxnSpLocks noChangeShapeType="1"/>
              <a:endCxn id="13324" idx="2"/>
            </p:cNvCxnSpPr>
            <p:nvPr/>
          </p:nvCxnSpPr>
          <p:spPr bwMode="auto">
            <a:xfrm flipV="1">
              <a:off x="2312" y="2168"/>
              <a:ext cx="1800" cy="424"/>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2" name="Picture 1"/>
          <p:cNvPicPr>
            <a:picLocks noChangeAspect="1"/>
          </p:cNvPicPr>
          <p:nvPr/>
        </p:nvPicPr>
        <p:blipFill>
          <a:blip r:embed="rId3"/>
          <a:stretch>
            <a:fillRect/>
          </a:stretch>
        </p:blipFill>
        <p:spPr>
          <a:xfrm>
            <a:off x="7467604" y="5229225"/>
            <a:ext cx="1514475" cy="1238250"/>
          </a:xfrm>
          <a:prstGeom prst="rect">
            <a:avLst/>
          </a:prstGeom>
        </p:spPr>
      </p:pic>
      <p:pic>
        <p:nvPicPr>
          <p:cNvPr id="3" name="Picture 2"/>
          <p:cNvPicPr>
            <a:picLocks noChangeAspect="1"/>
          </p:cNvPicPr>
          <p:nvPr/>
        </p:nvPicPr>
        <p:blipFill>
          <a:blip r:embed="rId4"/>
          <a:stretch>
            <a:fillRect/>
          </a:stretch>
        </p:blipFill>
        <p:spPr>
          <a:xfrm>
            <a:off x="6255127" y="4799225"/>
            <a:ext cx="1143000" cy="1714500"/>
          </a:xfrm>
          <a:prstGeom prst="rect">
            <a:avLst/>
          </a:prstGeom>
        </p:spPr>
      </p:pic>
      <p:pic>
        <p:nvPicPr>
          <p:cNvPr id="4" name="Picture 3"/>
          <p:cNvPicPr>
            <a:picLocks noChangeAspect="1"/>
          </p:cNvPicPr>
          <p:nvPr/>
        </p:nvPicPr>
        <p:blipFill>
          <a:blip r:embed="rId5"/>
          <a:stretch>
            <a:fillRect/>
          </a:stretch>
        </p:blipFill>
        <p:spPr>
          <a:xfrm>
            <a:off x="4343400" y="5328178"/>
            <a:ext cx="1766888" cy="1175784"/>
          </a:xfrm>
          <a:prstGeom prst="rect">
            <a:avLst/>
          </a:prstGeom>
        </p:spPr>
      </p:pic>
      <p:pic>
        <p:nvPicPr>
          <p:cNvPr id="5" name="Picture 4"/>
          <p:cNvPicPr>
            <a:picLocks noChangeAspect="1"/>
          </p:cNvPicPr>
          <p:nvPr/>
        </p:nvPicPr>
        <p:blipFill rotWithShape="1">
          <a:blip r:embed="rId6"/>
          <a:srcRect l="4000" t="18001" r="6000" b="13999"/>
          <a:stretch/>
        </p:blipFill>
        <p:spPr>
          <a:xfrm>
            <a:off x="7541976" y="3878056"/>
            <a:ext cx="1219200" cy="921173"/>
          </a:xfrm>
          <a:prstGeom prst="rect">
            <a:avLst/>
          </a:prstGeom>
        </p:spPr>
      </p:pic>
      <p:pic>
        <p:nvPicPr>
          <p:cNvPr id="6" name="Picture 5"/>
          <p:cNvPicPr>
            <a:picLocks noChangeAspect="1"/>
          </p:cNvPicPr>
          <p:nvPr/>
        </p:nvPicPr>
        <p:blipFill rotWithShape="1">
          <a:blip r:embed="rId7"/>
          <a:srcRect l="33448" t="5862" r="35288" b="5862"/>
          <a:stretch/>
        </p:blipFill>
        <p:spPr>
          <a:xfrm>
            <a:off x="8224841" y="696227"/>
            <a:ext cx="643203" cy="1816101"/>
          </a:xfrm>
          <a:prstGeom prst="rect">
            <a:avLst/>
          </a:prstGeom>
        </p:spPr>
      </p:pic>
      <p:pic>
        <p:nvPicPr>
          <p:cNvPr id="8" name="Picture 7"/>
          <p:cNvPicPr>
            <a:picLocks noChangeAspect="1"/>
          </p:cNvPicPr>
          <p:nvPr/>
        </p:nvPicPr>
        <p:blipFill>
          <a:blip r:embed="rId8"/>
          <a:stretch>
            <a:fillRect/>
          </a:stretch>
        </p:blipFill>
        <p:spPr>
          <a:xfrm>
            <a:off x="6657350" y="707463"/>
            <a:ext cx="1556127" cy="1556127"/>
          </a:xfrm>
          <a:prstGeom prst="rect">
            <a:avLst/>
          </a:prstGeom>
        </p:spPr>
      </p:pic>
    </p:spTree>
    <p:extLst>
      <p:ext uri="{BB962C8B-B14F-4D97-AF65-F5344CB8AC3E}">
        <p14:creationId xmlns:p14="http://schemas.microsoft.com/office/powerpoint/2010/main" val="29025757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AutoShape 17"/>
          <p:cNvSpPr>
            <a:spLocks noChangeArrowheads="1"/>
          </p:cNvSpPr>
          <p:nvPr/>
        </p:nvSpPr>
        <p:spPr bwMode="auto">
          <a:xfrm>
            <a:off x="533404" y="1066800"/>
            <a:ext cx="3656013" cy="503238"/>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b="0" u="none">
                <a:solidFill>
                  <a:srgbClr val="000000"/>
                </a:solidFill>
              </a:rPr>
              <a:t>Is the waste:</a:t>
            </a:r>
          </a:p>
          <a:p>
            <a:r>
              <a:rPr lang="en-US" altLang="en-US" sz="1200" u="none">
                <a:solidFill>
                  <a:srgbClr val="000000"/>
                </a:solidFill>
              </a:rPr>
              <a:t>A chemical product used for photography</a:t>
            </a:r>
            <a:r>
              <a:rPr lang="en-US" altLang="en-US" sz="1200" b="0" u="none">
                <a:solidFill>
                  <a:srgbClr val="000000"/>
                </a:solidFill>
              </a:rPr>
              <a:t>?</a:t>
            </a:r>
            <a:endParaRPr lang="en-US" altLang="zh-CN" sz="1200" b="0" u="none">
              <a:solidFill>
                <a:srgbClr val="000000"/>
              </a:solidFill>
              <a:ea typeface="宋体" panose="02010600030101010101" pitchFamily="2" charset="-122"/>
            </a:endParaRPr>
          </a:p>
        </p:txBody>
      </p:sp>
      <p:sp>
        <p:nvSpPr>
          <p:cNvPr id="14340" name="AutoShape 18"/>
          <p:cNvSpPr>
            <a:spLocks noChangeArrowheads="1"/>
          </p:cNvSpPr>
          <p:nvPr/>
        </p:nvSpPr>
        <p:spPr bwMode="auto">
          <a:xfrm>
            <a:off x="533404" y="1968500"/>
            <a:ext cx="3656013" cy="503238"/>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u="none">
                <a:solidFill>
                  <a:srgbClr val="000000"/>
                </a:solidFill>
              </a:rPr>
              <a:t>Has the photographic chemical been used</a:t>
            </a:r>
            <a:r>
              <a:rPr lang="en-US" altLang="en-US" sz="1200" b="0" u="none">
                <a:solidFill>
                  <a:srgbClr val="000000"/>
                </a:solidFill>
              </a:rPr>
              <a:t>?</a:t>
            </a:r>
            <a:endParaRPr lang="en-US" altLang="zh-CN" sz="1200" b="0" u="none">
              <a:solidFill>
                <a:srgbClr val="000000"/>
              </a:solidFill>
              <a:ea typeface="宋体" panose="02010600030101010101" pitchFamily="2" charset="-122"/>
            </a:endParaRPr>
          </a:p>
        </p:txBody>
      </p:sp>
      <p:sp>
        <p:nvSpPr>
          <p:cNvPr id="14341" name="AutoShape 19"/>
          <p:cNvSpPr>
            <a:spLocks noChangeArrowheads="1"/>
          </p:cNvSpPr>
          <p:nvPr/>
        </p:nvSpPr>
        <p:spPr bwMode="auto">
          <a:xfrm>
            <a:off x="533404" y="2984500"/>
            <a:ext cx="3656013" cy="800100"/>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a:solidFill>
                  <a:srgbClr val="000000"/>
                </a:solidFill>
                <a:ea typeface="宋体" panose="02010600030101010101" pitchFamily="2" charset="-122"/>
              </a:rPr>
              <a:t>Is the waste:</a:t>
            </a:r>
            <a:endParaRPr lang="en-US" altLang="zh-CN" sz="1200" u="none">
              <a:solidFill>
                <a:srgbClr val="000000"/>
              </a:solidFill>
              <a:ea typeface="宋体" panose="02010600030101010101" pitchFamily="2" charset="-122"/>
            </a:endParaRPr>
          </a:p>
          <a:p>
            <a:r>
              <a:rPr lang="en-US" altLang="zh-CN" sz="1200" u="none">
                <a:solidFill>
                  <a:srgbClr val="000000"/>
                </a:solidFill>
                <a:ea typeface="宋体" panose="02010600030101010101" pitchFamily="2" charset="-122"/>
              </a:rPr>
              <a:t>Fixer, Bleach-Fixer (Blix), Color Developer,</a:t>
            </a:r>
          </a:p>
          <a:p>
            <a:r>
              <a:rPr lang="en-US" altLang="zh-CN" sz="1200" u="none">
                <a:solidFill>
                  <a:srgbClr val="000000"/>
                </a:solidFill>
                <a:ea typeface="宋体" panose="02010600030101010101" pitchFamily="2" charset="-122"/>
              </a:rPr>
              <a:t> </a:t>
            </a:r>
            <a:r>
              <a:rPr lang="en-US" altLang="zh-CN" sz="1200" b="0" u="none">
                <a:solidFill>
                  <a:srgbClr val="000000"/>
                </a:solidFill>
                <a:ea typeface="宋体" panose="02010600030101010101" pitchFamily="2" charset="-122"/>
              </a:rPr>
              <a:t>or </a:t>
            </a:r>
            <a:r>
              <a:rPr lang="en-US" altLang="zh-CN" sz="1200" u="none">
                <a:solidFill>
                  <a:srgbClr val="000000"/>
                </a:solidFill>
                <a:ea typeface="宋体" panose="02010600030101010101" pitchFamily="2" charset="-122"/>
              </a:rPr>
              <a:t>Color Stabilizer</a:t>
            </a:r>
            <a:r>
              <a:rPr lang="en-US" altLang="zh-CN" sz="1200" b="0" u="none">
                <a:solidFill>
                  <a:srgbClr val="000000"/>
                </a:solidFill>
                <a:ea typeface="宋体" panose="02010600030101010101" pitchFamily="2" charset="-122"/>
              </a:rPr>
              <a:t>?</a:t>
            </a:r>
          </a:p>
        </p:txBody>
      </p:sp>
      <p:sp>
        <p:nvSpPr>
          <p:cNvPr id="14342" name="AutoShape 20"/>
          <p:cNvSpPr>
            <a:spLocks noChangeArrowheads="1"/>
          </p:cNvSpPr>
          <p:nvPr/>
        </p:nvSpPr>
        <p:spPr bwMode="auto">
          <a:xfrm>
            <a:off x="533404" y="4114800"/>
            <a:ext cx="3656013" cy="503238"/>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a:solidFill>
                  <a:srgbClr val="000000"/>
                </a:solidFill>
                <a:ea typeface="宋体" panose="02010600030101010101" pitchFamily="2" charset="-122"/>
              </a:rPr>
              <a:t>Is the waste:</a:t>
            </a:r>
            <a:endParaRPr lang="en-US" altLang="zh-CN" sz="1200" u="none">
              <a:solidFill>
                <a:srgbClr val="000000"/>
              </a:solidFill>
              <a:ea typeface="宋体" panose="02010600030101010101" pitchFamily="2" charset="-122"/>
            </a:endParaRPr>
          </a:p>
          <a:p>
            <a:r>
              <a:rPr lang="en-US" altLang="zh-CN" sz="1200" u="none">
                <a:solidFill>
                  <a:srgbClr val="000000"/>
                </a:solidFill>
                <a:ea typeface="宋体" panose="02010600030101010101" pitchFamily="2" charset="-122"/>
              </a:rPr>
              <a:t>Selenium Toner </a:t>
            </a:r>
            <a:r>
              <a:rPr lang="en-US" altLang="zh-CN" sz="1200" b="0" u="none">
                <a:solidFill>
                  <a:srgbClr val="000000"/>
                </a:solidFill>
                <a:ea typeface="宋体" panose="02010600030101010101" pitchFamily="2" charset="-122"/>
              </a:rPr>
              <a:t>or </a:t>
            </a:r>
            <a:r>
              <a:rPr lang="en-US" altLang="zh-CN" sz="1200" u="none">
                <a:solidFill>
                  <a:srgbClr val="000000"/>
                </a:solidFill>
                <a:ea typeface="宋体" panose="02010600030101010101" pitchFamily="2" charset="-122"/>
              </a:rPr>
              <a:t>Sepia Toner</a:t>
            </a:r>
            <a:r>
              <a:rPr lang="en-US" altLang="zh-CN" sz="1200" b="0" u="none">
                <a:solidFill>
                  <a:srgbClr val="000000"/>
                </a:solidFill>
                <a:ea typeface="宋体" panose="02010600030101010101" pitchFamily="2" charset="-122"/>
              </a:rPr>
              <a:t>?</a:t>
            </a:r>
          </a:p>
        </p:txBody>
      </p:sp>
      <p:sp>
        <p:nvSpPr>
          <p:cNvPr id="14343" name="AutoShape 21"/>
          <p:cNvSpPr>
            <a:spLocks noChangeArrowheads="1"/>
          </p:cNvSpPr>
          <p:nvPr/>
        </p:nvSpPr>
        <p:spPr bwMode="auto">
          <a:xfrm>
            <a:off x="533404" y="4889500"/>
            <a:ext cx="3656013" cy="503238"/>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a:solidFill>
                  <a:srgbClr val="000000"/>
                </a:solidFill>
                <a:ea typeface="宋体" panose="02010600030101010101" pitchFamily="2" charset="-122"/>
              </a:rPr>
              <a:t>Is the waste:</a:t>
            </a:r>
            <a:endParaRPr lang="en-US" altLang="zh-CN" sz="1200" u="none">
              <a:solidFill>
                <a:srgbClr val="000000"/>
              </a:solidFill>
              <a:ea typeface="宋体" panose="02010600030101010101" pitchFamily="2" charset="-122"/>
            </a:endParaRPr>
          </a:p>
          <a:p>
            <a:r>
              <a:rPr lang="en-US" altLang="zh-CN" sz="1200" u="none">
                <a:solidFill>
                  <a:srgbClr val="000000"/>
                </a:solidFill>
                <a:ea typeface="宋体" panose="02010600030101010101" pitchFamily="2" charset="-122"/>
              </a:rPr>
              <a:t>Stop Bath </a:t>
            </a:r>
            <a:r>
              <a:rPr lang="en-US" altLang="zh-CN" sz="1200" b="0" u="none">
                <a:solidFill>
                  <a:srgbClr val="000000"/>
                </a:solidFill>
                <a:ea typeface="宋体" panose="02010600030101010101" pitchFamily="2" charset="-122"/>
              </a:rPr>
              <a:t>or </a:t>
            </a:r>
            <a:r>
              <a:rPr lang="en-US" altLang="zh-CN" sz="1200" u="none">
                <a:solidFill>
                  <a:srgbClr val="000000"/>
                </a:solidFill>
                <a:ea typeface="宋体" panose="02010600030101010101" pitchFamily="2" charset="-122"/>
              </a:rPr>
              <a:t>Hypo Cleaning Agent</a:t>
            </a:r>
            <a:r>
              <a:rPr lang="en-US" altLang="zh-CN" sz="1200" b="0" u="none">
                <a:solidFill>
                  <a:srgbClr val="000000"/>
                </a:solidFill>
                <a:ea typeface="宋体" panose="02010600030101010101" pitchFamily="2" charset="-122"/>
              </a:rPr>
              <a:t>?</a:t>
            </a:r>
          </a:p>
        </p:txBody>
      </p:sp>
      <p:sp>
        <p:nvSpPr>
          <p:cNvPr id="14344" name="AutoShape 23"/>
          <p:cNvSpPr>
            <a:spLocks noChangeArrowheads="1"/>
          </p:cNvSpPr>
          <p:nvPr/>
        </p:nvSpPr>
        <p:spPr bwMode="auto">
          <a:xfrm>
            <a:off x="1754188" y="546100"/>
            <a:ext cx="1219200" cy="304800"/>
          </a:xfrm>
          <a:prstGeom prst="flowChartTerminator">
            <a:avLst/>
          </a:prstGeom>
          <a:solidFill>
            <a:srgbClr val="800080"/>
          </a:solidFill>
          <a:ln w="9525">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400" u="none">
                <a:solidFill>
                  <a:srgbClr val="FFFFFF"/>
                </a:solidFill>
              </a:rPr>
              <a:t>START HERE</a:t>
            </a:r>
          </a:p>
        </p:txBody>
      </p:sp>
      <p:cxnSp>
        <p:nvCxnSpPr>
          <p:cNvPr id="14345" name="AutoShape 24"/>
          <p:cNvCxnSpPr>
            <a:cxnSpLocks noChangeShapeType="1"/>
            <a:stCxn id="14344" idx="2"/>
            <a:endCxn id="14339" idx="0"/>
          </p:cNvCxnSpPr>
          <p:nvPr/>
        </p:nvCxnSpPr>
        <p:spPr bwMode="auto">
          <a:xfrm flipH="1">
            <a:off x="2362200" y="850900"/>
            <a:ext cx="1588" cy="2159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46" name="AutoShape 25"/>
          <p:cNvCxnSpPr>
            <a:cxnSpLocks noChangeShapeType="1"/>
            <a:stCxn id="14339" idx="2"/>
            <a:endCxn id="14340" idx="0"/>
          </p:cNvCxnSpPr>
          <p:nvPr/>
        </p:nvCxnSpPr>
        <p:spPr bwMode="auto">
          <a:xfrm>
            <a:off x="2362200" y="1570038"/>
            <a:ext cx="0" cy="3984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47" name="AutoShape 26"/>
          <p:cNvCxnSpPr>
            <a:cxnSpLocks noChangeShapeType="1"/>
            <a:stCxn id="14340" idx="2"/>
            <a:endCxn id="14341" idx="0"/>
          </p:cNvCxnSpPr>
          <p:nvPr/>
        </p:nvCxnSpPr>
        <p:spPr bwMode="auto">
          <a:xfrm>
            <a:off x="2362200" y="2471738"/>
            <a:ext cx="0" cy="5127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48" name="AutoShape 27"/>
          <p:cNvCxnSpPr>
            <a:cxnSpLocks noChangeShapeType="1"/>
            <a:stCxn id="14341" idx="2"/>
            <a:endCxn id="14342" idx="0"/>
          </p:cNvCxnSpPr>
          <p:nvPr/>
        </p:nvCxnSpPr>
        <p:spPr bwMode="auto">
          <a:xfrm>
            <a:off x="2362200" y="3784600"/>
            <a:ext cx="0" cy="3302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49" name="AutoShape 28"/>
          <p:cNvCxnSpPr>
            <a:cxnSpLocks noChangeShapeType="1"/>
            <a:stCxn id="14342" idx="2"/>
            <a:endCxn id="14343" idx="0"/>
          </p:cNvCxnSpPr>
          <p:nvPr/>
        </p:nvCxnSpPr>
        <p:spPr bwMode="auto">
          <a:xfrm>
            <a:off x="2362200" y="4618038"/>
            <a:ext cx="0" cy="2714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50" name="AutoShape 29"/>
          <p:cNvCxnSpPr>
            <a:cxnSpLocks noChangeShapeType="1"/>
            <a:stCxn id="14343" idx="2"/>
            <a:endCxn id="14356" idx="0"/>
          </p:cNvCxnSpPr>
          <p:nvPr/>
        </p:nvCxnSpPr>
        <p:spPr bwMode="auto">
          <a:xfrm>
            <a:off x="2362200" y="5392738"/>
            <a:ext cx="0" cy="2968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351" name="Rectangle 34"/>
          <p:cNvSpPr>
            <a:spLocks noChangeArrowheads="1"/>
          </p:cNvSpPr>
          <p:nvPr/>
        </p:nvSpPr>
        <p:spPr bwMode="auto">
          <a:xfrm>
            <a:off x="5194304" y="76200"/>
            <a:ext cx="3756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i="1">
                <a:solidFill>
                  <a:srgbClr val="3333CC"/>
                </a:solidFill>
              </a:rPr>
              <a:t>Photographic Chemicals</a:t>
            </a:r>
          </a:p>
        </p:txBody>
      </p:sp>
      <p:sp>
        <p:nvSpPr>
          <p:cNvPr id="14352" name="AutoShape 37"/>
          <p:cNvSpPr>
            <a:spLocks noChangeArrowheads="1"/>
          </p:cNvSpPr>
          <p:nvPr/>
        </p:nvSpPr>
        <p:spPr bwMode="auto">
          <a:xfrm>
            <a:off x="5232404" y="1612900"/>
            <a:ext cx="3382963" cy="1219200"/>
          </a:xfrm>
          <a:prstGeom prst="flowChartAlternateProcess">
            <a:avLst/>
          </a:prstGeom>
          <a:solidFill>
            <a:srgbClr val="0000FF">
              <a:alpha val="23921"/>
            </a:srgbClr>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dirty="0">
                <a:solidFill>
                  <a:srgbClr val="000000"/>
                </a:solidFill>
                <a:ea typeface="宋体" panose="02010600030101010101" pitchFamily="2" charset="-122"/>
              </a:rPr>
              <a:t>Unused photographic chemicals may be a:</a:t>
            </a:r>
          </a:p>
          <a:p>
            <a:r>
              <a:rPr lang="en-US" altLang="zh-CN" sz="1400" u="none" dirty="0">
                <a:solidFill>
                  <a:srgbClr val="000000"/>
                </a:solidFill>
                <a:ea typeface="宋体" panose="02010600030101010101" pitchFamily="2" charset="-122"/>
              </a:rPr>
              <a:t>HAZARDOUS WASTE</a:t>
            </a:r>
            <a:r>
              <a:rPr lang="en-US" altLang="zh-CN" sz="1200" b="0" u="none" dirty="0">
                <a:solidFill>
                  <a:srgbClr val="000000"/>
                </a:solidFill>
                <a:ea typeface="宋体" panose="02010600030101010101" pitchFamily="2" charset="-122"/>
              </a:rPr>
              <a:t>.</a:t>
            </a:r>
          </a:p>
          <a:p>
            <a:r>
              <a:rPr lang="en-US" altLang="zh-CN" sz="1200" b="0" u="none" dirty="0">
                <a:solidFill>
                  <a:srgbClr val="000000"/>
                </a:solidFill>
                <a:ea typeface="宋体" panose="02010600030101010101" pitchFamily="2" charset="-122"/>
              </a:rPr>
              <a:t>Refer to the </a:t>
            </a:r>
            <a:r>
              <a:rPr lang="en-US" altLang="zh-CN" sz="1200" i="1" dirty="0">
                <a:solidFill>
                  <a:srgbClr val="000000"/>
                </a:solidFill>
                <a:ea typeface="宋体" panose="02010600030101010101" pitchFamily="2" charset="-122"/>
                <a:hlinkClick r:id="rId2" action="ppaction://hlinksldjump"/>
              </a:rPr>
              <a:t>Corrosives</a:t>
            </a:r>
            <a:r>
              <a:rPr lang="en-US" altLang="zh-CN" sz="1200" b="0" u="none" dirty="0">
                <a:solidFill>
                  <a:srgbClr val="000000"/>
                </a:solidFill>
                <a:ea typeface="宋体" panose="02010600030101010101" pitchFamily="2" charset="-122"/>
              </a:rPr>
              <a:t> Flowchart and</a:t>
            </a:r>
          </a:p>
          <a:p>
            <a:r>
              <a:rPr lang="en-US" altLang="zh-CN" sz="1200" i="1" dirty="0">
                <a:solidFill>
                  <a:srgbClr val="000000"/>
                </a:solidFill>
                <a:ea typeface="宋体" panose="02010600030101010101" pitchFamily="2" charset="-122"/>
                <a:hlinkClick r:id="rId3" action="ppaction://hlinksldjump"/>
              </a:rPr>
              <a:t>Toxicity</a:t>
            </a:r>
            <a:r>
              <a:rPr lang="en-US" altLang="zh-CN" sz="1200" i="1" dirty="0">
                <a:solidFill>
                  <a:srgbClr val="000000"/>
                </a:solidFill>
                <a:ea typeface="宋体" panose="02010600030101010101" pitchFamily="2" charset="-122"/>
              </a:rPr>
              <a:t> </a:t>
            </a:r>
            <a:r>
              <a:rPr lang="en-US" altLang="zh-CN" sz="1200" b="0" u="none" dirty="0">
                <a:solidFill>
                  <a:srgbClr val="000000"/>
                </a:solidFill>
                <a:ea typeface="宋体" panose="02010600030101010101" pitchFamily="2" charset="-122"/>
              </a:rPr>
              <a:t>Flowchart or</a:t>
            </a:r>
          </a:p>
          <a:p>
            <a:r>
              <a:rPr lang="en-US" altLang="zh-CN" sz="1200" b="0" u="none" dirty="0">
                <a:solidFill>
                  <a:srgbClr val="000000"/>
                </a:solidFill>
                <a:ea typeface="宋体" panose="02010600030101010101" pitchFamily="2" charset="-122"/>
              </a:rPr>
              <a:t> Contact </a:t>
            </a:r>
            <a:r>
              <a:rPr lang="en-US" altLang="zh-CN" sz="1200" u="none" dirty="0">
                <a:solidFill>
                  <a:srgbClr val="000000"/>
                </a:solidFill>
                <a:ea typeface="宋体" panose="02010600030101010101" pitchFamily="2" charset="-122"/>
              </a:rPr>
              <a:t>EHS @ 5-2807</a:t>
            </a:r>
            <a:r>
              <a:rPr lang="en-US" altLang="zh-CN" sz="1200" b="0" u="none" dirty="0">
                <a:solidFill>
                  <a:srgbClr val="000000"/>
                </a:solidFill>
                <a:ea typeface="宋体" panose="02010600030101010101" pitchFamily="2" charset="-122"/>
              </a:rPr>
              <a:t>  for</a:t>
            </a:r>
            <a:r>
              <a:rPr lang="en-US" altLang="zh-CN" sz="1800" b="0" u="none" dirty="0">
                <a:solidFill>
                  <a:srgbClr val="000000"/>
                </a:solidFill>
                <a:ea typeface="宋体" panose="02010600030101010101" pitchFamily="2" charset="-122"/>
              </a:rPr>
              <a:t> </a:t>
            </a:r>
            <a:r>
              <a:rPr lang="en-US" altLang="zh-CN" sz="1200" b="0" u="none" dirty="0">
                <a:solidFill>
                  <a:srgbClr val="000000"/>
                </a:solidFill>
                <a:ea typeface="宋体" panose="02010600030101010101" pitchFamily="2" charset="-122"/>
              </a:rPr>
              <a:t>assistance.</a:t>
            </a:r>
            <a:endParaRPr lang="en-US" altLang="en-US" sz="1200" b="0" u="none" dirty="0">
              <a:solidFill>
                <a:srgbClr val="000000"/>
              </a:solidFill>
            </a:endParaRPr>
          </a:p>
        </p:txBody>
      </p:sp>
      <p:sp>
        <p:nvSpPr>
          <p:cNvPr id="14353" name="AutoShape 38"/>
          <p:cNvSpPr>
            <a:spLocks noChangeArrowheads="1"/>
          </p:cNvSpPr>
          <p:nvPr/>
        </p:nvSpPr>
        <p:spPr bwMode="auto">
          <a:xfrm>
            <a:off x="5219704" y="1104900"/>
            <a:ext cx="3382963" cy="419100"/>
          </a:xfrm>
          <a:prstGeom prst="flowChartAlternateProcess">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400" b="0" u="none">
                <a:solidFill>
                  <a:srgbClr val="000000"/>
                </a:solidFill>
              </a:rPr>
              <a:t>Continue on </a:t>
            </a:r>
            <a:r>
              <a:rPr lang="en-US" altLang="en-US" sz="1400" i="1">
                <a:solidFill>
                  <a:srgbClr val="0000FF"/>
                </a:solidFill>
                <a:hlinkClick r:id="rId4" action="ppaction://hlinksldjump"/>
              </a:rPr>
              <a:t>Special Wastes</a:t>
            </a:r>
            <a:r>
              <a:rPr lang="en-US" altLang="en-US" sz="1400" b="0" i="1" u="none">
                <a:solidFill>
                  <a:srgbClr val="000000"/>
                </a:solidFill>
                <a:hlinkClick r:id="rId4" action="ppaction://hlinksldjump"/>
              </a:rPr>
              <a:t> </a:t>
            </a:r>
            <a:r>
              <a:rPr lang="en-US" altLang="en-US" sz="1400" b="0" i="1" u="none">
                <a:solidFill>
                  <a:srgbClr val="000000"/>
                </a:solidFill>
              </a:rPr>
              <a:t>Flowchart</a:t>
            </a:r>
            <a:endParaRPr lang="en-US" altLang="en-US" sz="1800">
              <a:solidFill>
                <a:srgbClr val="000000"/>
              </a:solidFill>
            </a:endParaRPr>
          </a:p>
        </p:txBody>
      </p:sp>
      <p:sp>
        <p:nvSpPr>
          <p:cNvPr id="14354" name="AutoShape 39"/>
          <p:cNvSpPr>
            <a:spLocks noChangeArrowheads="1"/>
          </p:cNvSpPr>
          <p:nvPr/>
        </p:nvSpPr>
        <p:spPr bwMode="auto">
          <a:xfrm>
            <a:off x="5257804" y="3911600"/>
            <a:ext cx="3382963" cy="914400"/>
          </a:xfrm>
          <a:prstGeom prst="flowChartAlternateProcess">
            <a:avLst/>
          </a:prstGeom>
          <a:solidFill>
            <a:srgbClr val="0000FF"/>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dirty="0">
                <a:solidFill>
                  <a:srgbClr val="FFFFFF"/>
                </a:solidFill>
                <a:ea typeface="宋体" panose="02010600030101010101" pitchFamily="2" charset="-122"/>
              </a:rPr>
              <a:t>Your waste is a:</a:t>
            </a:r>
          </a:p>
          <a:p>
            <a:r>
              <a:rPr lang="en-US" altLang="zh-CN" sz="1400" u="none" dirty="0">
                <a:solidFill>
                  <a:srgbClr val="FFFFFF"/>
                </a:solidFill>
                <a:ea typeface="宋体" panose="02010600030101010101" pitchFamily="2" charset="-122"/>
              </a:rPr>
              <a:t>HAZARDOUS WASTE</a:t>
            </a:r>
          </a:p>
          <a:p>
            <a:endParaRPr lang="en-US" altLang="zh-CN" sz="500" u="none" dirty="0">
              <a:solidFill>
                <a:srgbClr val="FFFFFF"/>
              </a:solidFill>
              <a:ea typeface="宋体" panose="02010600030101010101" pitchFamily="2" charset="-122"/>
            </a:endParaRPr>
          </a:p>
          <a:p>
            <a:r>
              <a:rPr lang="en-US" altLang="zh-CN" sz="1200" b="0" u="none" dirty="0">
                <a:solidFill>
                  <a:srgbClr val="FFFFFF"/>
                </a:solidFill>
                <a:ea typeface="宋体" panose="02010600030101010101" pitchFamily="2" charset="-122"/>
              </a:rPr>
              <a:t>Contact </a:t>
            </a:r>
            <a:r>
              <a:rPr lang="en-US" altLang="zh-CN" sz="1200" i="1" u="none" dirty="0">
                <a:solidFill>
                  <a:srgbClr val="FFFFFF"/>
                </a:solidFill>
                <a:ea typeface="宋体" panose="02010600030101010101" pitchFamily="2" charset="-122"/>
              </a:rPr>
              <a:t>EHS @ 5-2807</a:t>
            </a:r>
            <a:endParaRPr lang="en-US" altLang="zh-CN" sz="1200" dirty="0">
              <a:solidFill>
                <a:srgbClr val="FFFFFF"/>
              </a:solidFill>
              <a:ea typeface="宋体" panose="02010600030101010101" pitchFamily="2" charset="-122"/>
            </a:endParaRPr>
          </a:p>
          <a:p>
            <a:r>
              <a:rPr lang="en-US" altLang="zh-CN" sz="1200" b="0" u="none" dirty="0">
                <a:solidFill>
                  <a:srgbClr val="FFFFFF"/>
                </a:solidFill>
                <a:ea typeface="宋体" panose="02010600030101010101" pitchFamily="2" charset="-122"/>
              </a:rPr>
              <a:t>to schedule a pickup.</a:t>
            </a:r>
            <a:endParaRPr lang="en-US" altLang="en-US" sz="1200" b="0" u="none" dirty="0">
              <a:solidFill>
                <a:srgbClr val="FFFFFF"/>
              </a:solidFill>
            </a:endParaRPr>
          </a:p>
        </p:txBody>
      </p:sp>
      <p:sp>
        <p:nvSpPr>
          <p:cNvPr id="14355" name="AutoShape 54"/>
          <p:cNvSpPr>
            <a:spLocks noChangeArrowheads="1"/>
          </p:cNvSpPr>
          <p:nvPr/>
        </p:nvSpPr>
        <p:spPr bwMode="auto">
          <a:xfrm>
            <a:off x="5245104" y="2971800"/>
            <a:ext cx="3382963" cy="838200"/>
          </a:xfrm>
          <a:prstGeom prst="flowChartAlternateProcess">
            <a:avLst/>
          </a:prstGeom>
          <a:solidFill>
            <a:srgbClr val="FFFF99"/>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dirty="0">
                <a:solidFill>
                  <a:srgbClr val="000000"/>
                </a:solidFill>
                <a:ea typeface="宋体" panose="02010600030101010101" pitchFamily="2" charset="-122"/>
              </a:rPr>
              <a:t>Your waste should be recycled through a </a:t>
            </a:r>
          </a:p>
          <a:p>
            <a:r>
              <a:rPr lang="en-US" altLang="zh-CN" sz="1200" b="0" u="none" dirty="0">
                <a:solidFill>
                  <a:srgbClr val="000000"/>
                </a:solidFill>
                <a:ea typeface="宋体" panose="02010600030101010101" pitchFamily="2" charset="-122"/>
              </a:rPr>
              <a:t>silver recovery unit.</a:t>
            </a:r>
          </a:p>
          <a:p>
            <a:r>
              <a:rPr lang="en-US" altLang="zh-CN" sz="1200" b="0" u="none" dirty="0">
                <a:solidFill>
                  <a:srgbClr val="000000"/>
                </a:solidFill>
                <a:ea typeface="宋体" panose="02010600030101010101" pitchFamily="2" charset="-122"/>
              </a:rPr>
              <a:t> Contact </a:t>
            </a:r>
            <a:r>
              <a:rPr lang="en-US" altLang="zh-CN" sz="1200" u="none" dirty="0">
                <a:solidFill>
                  <a:srgbClr val="000000"/>
                </a:solidFill>
                <a:ea typeface="宋体" panose="02010600030101010101" pitchFamily="2" charset="-122"/>
              </a:rPr>
              <a:t>EH&amp;S @ 5-2807</a:t>
            </a:r>
            <a:r>
              <a:rPr lang="en-US" altLang="zh-CN" sz="1200" b="0" u="none" dirty="0">
                <a:solidFill>
                  <a:srgbClr val="000000"/>
                </a:solidFill>
                <a:ea typeface="宋体" panose="02010600030101010101" pitchFamily="2" charset="-122"/>
              </a:rPr>
              <a:t> for assistance.</a:t>
            </a:r>
            <a:endParaRPr lang="en-US" altLang="en-US" sz="1200" b="0" u="none" dirty="0">
              <a:solidFill>
                <a:srgbClr val="000000"/>
              </a:solidFill>
            </a:endParaRPr>
          </a:p>
        </p:txBody>
      </p:sp>
      <p:sp>
        <p:nvSpPr>
          <p:cNvPr id="14356" name="AutoShape 56"/>
          <p:cNvSpPr>
            <a:spLocks noChangeArrowheads="1"/>
          </p:cNvSpPr>
          <p:nvPr/>
        </p:nvSpPr>
        <p:spPr bwMode="auto">
          <a:xfrm>
            <a:off x="533404" y="5689600"/>
            <a:ext cx="3656013" cy="838200"/>
          </a:xfrm>
          <a:prstGeom prst="flowChartAlternateProcess">
            <a:avLst/>
          </a:prstGeom>
          <a:solidFill>
            <a:srgbClr val="FFFF99"/>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i="1" u="none" dirty="0">
                <a:solidFill>
                  <a:srgbClr val="000000"/>
                </a:solidFill>
                <a:ea typeface="宋体" panose="02010600030101010101" pitchFamily="2" charset="-122"/>
              </a:rPr>
              <a:t>  Contact </a:t>
            </a:r>
            <a:r>
              <a:rPr lang="en-US" altLang="zh-CN" sz="1200" i="1" u="none" dirty="0">
                <a:solidFill>
                  <a:srgbClr val="000000"/>
                </a:solidFill>
                <a:ea typeface="宋体" panose="02010600030101010101" pitchFamily="2" charset="-122"/>
              </a:rPr>
              <a:t>EHS @ 5-2807</a:t>
            </a:r>
            <a:r>
              <a:rPr lang="en-US" altLang="zh-CN" sz="1200" b="0" i="1" u="none" dirty="0">
                <a:solidFill>
                  <a:srgbClr val="000000"/>
                </a:solidFill>
                <a:ea typeface="宋体" panose="02010600030101010101" pitchFamily="2" charset="-122"/>
              </a:rPr>
              <a:t> to assist</a:t>
            </a:r>
          </a:p>
          <a:p>
            <a:r>
              <a:rPr lang="en-US" altLang="zh-CN" sz="1200" b="0" i="1" u="none" dirty="0">
                <a:solidFill>
                  <a:srgbClr val="000000"/>
                </a:solidFill>
                <a:ea typeface="宋体" panose="02010600030101010101" pitchFamily="2" charset="-122"/>
              </a:rPr>
              <a:t>with the proper disposal of your </a:t>
            </a:r>
          </a:p>
          <a:p>
            <a:r>
              <a:rPr lang="en-US" altLang="zh-CN" sz="1200" b="0" i="1" u="none" dirty="0">
                <a:solidFill>
                  <a:srgbClr val="000000"/>
                </a:solidFill>
                <a:ea typeface="宋体" panose="02010600030101010101" pitchFamily="2" charset="-122"/>
              </a:rPr>
              <a:t>photographic chemicals.</a:t>
            </a:r>
            <a:endParaRPr lang="en-US" altLang="en-US" sz="1200" b="0" i="1" u="none" dirty="0">
              <a:solidFill>
                <a:srgbClr val="000000"/>
              </a:solidFill>
            </a:endParaRPr>
          </a:p>
        </p:txBody>
      </p:sp>
      <p:cxnSp>
        <p:nvCxnSpPr>
          <p:cNvPr id="14357" name="AutoShape 57"/>
          <p:cNvCxnSpPr>
            <a:cxnSpLocks noChangeShapeType="1"/>
            <a:stCxn id="14339" idx="3"/>
            <a:endCxn id="14353" idx="1"/>
          </p:cNvCxnSpPr>
          <p:nvPr/>
        </p:nvCxnSpPr>
        <p:spPr bwMode="auto">
          <a:xfrm flipV="1">
            <a:off x="4189417" y="1314454"/>
            <a:ext cx="1030287" cy="476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58" name="AutoShape 58"/>
          <p:cNvCxnSpPr>
            <a:cxnSpLocks noChangeShapeType="1"/>
            <a:stCxn id="14340" idx="3"/>
            <a:endCxn id="14352" idx="1"/>
          </p:cNvCxnSpPr>
          <p:nvPr/>
        </p:nvCxnSpPr>
        <p:spPr bwMode="auto">
          <a:xfrm>
            <a:off x="4189417" y="2220917"/>
            <a:ext cx="1042987" cy="158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59" name="AutoShape 59"/>
          <p:cNvCxnSpPr>
            <a:cxnSpLocks noChangeShapeType="1"/>
            <a:stCxn id="14341" idx="3"/>
            <a:endCxn id="14355" idx="1"/>
          </p:cNvCxnSpPr>
          <p:nvPr/>
        </p:nvCxnSpPr>
        <p:spPr bwMode="auto">
          <a:xfrm>
            <a:off x="4189417" y="3384550"/>
            <a:ext cx="1055687" cy="63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60" name="AutoShape 60"/>
          <p:cNvCxnSpPr>
            <a:cxnSpLocks noChangeShapeType="1"/>
            <a:stCxn id="14342" idx="3"/>
            <a:endCxn id="14354" idx="1"/>
          </p:cNvCxnSpPr>
          <p:nvPr/>
        </p:nvCxnSpPr>
        <p:spPr bwMode="auto">
          <a:xfrm>
            <a:off x="4189417" y="4367217"/>
            <a:ext cx="1068387" cy="158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61" name="AutoShape 61"/>
          <p:cNvCxnSpPr>
            <a:cxnSpLocks noChangeShapeType="1"/>
            <a:stCxn id="14343" idx="3"/>
            <a:endCxn id="14372" idx="1"/>
          </p:cNvCxnSpPr>
          <p:nvPr/>
        </p:nvCxnSpPr>
        <p:spPr bwMode="auto">
          <a:xfrm>
            <a:off x="4189417" y="5141917"/>
            <a:ext cx="1068387" cy="158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362" name="Rectangle 63"/>
          <p:cNvSpPr>
            <a:spLocks noChangeArrowheads="1"/>
          </p:cNvSpPr>
          <p:nvPr/>
        </p:nvSpPr>
        <p:spPr bwMode="auto">
          <a:xfrm>
            <a:off x="4495800" y="3149600"/>
            <a:ext cx="488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u="none">
                <a:solidFill>
                  <a:srgbClr val="000000"/>
                </a:solidFill>
              </a:rPr>
              <a:t>YES</a:t>
            </a:r>
            <a:endParaRPr lang="en-US" altLang="en-US" sz="1800">
              <a:solidFill>
                <a:srgbClr val="000000"/>
              </a:solidFill>
            </a:endParaRPr>
          </a:p>
        </p:txBody>
      </p:sp>
      <p:sp>
        <p:nvSpPr>
          <p:cNvPr id="14363" name="Rectangle 64"/>
          <p:cNvSpPr>
            <a:spLocks noChangeArrowheads="1"/>
          </p:cNvSpPr>
          <p:nvPr/>
        </p:nvSpPr>
        <p:spPr bwMode="auto">
          <a:xfrm>
            <a:off x="1892300" y="2616200"/>
            <a:ext cx="488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u="none">
                <a:solidFill>
                  <a:srgbClr val="000000"/>
                </a:solidFill>
              </a:rPr>
              <a:t>YES</a:t>
            </a:r>
            <a:endParaRPr lang="en-US" altLang="en-US" sz="1800">
              <a:solidFill>
                <a:srgbClr val="000000"/>
              </a:solidFill>
            </a:endParaRPr>
          </a:p>
        </p:txBody>
      </p:sp>
      <p:sp>
        <p:nvSpPr>
          <p:cNvPr id="14364" name="Rectangle 65"/>
          <p:cNvSpPr>
            <a:spLocks noChangeArrowheads="1"/>
          </p:cNvSpPr>
          <p:nvPr/>
        </p:nvSpPr>
        <p:spPr bwMode="auto">
          <a:xfrm>
            <a:off x="1892300" y="1663700"/>
            <a:ext cx="488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u="none">
                <a:solidFill>
                  <a:srgbClr val="000000"/>
                </a:solidFill>
              </a:rPr>
              <a:t>YES</a:t>
            </a:r>
            <a:endParaRPr lang="en-US" altLang="en-US" sz="1800">
              <a:solidFill>
                <a:srgbClr val="000000"/>
              </a:solidFill>
            </a:endParaRPr>
          </a:p>
        </p:txBody>
      </p:sp>
      <p:sp>
        <p:nvSpPr>
          <p:cNvPr id="14365" name="Rectangle 66"/>
          <p:cNvSpPr>
            <a:spLocks noChangeArrowheads="1"/>
          </p:cNvSpPr>
          <p:nvPr/>
        </p:nvSpPr>
        <p:spPr bwMode="auto">
          <a:xfrm>
            <a:off x="4495800" y="4127500"/>
            <a:ext cx="488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u="none">
                <a:solidFill>
                  <a:srgbClr val="000000"/>
                </a:solidFill>
              </a:rPr>
              <a:t>YES</a:t>
            </a:r>
            <a:endParaRPr lang="en-US" altLang="en-US" sz="1800">
              <a:solidFill>
                <a:srgbClr val="000000"/>
              </a:solidFill>
            </a:endParaRPr>
          </a:p>
        </p:txBody>
      </p:sp>
      <p:sp>
        <p:nvSpPr>
          <p:cNvPr id="14366" name="Rectangle 67"/>
          <p:cNvSpPr>
            <a:spLocks noChangeArrowheads="1"/>
          </p:cNvSpPr>
          <p:nvPr/>
        </p:nvSpPr>
        <p:spPr bwMode="auto">
          <a:xfrm>
            <a:off x="4495800" y="4902200"/>
            <a:ext cx="488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u="none">
                <a:solidFill>
                  <a:srgbClr val="000000"/>
                </a:solidFill>
              </a:rPr>
              <a:t>YES</a:t>
            </a:r>
            <a:endParaRPr lang="en-US" altLang="en-US" sz="1800">
              <a:solidFill>
                <a:srgbClr val="000000"/>
              </a:solidFill>
            </a:endParaRPr>
          </a:p>
        </p:txBody>
      </p:sp>
      <p:sp>
        <p:nvSpPr>
          <p:cNvPr id="14367" name="Rectangle 68"/>
          <p:cNvSpPr>
            <a:spLocks noChangeArrowheads="1"/>
          </p:cNvSpPr>
          <p:nvPr/>
        </p:nvSpPr>
        <p:spPr bwMode="auto">
          <a:xfrm>
            <a:off x="4530725" y="1981200"/>
            <a:ext cx="4127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200" u="none">
                <a:solidFill>
                  <a:srgbClr val="000000"/>
                </a:solidFill>
              </a:rPr>
              <a:t>NO</a:t>
            </a:r>
            <a:endParaRPr lang="en-US" altLang="en-US" sz="1800">
              <a:solidFill>
                <a:srgbClr val="000000"/>
              </a:solidFill>
            </a:endParaRPr>
          </a:p>
        </p:txBody>
      </p:sp>
      <p:sp>
        <p:nvSpPr>
          <p:cNvPr id="14368" name="Rectangle 69"/>
          <p:cNvSpPr>
            <a:spLocks noChangeArrowheads="1"/>
          </p:cNvSpPr>
          <p:nvPr/>
        </p:nvSpPr>
        <p:spPr bwMode="auto">
          <a:xfrm>
            <a:off x="4518025" y="1079500"/>
            <a:ext cx="4127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200" u="none">
                <a:solidFill>
                  <a:srgbClr val="000000"/>
                </a:solidFill>
              </a:rPr>
              <a:t>NO</a:t>
            </a:r>
            <a:endParaRPr lang="en-US" altLang="en-US" sz="1800">
              <a:solidFill>
                <a:srgbClr val="000000"/>
              </a:solidFill>
            </a:endParaRPr>
          </a:p>
        </p:txBody>
      </p:sp>
      <p:sp>
        <p:nvSpPr>
          <p:cNvPr id="14369" name="Rectangle 70"/>
          <p:cNvSpPr>
            <a:spLocks noChangeArrowheads="1"/>
          </p:cNvSpPr>
          <p:nvPr/>
        </p:nvSpPr>
        <p:spPr bwMode="auto">
          <a:xfrm>
            <a:off x="1930400" y="5397500"/>
            <a:ext cx="4127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200" u="none">
                <a:solidFill>
                  <a:srgbClr val="000000"/>
                </a:solidFill>
              </a:rPr>
              <a:t>NO</a:t>
            </a:r>
            <a:endParaRPr lang="en-US" altLang="en-US" sz="1800">
              <a:solidFill>
                <a:srgbClr val="000000"/>
              </a:solidFill>
            </a:endParaRPr>
          </a:p>
        </p:txBody>
      </p:sp>
      <p:sp>
        <p:nvSpPr>
          <p:cNvPr id="14370" name="Rectangle 71"/>
          <p:cNvSpPr>
            <a:spLocks noChangeArrowheads="1"/>
          </p:cNvSpPr>
          <p:nvPr/>
        </p:nvSpPr>
        <p:spPr bwMode="auto">
          <a:xfrm>
            <a:off x="1930400" y="4610100"/>
            <a:ext cx="4127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200" u="none">
                <a:solidFill>
                  <a:srgbClr val="000000"/>
                </a:solidFill>
              </a:rPr>
              <a:t>NO</a:t>
            </a:r>
            <a:endParaRPr lang="en-US" altLang="en-US" sz="1800">
              <a:solidFill>
                <a:srgbClr val="000000"/>
              </a:solidFill>
            </a:endParaRPr>
          </a:p>
        </p:txBody>
      </p:sp>
      <p:sp>
        <p:nvSpPr>
          <p:cNvPr id="14371" name="Rectangle 72"/>
          <p:cNvSpPr>
            <a:spLocks noChangeArrowheads="1"/>
          </p:cNvSpPr>
          <p:nvPr/>
        </p:nvSpPr>
        <p:spPr bwMode="auto">
          <a:xfrm>
            <a:off x="1930400" y="3835400"/>
            <a:ext cx="4127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200" u="none">
                <a:solidFill>
                  <a:srgbClr val="000000"/>
                </a:solidFill>
              </a:rPr>
              <a:t>NO</a:t>
            </a:r>
            <a:endParaRPr lang="en-US" altLang="en-US" sz="1800">
              <a:solidFill>
                <a:srgbClr val="000000"/>
              </a:solidFill>
            </a:endParaRPr>
          </a:p>
        </p:txBody>
      </p:sp>
      <p:sp>
        <p:nvSpPr>
          <p:cNvPr id="14372" name="AutoShape 75"/>
          <p:cNvSpPr>
            <a:spLocks noChangeArrowheads="1"/>
          </p:cNvSpPr>
          <p:nvPr/>
        </p:nvSpPr>
        <p:spPr bwMode="auto">
          <a:xfrm>
            <a:off x="5257804" y="4953000"/>
            <a:ext cx="3382963" cy="381000"/>
          </a:xfrm>
          <a:prstGeom prst="flowChartAlternateProcess">
            <a:avLst/>
          </a:prstGeom>
          <a:solidFill>
            <a:srgbClr val="0000FF"/>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dirty="0">
                <a:solidFill>
                  <a:srgbClr val="FFFFFF"/>
                </a:solidFill>
                <a:ea typeface="宋体" panose="02010600030101010101" pitchFamily="2" charset="-122"/>
              </a:rPr>
              <a:t>Contact </a:t>
            </a:r>
            <a:r>
              <a:rPr lang="en-US" altLang="zh-CN" sz="1200" i="1" u="none" dirty="0">
                <a:solidFill>
                  <a:srgbClr val="FFFFFF"/>
                </a:solidFill>
                <a:ea typeface="宋体" panose="02010600030101010101" pitchFamily="2" charset="-122"/>
              </a:rPr>
              <a:t>EHS @ 5-2807 </a:t>
            </a:r>
            <a:r>
              <a:rPr lang="en-US" altLang="zh-CN" sz="1200" b="0" u="none" dirty="0">
                <a:solidFill>
                  <a:srgbClr val="FFFFFF"/>
                </a:solidFill>
                <a:ea typeface="宋体" panose="02010600030101010101" pitchFamily="2" charset="-122"/>
              </a:rPr>
              <a:t>to discuss disposal.</a:t>
            </a:r>
            <a:endParaRPr lang="en-US" altLang="en-US" sz="1200" b="0" u="none" dirty="0">
              <a:solidFill>
                <a:srgbClr val="FFFFFF"/>
              </a:solidFill>
            </a:endParaRPr>
          </a:p>
        </p:txBody>
      </p:sp>
    </p:spTree>
    <p:extLst>
      <p:ext uri="{BB962C8B-B14F-4D97-AF65-F5344CB8AC3E}">
        <p14:creationId xmlns:p14="http://schemas.microsoft.com/office/powerpoint/2010/main" val="1347528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3" name="Group 35"/>
          <p:cNvGrpSpPr>
            <a:grpSpLocks/>
          </p:cNvGrpSpPr>
          <p:nvPr/>
        </p:nvGrpSpPr>
        <p:grpSpPr bwMode="auto">
          <a:xfrm>
            <a:off x="609600" y="76204"/>
            <a:ext cx="8305800" cy="6613525"/>
            <a:chOff x="384" y="48"/>
            <a:chExt cx="5232" cy="4166"/>
          </a:xfrm>
        </p:grpSpPr>
        <p:sp>
          <p:nvSpPr>
            <p:cNvPr id="15364" name="AutoShape 4"/>
            <p:cNvSpPr>
              <a:spLocks noChangeArrowheads="1"/>
            </p:cNvSpPr>
            <p:nvPr/>
          </p:nvSpPr>
          <p:spPr bwMode="auto">
            <a:xfrm>
              <a:off x="384" y="480"/>
              <a:ext cx="2591" cy="240"/>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b="0" u="none">
                  <a:solidFill>
                    <a:srgbClr val="000000"/>
                  </a:solidFill>
                </a:rPr>
                <a:t> Is the waste:</a:t>
              </a:r>
            </a:p>
            <a:p>
              <a:r>
                <a:rPr lang="en-US" altLang="en-US" sz="1200" b="0" u="none">
                  <a:solidFill>
                    <a:srgbClr val="000000"/>
                  </a:solidFill>
                </a:rPr>
                <a:t>an </a:t>
              </a:r>
              <a:r>
                <a:rPr lang="en-US" altLang="en-US" sz="1200" u="none">
                  <a:solidFill>
                    <a:srgbClr val="000000"/>
                  </a:solidFill>
                </a:rPr>
                <a:t>Oil </a:t>
              </a:r>
              <a:r>
                <a:rPr lang="en-US" altLang="en-US" sz="1200" b="0" u="none">
                  <a:solidFill>
                    <a:srgbClr val="000000"/>
                  </a:solidFill>
                </a:rPr>
                <a:t>or </a:t>
              </a:r>
              <a:r>
                <a:rPr lang="en-US" altLang="en-US" sz="1200" u="none">
                  <a:solidFill>
                    <a:srgbClr val="000000"/>
                  </a:solidFill>
                </a:rPr>
                <a:t>Antifreeze</a:t>
              </a:r>
              <a:r>
                <a:rPr lang="en-US" altLang="en-US" sz="1200" b="0" u="none">
                  <a:solidFill>
                    <a:srgbClr val="000000"/>
                  </a:solidFill>
                </a:rPr>
                <a:t>? </a:t>
              </a:r>
              <a:endParaRPr lang="en-US" altLang="zh-CN" sz="1200" b="0" u="none">
                <a:solidFill>
                  <a:srgbClr val="000000"/>
                </a:solidFill>
                <a:ea typeface="宋体" panose="02010600030101010101" pitchFamily="2" charset="-122"/>
              </a:endParaRPr>
            </a:p>
          </p:txBody>
        </p:sp>
        <p:sp>
          <p:nvSpPr>
            <p:cNvPr id="15365" name="AutoShape 5"/>
            <p:cNvSpPr>
              <a:spLocks noChangeArrowheads="1"/>
            </p:cNvSpPr>
            <p:nvPr/>
          </p:nvSpPr>
          <p:spPr bwMode="auto">
            <a:xfrm>
              <a:off x="384" y="856"/>
              <a:ext cx="2591" cy="1267"/>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zh-CN" sz="1100" b="0" u="none" dirty="0">
                  <a:solidFill>
                    <a:srgbClr val="000000"/>
                  </a:solidFill>
                  <a:ea typeface="宋体" panose="02010600030101010101" pitchFamily="2" charset="-122"/>
                </a:rPr>
                <a:t>Is your waste:</a:t>
              </a:r>
            </a:p>
            <a:p>
              <a:pPr algn="l"/>
              <a:r>
                <a:rPr lang="en-US" altLang="zh-CN" sz="1100" b="0" u="none" dirty="0">
                  <a:solidFill>
                    <a:srgbClr val="000000"/>
                  </a:solidFill>
                  <a:ea typeface="宋体" panose="02010600030101010101" pitchFamily="2" charset="-122"/>
                </a:rPr>
                <a:t>• Motor Oil</a:t>
              </a:r>
            </a:p>
            <a:p>
              <a:pPr algn="l"/>
              <a:r>
                <a:rPr lang="en-US" altLang="zh-CN" sz="1100" b="0" u="none" dirty="0">
                  <a:solidFill>
                    <a:srgbClr val="000000"/>
                  </a:solidFill>
                  <a:ea typeface="宋体" panose="02010600030101010101" pitchFamily="2" charset="-122"/>
                </a:rPr>
                <a:t>• Automatic Transmission Fluid</a:t>
              </a:r>
            </a:p>
            <a:p>
              <a:pPr algn="l"/>
              <a:r>
                <a:rPr lang="en-US" altLang="zh-CN" sz="1100" b="0" u="none" dirty="0">
                  <a:solidFill>
                    <a:srgbClr val="000000"/>
                  </a:solidFill>
                  <a:ea typeface="宋体" panose="02010600030101010101" pitchFamily="2" charset="-122"/>
                </a:rPr>
                <a:t>• Power Steering Fluid</a:t>
              </a:r>
            </a:p>
            <a:p>
              <a:pPr algn="l"/>
              <a:r>
                <a:rPr lang="en-US" altLang="zh-CN" sz="1100" b="0" u="none" dirty="0">
                  <a:solidFill>
                    <a:srgbClr val="000000"/>
                  </a:solidFill>
                  <a:ea typeface="宋体" panose="02010600030101010101" pitchFamily="2" charset="-122"/>
                </a:rPr>
                <a:t>• Diesel Fuel</a:t>
              </a:r>
            </a:p>
            <a:p>
              <a:pPr algn="l"/>
              <a:r>
                <a:rPr lang="en-US" altLang="zh-CN" sz="1100" b="0" u="none" dirty="0">
                  <a:solidFill>
                    <a:srgbClr val="000000"/>
                  </a:solidFill>
                  <a:ea typeface="宋体" panose="02010600030101010101" pitchFamily="2" charset="-122"/>
                </a:rPr>
                <a:t>• Gear Oil</a:t>
              </a:r>
            </a:p>
            <a:p>
              <a:pPr algn="l"/>
              <a:r>
                <a:rPr lang="en-US" altLang="zh-CN" sz="1100" b="0" u="none" dirty="0">
                  <a:solidFill>
                    <a:srgbClr val="000000"/>
                  </a:solidFill>
                  <a:ea typeface="宋体" panose="02010600030101010101" pitchFamily="2" charset="-122"/>
                </a:rPr>
                <a:t>• </a:t>
              </a:r>
              <a:r>
                <a:rPr lang="en-US" altLang="zh-CN" sz="1100" b="0" dirty="0">
                  <a:solidFill>
                    <a:srgbClr val="000000"/>
                  </a:solidFill>
                  <a:ea typeface="宋体" panose="02010600030101010101" pitchFamily="2" charset="-122"/>
                </a:rPr>
                <a:t>Vacuum Pump Oil (if uncontaminated by organics)</a:t>
              </a:r>
            </a:p>
            <a:p>
              <a:pPr algn="l"/>
              <a:r>
                <a:rPr lang="en-US" altLang="zh-CN" sz="1100" b="0" u="none" dirty="0">
                  <a:solidFill>
                    <a:srgbClr val="000000"/>
                  </a:solidFill>
                  <a:ea typeface="宋体" panose="02010600030101010101" pitchFamily="2" charset="-122"/>
                </a:rPr>
                <a:t>• Hydraulic Oil</a:t>
              </a:r>
            </a:p>
            <a:p>
              <a:pPr algn="l"/>
              <a:r>
                <a:rPr lang="en-US" altLang="zh-CN" sz="1100" b="0" u="none" dirty="0">
                  <a:solidFill>
                    <a:srgbClr val="000000"/>
                  </a:solidFill>
                  <a:ea typeface="宋体" panose="02010600030101010101" pitchFamily="2" charset="-122"/>
                </a:rPr>
                <a:t>• Fuel Oil</a:t>
              </a:r>
            </a:p>
            <a:p>
              <a:pPr marL="171450" indent="-171450" algn="l">
                <a:buFont typeface="Arial" panose="020B0604020202020204" pitchFamily="34" charset="0"/>
                <a:buChar char="•"/>
              </a:pPr>
              <a:r>
                <a:rPr lang="en-US" altLang="zh-CN" sz="1100" b="0" u="none" dirty="0">
                  <a:solidFill>
                    <a:srgbClr val="000000"/>
                  </a:solidFill>
                  <a:ea typeface="宋体" panose="02010600030101010101" pitchFamily="2" charset="-122"/>
                </a:rPr>
                <a:t>Oily water</a:t>
              </a:r>
            </a:p>
            <a:p>
              <a:pPr algn="l"/>
              <a:r>
                <a:rPr lang="en-US" altLang="zh-CN" sz="1100" b="0" u="none" dirty="0">
                  <a:solidFill>
                    <a:srgbClr val="000000"/>
                  </a:solidFill>
                  <a:ea typeface="宋体" panose="02010600030101010101" pitchFamily="2" charset="-122"/>
                </a:rPr>
                <a:t>• Kerosene (#3, #4, &amp; #6)</a:t>
              </a:r>
              <a:endParaRPr lang="en-US" altLang="zh-CN" sz="1100" b="0" i="1" u="none" dirty="0">
                <a:solidFill>
                  <a:srgbClr val="000000"/>
                </a:solidFill>
                <a:ea typeface="宋体" panose="02010600030101010101" pitchFamily="2" charset="-122"/>
              </a:endParaRPr>
            </a:p>
            <a:p>
              <a:pPr algn="l"/>
              <a:r>
                <a:rPr lang="en-US" altLang="zh-CN" sz="1100" b="0" i="1" u="none" dirty="0">
                  <a:solidFill>
                    <a:srgbClr val="000000"/>
                  </a:solidFill>
                  <a:ea typeface="宋体" panose="02010600030101010101" pitchFamily="2" charset="-122"/>
                </a:rPr>
                <a:t>Oils can NOT be disposed down the drain</a:t>
              </a:r>
            </a:p>
          </p:txBody>
        </p:sp>
        <p:sp>
          <p:nvSpPr>
            <p:cNvPr id="15366" name="AutoShape 6"/>
            <p:cNvSpPr>
              <a:spLocks noChangeArrowheads="1"/>
            </p:cNvSpPr>
            <p:nvPr/>
          </p:nvSpPr>
          <p:spPr bwMode="auto">
            <a:xfrm>
              <a:off x="384" y="2256"/>
              <a:ext cx="2591" cy="432"/>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zh-CN" sz="1100" b="0" u="none">
                  <a:solidFill>
                    <a:srgbClr val="000000"/>
                  </a:solidFill>
                  <a:ea typeface="宋体" panose="02010600030101010101" pitchFamily="2" charset="-122"/>
                </a:rPr>
                <a:t>Is your waste?</a:t>
              </a:r>
            </a:p>
            <a:p>
              <a:pPr algn="l"/>
              <a:r>
                <a:rPr lang="en-US" altLang="zh-CN" sz="1100" b="0" u="none">
                  <a:solidFill>
                    <a:srgbClr val="000000"/>
                  </a:solidFill>
                  <a:ea typeface="宋体" panose="02010600030101010101" pitchFamily="2" charset="-122"/>
                </a:rPr>
                <a:t>• Ethylene Glycol based Antifreeze</a:t>
              </a:r>
            </a:p>
            <a:p>
              <a:pPr algn="l"/>
              <a:r>
                <a:rPr lang="en-US" altLang="zh-CN" sz="1100" b="0" u="none">
                  <a:solidFill>
                    <a:srgbClr val="000000"/>
                  </a:solidFill>
                  <a:ea typeface="宋体" panose="02010600030101010101" pitchFamily="2" charset="-122"/>
                </a:rPr>
                <a:t>• Coolant from Chillers / HVAC systems</a:t>
              </a:r>
            </a:p>
            <a:p>
              <a:pPr algn="l"/>
              <a:r>
                <a:rPr lang="en-US" altLang="zh-CN" sz="1100" b="0" u="none">
                  <a:solidFill>
                    <a:srgbClr val="000000"/>
                  </a:solidFill>
                  <a:ea typeface="宋体" panose="02010600030101010101" pitchFamily="2" charset="-122"/>
                </a:rPr>
                <a:t>• Propylene Glycol based Antifreeze (freeze protection &gt; 0o F)</a:t>
              </a:r>
            </a:p>
          </p:txBody>
        </p:sp>
        <p:sp>
          <p:nvSpPr>
            <p:cNvPr id="15367" name="AutoShape 7"/>
            <p:cNvSpPr>
              <a:spLocks noChangeArrowheads="1"/>
            </p:cNvSpPr>
            <p:nvPr/>
          </p:nvSpPr>
          <p:spPr bwMode="auto">
            <a:xfrm>
              <a:off x="384" y="2832"/>
              <a:ext cx="2591" cy="1382"/>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zh-CN" sz="1100" b="0" u="none" dirty="0">
                  <a:solidFill>
                    <a:srgbClr val="000000"/>
                  </a:solidFill>
                  <a:ea typeface="宋体" panose="02010600030101010101" pitchFamily="2" charset="-122"/>
                </a:rPr>
                <a:t>Is your waste?</a:t>
              </a:r>
            </a:p>
            <a:p>
              <a:pPr algn="l"/>
              <a:r>
                <a:rPr lang="en-US" altLang="zh-CN" sz="1100" b="0" u="none" dirty="0">
                  <a:solidFill>
                    <a:srgbClr val="000000"/>
                  </a:solidFill>
                  <a:ea typeface="宋体" panose="02010600030101010101" pitchFamily="2" charset="-122"/>
                </a:rPr>
                <a:t>• Any type of oil contaminated with a hazardous chemical</a:t>
              </a:r>
            </a:p>
            <a:p>
              <a:pPr algn="l"/>
              <a:r>
                <a:rPr lang="en-US" altLang="zh-CN" sz="1100" b="0" u="none" dirty="0">
                  <a:solidFill>
                    <a:srgbClr val="000000"/>
                  </a:solidFill>
                  <a:ea typeface="宋体" panose="02010600030101010101" pitchFamily="2" charset="-122"/>
                </a:rPr>
                <a:t>• Chlorinated Solvents</a:t>
              </a:r>
            </a:p>
            <a:p>
              <a:pPr algn="l"/>
              <a:r>
                <a:rPr lang="en-US" altLang="zh-CN" sz="1100" b="0" u="none" dirty="0">
                  <a:solidFill>
                    <a:srgbClr val="000000"/>
                  </a:solidFill>
                  <a:ea typeface="宋体" panose="02010600030101010101" pitchFamily="2" charset="-122"/>
                </a:rPr>
                <a:t>• Metal working fluids</a:t>
              </a:r>
            </a:p>
            <a:p>
              <a:pPr algn="l"/>
              <a:r>
                <a:rPr lang="en-US" altLang="zh-CN" sz="1100" b="0" u="none" dirty="0">
                  <a:solidFill>
                    <a:srgbClr val="000000"/>
                  </a:solidFill>
                  <a:ea typeface="宋体" panose="02010600030101010101" pitchFamily="2" charset="-122"/>
                </a:rPr>
                <a:t>• Degreasing solvents</a:t>
              </a:r>
            </a:p>
            <a:p>
              <a:pPr algn="l"/>
              <a:r>
                <a:rPr lang="en-US" altLang="zh-CN" sz="1100" b="0" u="none" dirty="0">
                  <a:solidFill>
                    <a:srgbClr val="000000"/>
                  </a:solidFill>
                  <a:ea typeface="宋体" panose="02010600030101010101" pitchFamily="2" charset="-122"/>
                </a:rPr>
                <a:t>• Freon and Freon contaminated refrigeration oil</a:t>
              </a:r>
            </a:p>
            <a:p>
              <a:pPr algn="l"/>
              <a:r>
                <a:rPr lang="en-US" altLang="zh-CN" sz="1100" b="0" u="none" dirty="0">
                  <a:solidFill>
                    <a:srgbClr val="000000"/>
                  </a:solidFill>
                  <a:ea typeface="宋体" panose="02010600030101010101" pitchFamily="2" charset="-122"/>
                </a:rPr>
                <a:t>• </a:t>
              </a:r>
              <a:r>
                <a:rPr lang="en-US" altLang="zh-CN" sz="1100" b="0" u="none" dirty="0" err="1">
                  <a:solidFill>
                    <a:srgbClr val="000000"/>
                  </a:solidFill>
                  <a:ea typeface="宋体" panose="02010600030101010101" pitchFamily="2" charset="-122"/>
                </a:rPr>
                <a:t>Naptha</a:t>
              </a:r>
              <a:endParaRPr lang="en-US" altLang="zh-CN" sz="1100" b="0" u="none" dirty="0">
                <a:solidFill>
                  <a:srgbClr val="000000"/>
                </a:solidFill>
                <a:ea typeface="宋体" panose="02010600030101010101" pitchFamily="2" charset="-122"/>
              </a:endParaRPr>
            </a:p>
            <a:p>
              <a:pPr algn="l"/>
              <a:r>
                <a:rPr lang="en-US" altLang="zh-CN" sz="1100" b="0" u="none" dirty="0">
                  <a:solidFill>
                    <a:srgbClr val="000000"/>
                  </a:solidFill>
                  <a:ea typeface="宋体" panose="02010600030101010101" pitchFamily="2" charset="-122"/>
                </a:rPr>
                <a:t>• Transformer Oil</a:t>
              </a:r>
            </a:p>
            <a:p>
              <a:pPr algn="l"/>
              <a:r>
                <a:rPr lang="en-US" altLang="zh-CN" sz="1100" b="0" u="none" dirty="0">
                  <a:solidFill>
                    <a:srgbClr val="000000"/>
                  </a:solidFill>
                  <a:ea typeface="宋体" panose="02010600030101010101" pitchFamily="2" charset="-122"/>
                </a:rPr>
                <a:t>• Radiator Flush</a:t>
              </a:r>
            </a:p>
            <a:p>
              <a:pPr algn="l"/>
              <a:r>
                <a:rPr lang="en-US" altLang="zh-CN" sz="1100" b="0" u="none" dirty="0">
                  <a:solidFill>
                    <a:srgbClr val="000000"/>
                  </a:solidFill>
                  <a:ea typeface="宋体" panose="02010600030101010101" pitchFamily="2" charset="-122"/>
                </a:rPr>
                <a:t>• Deicers</a:t>
              </a:r>
            </a:p>
            <a:p>
              <a:pPr algn="l"/>
              <a:r>
                <a:rPr lang="en-US" altLang="zh-CN" sz="1100" b="0" u="none" dirty="0">
                  <a:solidFill>
                    <a:srgbClr val="000000"/>
                  </a:solidFill>
                  <a:ea typeface="宋体" panose="02010600030101010101" pitchFamily="2" charset="-122"/>
                </a:rPr>
                <a:t>• Antifreeze with a freeze protection above 0o F</a:t>
              </a:r>
            </a:p>
          </p:txBody>
        </p:sp>
        <p:sp>
          <p:nvSpPr>
            <p:cNvPr id="15368" name="AutoShape 8"/>
            <p:cNvSpPr>
              <a:spLocks noChangeArrowheads="1"/>
            </p:cNvSpPr>
            <p:nvPr/>
          </p:nvSpPr>
          <p:spPr bwMode="auto">
            <a:xfrm>
              <a:off x="1296" y="208"/>
              <a:ext cx="768" cy="192"/>
            </a:xfrm>
            <a:prstGeom prst="flowChartTerminator">
              <a:avLst/>
            </a:prstGeom>
            <a:solidFill>
              <a:srgbClr val="800080"/>
            </a:solidFill>
            <a:ln w="9525">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400" u="none">
                  <a:solidFill>
                    <a:srgbClr val="FFFFFF"/>
                  </a:solidFill>
                </a:rPr>
                <a:t>START HERE</a:t>
              </a:r>
            </a:p>
          </p:txBody>
        </p:sp>
        <p:cxnSp>
          <p:nvCxnSpPr>
            <p:cNvPr id="15369" name="AutoShape 9"/>
            <p:cNvCxnSpPr>
              <a:cxnSpLocks noChangeShapeType="1"/>
              <a:stCxn id="15368" idx="2"/>
              <a:endCxn id="15364" idx="0"/>
            </p:cNvCxnSpPr>
            <p:nvPr/>
          </p:nvCxnSpPr>
          <p:spPr bwMode="auto">
            <a:xfrm>
              <a:off x="1680" y="400"/>
              <a:ext cx="0" cy="8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70" name="AutoShape 10"/>
            <p:cNvCxnSpPr>
              <a:cxnSpLocks noChangeShapeType="1"/>
              <a:stCxn id="15364" idx="2"/>
              <a:endCxn id="15365" idx="0"/>
            </p:cNvCxnSpPr>
            <p:nvPr/>
          </p:nvCxnSpPr>
          <p:spPr bwMode="auto">
            <a:xfrm>
              <a:off x="1680" y="720"/>
              <a:ext cx="0" cy="13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71" name="AutoShape 11"/>
            <p:cNvCxnSpPr>
              <a:cxnSpLocks noChangeShapeType="1"/>
              <a:stCxn id="15366" idx="2"/>
              <a:endCxn id="15367" idx="0"/>
            </p:cNvCxnSpPr>
            <p:nvPr/>
          </p:nvCxnSpPr>
          <p:spPr bwMode="auto">
            <a:xfrm>
              <a:off x="1680" y="2688"/>
              <a:ext cx="0" cy="14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72" name="AutoShape 12"/>
            <p:cNvCxnSpPr>
              <a:cxnSpLocks noChangeShapeType="1"/>
              <a:stCxn id="15365" idx="2"/>
              <a:endCxn id="15366" idx="0"/>
            </p:cNvCxnSpPr>
            <p:nvPr/>
          </p:nvCxnSpPr>
          <p:spPr bwMode="auto">
            <a:xfrm>
              <a:off x="1680" y="2123"/>
              <a:ext cx="0" cy="13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373" name="Rectangle 17"/>
            <p:cNvSpPr>
              <a:spLocks noChangeArrowheads="1"/>
            </p:cNvSpPr>
            <p:nvPr/>
          </p:nvSpPr>
          <p:spPr bwMode="auto">
            <a:xfrm>
              <a:off x="3452" y="48"/>
              <a:ext cx="21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i="1">
                  <a:solidFill>
                    <a:srgbClr val="3333CC"/>
                  </a:solidFill>
                </a:rPr>
                <a:t>Waste Oil &amp; Antifreeze</a:t>
              </a:r>
            </a:p>
          </p:txBody>
        </p:sp>
        <p:sp>
          <p:nvSpPr>
            <p:cNvPr id="15374" name="AutoShape 19"/>
            <p:cNvSpPr>
              <a:spLocks noChangeArrowheads="1"/>
            </p:cNvSpPr>
            <p:nvPr/>
          </p:nvSpPr>
          <p:spPr bwMode="auto">
            <a:xfrm>
              <a:off x="3312" y="864"/>
              <a:ext cx="2112" cy="360"/>
            </a:xfrm>
            <a:prstGeom prst="flowChartAlternateProcess">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400" b="0" u="none">
                  <a:solidFill>
                    <a:srgbClr val="000000"/>
                  </a:solidFill>
                </a:rPr>
                <a:t>Continue on </a:t>
              </a:r>
              <a:r>
                <a:rPr lang="en-US" altLang="en-US" sz="1400" i="1">
                  <a:solidFill>
                    <a:srgbClr val="0000FF"/>
                  </a:solidFill>
                  <a:hlinkClick r:id="rId2" action="ppaction://hlinksldjump"/>
                </a:rPr>
                <a:t>Special Wastes</a:t>
              </a:r>
              <a:r>
                <a:rPr lang="en-US" altLang="en-US" sz="1400" b="0" i="1" u="none">
                  <a:solidFill>
                    <a:srgbClr val="000000"/>
                  </a:solidFill>
                  <a:hlinkClick r:id="rId2" action="ppaction://hlinksldjump"/>
                </a:rPr>
                <a:t> </a:t>
              </a:r>
              <a:r>
                <a:rPr lang="en-US" altLang="en-US" sz="1400" b="0" i="1" u="none">
                  <a:solidFill>
                    <a:srgbClr val="000000"/>
                  </a:solidFill>
                </a:rPr>
                <a:t>Flowchart</a:t>
              </a:r>
              <a:endParaRPr lang="en-US" altLang="en-US" sz="1800">
                <a:solidFill>
                  <a:srgbClr val="000000"/>
                </a:solidFill>
              </a:endParaRPr>
            </a:p>
          </p:txBody>
        </p:sp>
        <p:sp>
          <p:nvSpPr>
            <p:cNvPr id="15375" name="AutoShape 20"/>
            <p:cNvSpPr>
              <a:spLocks noChangeArrowheads="1"/>
            </p:cNvSpPr>
            <p:nvPr/>
          </p:nvSpPr>
          <p:spPr bwMode="auto">
            <a:xfrm>
              <a:off x="3352" y="1728"/>
              <a:ext cx="2064" cy="384"/>
            </a:xfrm>
            <a:prstGeom prst="flowChartAlternateProcess">
              <a:avLst/>
            </a:prstGeom>
            <a:solidFill>
              <a:srgbClr val="FFFF99"/>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dirty="0">
                  <a:solidFill>
                    <a:srgbClr val="000000"/>
                  </a:solidFill>
                  <a:ea typeface="宋体" panose="02010600030101010101" pitchFamily="2" charset="-122"/>
                </a:rPr>
                <a:t>Your waste should be recycled . </a:t>
              </a:r>
            </a:p>
            <a:p>
              <a:r>
                <a:rPr lang="en-US" altLang="zh-CN" sz="1200" b="0" u="none" dirty="0">
                  <a:solidFill>
                    <a:srgbClr val="000000"/>
                  </a:solidFill>
                  <a:ea typeface="宋体" panose="02010600030101010101" pitchFamily="2" charset="-122"/>
                </a:rPr>
                <a:t>Contact </a:t>
              </a:r>
              <a:r>
                <a:rPr lang="en-US" altLang="zh-CN" sz="1200" u="none" dirty="0">
                  <a:solidFill>
                    <a:srgbClr val="000000"/>
                  </a:solidFill>
                  <a:ea typeface="宋体" panose="02010600030101010101" pitchFamily="2" charset="-122"/>
                </a:rPr>
                <a:t>EHS @ 5-2807</a:t>
              </a:r>
              <a:r>
                <a:rPr lang="en-US" altLang="zh-CN" sz="1200" b="0" u="none" dirty="0">
                  <a:solidFill>
                    <a:srgbClr val="000000"/>
                  </a:solidFill>
                  <a:ea typeface="宋体" panose="02010600030101010101" pitchFamily="2" charset="-122"/>
                </a:rPr>
                <a:t> for assistance </a:t>
              </a:r>
              <a:endParaRPr lang="en-US" altLang="en-US" sz="1200" b="0" u="none" dirty="0">
                <a:solidFill>
                  <a:srgbClr val="000000"/>
                </a:solidFill>
              </a:endParaRPr>
            </a:p>
          </p:txBody>
        </p:sp>
        <p:sp>
          <p:nvSpPr>
            <p:cNvPr id="15376" name="AutoShape 22"/>
            <p:cNvSpPr>
              <a:spLocks noChangeArrowheads="1"/>
            </p:cNvSpPr>
            <p:nvPr/>
          </p:nvSpPr>
          <p:spPr bwMode="auto">
            <a:xfrm>
              <a:off x="3696" y="3206"/>
              <a:ext cx="1382" cy="633"/>
            </a:xfrm>
            <a:prstGeom prst="flowChartAlternateProcess">
              <a:avLst/>
            </a:prstGeom>
            <a:solidFill>
              <a:srgbClr val="0000FF"/>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b="0" u="none" dirty="0">
                  <a:solidFill>
                    <a:srgbClr val="FFFFFF"/>
                  </a:solidFill>
                </a:rPr>
                <a:t>Your</a:t>
              </a:r>
              <a:r>
                <a:rPr lang="en-US" altLang="en-US" sz="1800" b="0" u="none" dirty="0">
                  <a:solidFill>
                    <a:srgbClr val="FFFFFF"/>
                  </a:solidFill>
                </a:rPr>
                <a:t> </a:t>
              </a:r>
              <a:r>
                <a:rPr lang="en-US" altLang="en-US" sz="1200" b="0" u="none" dirty="0">
                  <a:solidFill>
                    <a:srgbClr val="FFFFFF"/>
                  </a:solidFill>
                </a:rPr>
                <a:t>waste may be a:</a:t>
              </a:r>
            </a:p>
            <a:p>
              <a:r>
                <a:rPr lang="en-US" altLang="en-US" sz="1400" u="none" dirty="0">
                  <a:solidFill>
                    <a:srgbClr val="FFFFFF"/>
                  </a:solidFill>
                </a:rPr>
                <a:t>HAZARDOUS WASTE</a:t>
              </a:r>
            </a:p>
            <a:p>
              <a:endParaRPr lang="en-US" altLang="en-US" sz="500" u="none" dirty="0">
                <a:solidFill>
                  <a:srgbClr val="FFFFFF"/>
                </a:solidFill>
              </a:endParaRPr>
            </a:p>
            <a:p>
              <a:r>
                <a:rPr lang="en-US" altLang="en-US" sz="1200" b="0" u="none" dirty="0">
                  <a:solidFill>
                    <a:srgbClr val="FFFFFF"/>
                  </a:solidFill>
                </a:rPr>
                <a:t>Contact </a:t>
              </a:r>
              <a:r>
                <a:rPr lang="en-US" altLang="en-US" sz="1200" u="none" dirty="0">
                  <a:solidFill>
                    <a:srgbClr val="FFFFFF"/>
                  </a:solidFill>
                </a:rPr>
                <a:t>EHS @ 5-2807</a:t>
              </a:r>
            </a:p>
            <a:p>
              <a:r>
                <a:rPr lang="en-US" altLang="en-US" sz="1200" b="0" u="none" dirty="0">
                  <a:solidFill>
                    <a:srgbClr val="FFFFFF"/>
                  </a:solidFill>
                </a:rPr>
                <a:t> to schedule a pickup</a:t>
              </a:r>
              <a:endParaRPr lang="en-US" altLang="en-US" sz="1200" dirty="0">
                <a:solidFill>
                  <a:srgbClr val="000000"/>
                </a:solidFill>
              </a:endParaRPr>
            </a:p>
          </p:txBody>
        </p:sp>
        <p:sp>
          <p:nvSpPr>
            <p:cNvPr id="15377" name="Rectangle 23"/>
            <p:cNvSpPr>
              <a:spLocks noChangeArrowheads="1"/>
            </p:cNvSpPr>
            <p:nvPr/>
          </p:nvSpPr>
          <p:spPr bwMode="auto">
            <a:xfrm>
              <a:off x="1372" y="712"/>
              <a:ext cx="308"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u="none">
                  <a:solidFill>
                    <a:srgbClr val="000000"/>
                  </a:solidFill>
                </a:rPr>
                <a:t>YES</a:t>
              </a:r>
              <a:endParaRPr lang="en-US" altLang="en-US" sz="1800">
                <a:solidFill>
                  <a:srgbClr val="000000"/>
                </a:solidFill>
              </a:endParaRPr>
            </a:p>
          </p:txBody>
        </p:sp>
        <p:sp>
          <p:nvSpPr>
            <p:cNvPr id="15378" name="Rectangle 24"/>
            <p:cNvSpPr>
              <a:spLocks noChangeArrowheads="1"/>
            </p:cNvSpPr>
            <p:nvPr/>
          </p:nvSpPr>
          <p:spPr bwMode="auto">
            <a:xfrm>
              <a:off x="3168" y="3352"/>
              <a:ext cx="308"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u="none">
                  <a:solidFill>
                    <a:srgbClr val="000000"/>
                  </a:solidFill>
                </a:rPr>
                <a:t>YES</a:t>
              </a:r>
              <a:endParaRPr lang="en-US" altLang="en-US" sz="1800">
                <a:solidFill>
                  <a:srgbClr val="000000"/>
                </a:solidFill>
              </a:endParaRPr>
            </a:p>
          </p:txBody>
        </p:sp>
        <p:sp>
          <p:nvSpPr>
            <p:cNvPr id="15379" name="Rectangle 25"/>
            <p:cNvSpPr>
              <a:spLocks noChangeArrowheads="1"/>
            </p:cNvSpPr>
            <p:nvPr/>
          </p:nvSpPr>
          <p:spPr bwMode="auto">
            <a:xfrm>
              <a:off x="3552" y="2336"/>
              <a:ext cx="308"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u="none">
                  <a:solidFill>
                    <a:srgbClr val="000000"/>
                  </a:solidFill>
                </a:rPr>
                <a:t>YES</a:t>
              </a:r>
              <a:endParaRPr lang="en-US" altLang="en-US" sz="1800">
                <a:solidFill>
                  <a:srgbClr val="000000"/>
                </a:solidFill>
              </a:endParaRPr>
            </a:p>
          </p:txBody>
        </p:sp>
        <p:sp>
          <p:nvSpPr>
            <p:cNvPr id="15380" name="Rectangle 26"/>
            <p:cNvSpPr>
              <a:spLocks noChangeArrowheads="1"/>
            </p:cNvSpPr>
            <p:nvPr/>
          </p:nvSpPr>
          <p:spPr bwMode="auto">
            <a:xfrm>
              <a:off x="1432" y="2683"/>
              <a:ext cx="26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200" u="none">
                  <a:solidFill>
                    <a:srgbClr val="000000"/>
                  </a:solidFill>
                </a:rPr>
                <a:t>NO</a:t>
              </a:r>
              <a:endParaRPr lang="en-US" altLang="en-US" sz="1800">
                <a:solidFill>
                  <a:srgbClr val="000000"/>
                </a:solidFill>
              </a:endParaRPr>
            </a:p>
          </p:txBody>
        </p:sp>
        <p:sp>
          <p:nvSpPr>
            <p:cNvPr id="15381" name="Rectangle 27"/>
            <p:cNvSpPr>
              <a:spLocks noChangeArrowheads="1"/>
            </p:cNvSpPr>
            <p:nvPr/>
          </p:nvSpPr>
          <p:spPr bwMode="auto">
            <a:xfrm>
              <a:off x="1420" y="2112"/>
              <a:ext cx="26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200" u="none">
                  <a:solidFill>
                    <a:srgbClr val="000000"/>
                  </a:solidFill>
                </a:rPr>
                <a:t>NO</a:t>
              </a:r>
              <a:endParaRPr lang="en-US" altLang="en-US" sz="1800">
                <a:solidFill>
                  <a:srgbClr val="000000"/>
                </a:solidFill>
              </a:endParaRPr>
            </a:p>
          </p:txBody>
        </p:sp>
        <p:cxnSp>
          <p:nvCxnSpPr>
            <p:cNvPr id="15382" name="AutoShape 28"/>
            <p:cNvCxnSpPr>
              <a:cxnSpLocks noChangeShapeType="1"/>
              <a:stCxn id="15367" idx="3"/>
              <a:endCxn id="15376" idx="1"/>
            </p:cNvCxnSpPr>
            <p:nvPr/>
          </p:nvCxnSpPr>
          <p:spPr bwMode="auto">
            <a:xfrm>
              <a:off x="2975" y="3523"/>
              <a:ext cx="721"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83" name="AutoShape 29"/>
            <p:cNvCxnSpPr>
              <a:cxnSpLocks noChangeShapeType="1"/>
              <a:stCxn id="15366" idx="3"/>
              <a:endCxn id="15375" idx="2"/>
            </p:cNvCxnSpPr>
            <p:nvPr/>
          </p:nvCxnSpPr>
          <p:spPr bwMode="auto">
            <a:xfrm flipV="1">
              <a:off x="2975" y="2112"/>
              <a:ext cx="1409" cy="360"/>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84" name="AutoShape 30"/>
            <p:cNvCxnSpPr>
              <a:cxnSpLocks noChangeShapeType="1"/>
              <a:stCxn id="15365" idx="3"/>
              <a:endCxn id="15375" idx="0"/>
            </p:cNvCxnSpPr>
            <p:nvPr/>
          </p:nvCxnSpPr>
          <p:spPr bwMode="auto">
            <a:xfrm>
              <a:off x="2975" y="1490"/>
              <a:ext cx="1409" cy="238"/>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385" name="Rectangle 31"/>
            <p:cNvSpPr>
              <a:spLocks noChangeArrowheads="1"/>
            </p:cNvSpPr>
            <p:nvPr/>
          </p:nvSpPr>
          <p:spPr bwMode="auto">
            <a:xfrm>
              <a:off x="3552" y="1352"/>
              <a:ext cx="308"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u="none">
                  <a:solidFill>
                    <a:srgbClr val="000000"/>
                  </a:solidFill>
                </a:rPr>
                <a:t>YES</a:t>
              </a:r>
              <a:endParaRPr lang="en-US" altLang="en-US" sz="1800">
                <a:solidFill>
                  <a:srgbClr val="000000"/>
                </a:solidFill>
              </a:endParaRPr>
            </a:p>
          </p:txBody>
        </p:sp>
        <p:cxnSp>
          <p:nvCxnSpPr>
            <p:cNvPr id="15386" name="AutoShape 32"/>
            <p:cNvCxnSpPr>
              <a:cxnSpLocks noChangeShapeType="1"/>
              <a:stCxn id="15364" idx="3"/>
              <a:endCxn id="15374" idx="1"/>
            </p:cNvCxnSpPr>
            <p:nvPr/>
          </p:nvCxnSpPr>
          <p:spPr bwMode="auto">
            <a:xfrm>
              <a:off x="2975" y="600"/>
              <a:ext cx="337" cy="444"/>
            </a:xfrm>
            <a:prstGeom prst="bentConnector3">
              <a:avLst>
                <a:gd name="adj1" fmla="val 4985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387" name="Rectangle 33"/>
            <p:cNvSpPr>
              <a:spLocks noChangeArrowheads="1"/>
            </p:cNvSpPr>
            <p:nvPr/>
          </p:nvSpPr>
          <p:spPr bwMode="auto">
            <a:xfrm>
              <a:off x="3104" y="640"/>
              <a:ext cx="26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200" u="none">
                  <a:solidFill>
                    <a:srgbClr val="000000"/>
                  </a:solidFill>
                </a:rPr>
                <a:t>NO</a:t>
              </a:r>
              <a:endParaRPr lang="en-US" altLang="en-US" sz="1800">
                <a:solidFill>
                  <a:srgbClr val="000000"/>
                </a:solidFill>
              </a:endParaRPr>
            </a:p>
          </p:txBody>
        </p:sp>
      </p:grpSp>
    </p:spTree>
    <p:extLst>
      <p:ext uri="{BB962C8B-B14F-4D97-AF65-F5344CB8AC3E}">
        <p14:creationId xmlns:p14="http://schemas.microsoft.com/office/powerpoint/2010/main" val="552520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371600" y="152400"/>
            <a:ext cx="7772400" cy="1219200"/>
          </a:xfrm>
        </p:spPr>
        <p:txBody>
          <a:bodyPr/>
          <a:lstStyle/>
          <a:p>
            <a:pPr eaLnBrk="1" hangingPunct="1"/>
            <a:r>
              <a:rPr lang="en-US" b="0" dirty="0"/>
              <a:t>  HAZARDOUS WASTES</a:t>
            </a:r>
          </a:p>
        </p:txBody>
      </p:sp>
      <p:pic>
        <p:nvPicPr>
          <p:cNvPr id="7" name="Picture 1026" descr="more bottles 2"/>
          <p:cNvPicPr>
            <a:picLocks noGrp="1" noChangeAspect="1" noChangeArrowheads="1"/>
          </p:cNvPicPr>
          <p:nvPr>
            <p:ph idx="1"/>
          </p:nvPr>
        </p:nvPicPr>
        <p:blipFill>
          <a:blip r:embed="rId3" cstate="print"/>
          <a:srcRect/>
          <a:stretch>
            <a:fillRect/>
          </a:stretch>
        </p:blipFill>
        <p:spPr bwMode="auto">
          <a:xfrm>
            <a:off x="3162300" y="1371600"/>
            <a:ext cx="1905000" cy="1428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1026" descr="MVC-469F"/>
          <p:cNvPicPr>
            <a:picLocks noChangeAspect="1" noChangeArrowheads="1"/>
          </p:cNvPicPr>
          <p:nvPr/>
        </p:nvPicPr>
        <p:blipFill>
          <a:blip r:embed="rId4" cstate="print"/>
          <a:srcRect/>
          <a:stretch>
            <a:fillRect/>
          </a:stretch>
        </p:blipFill>
        <p:spPr bwMode="auto">
          <a:xfrm>
            <a:off x="5791200" y="1200150"/>
            <a:ext cx="2133600" cy="160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01122" name="Picture 2" descr="http://upload.wikimedia.org/wikipedia/commons/thumb/3/3e/Valleyofdrums.jpg/325px-Valleyofdrum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 y="1371600"/>
            <a:ext cx="1905000" cy="12485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 y="2895604"/>
            <a:ext cx="8839200" cy="3847207"/>
          </a:xfrm>
          <a:prstGeom prst="rect">
            <a:avLst/>
          </a:prstGeom>
          <a:noFill/>
        </p:spPr>
        <p:txBody>
          <a:bodyPr wrap="square" rtlCol="0">
            <a:spAutoFit/>
          </a:bodyPr>
          <a:lstStyle/>
          <a:p>
            <a:pPr algn="l"/>
            <a:r>
              <a:rPr lang="en-US" sz="2000" b="1" i="1" dirty="0">
                <a:solidFill>
                  <a:srgbClr val="000000"/>
                </a:solidFill>
                <a:latin typeface="+mn-lt"/>
              </a:rPr>
              <a:t>Hazardous wastes </a:t>
            </a:r>
            <a:r>
              <a:rPr lang="en-US" sz="2000" dirty="0">
                <a:solidFill>
                  <a:srgbClr val="000000"/>
                </a:solidFill>
                <a:latin typeface="+mn-lt"/>
              </a:rPr>
              <a:t>are regulated because they present special hazards to man or to the environment if they are improperly disposed of or discarded.</a:t>
            </a:r>
          </a:p>
          <a:p>
            <a:pPr algn="l"/>
            <a:endParaRPr lang="en-US" sz="800" dirty="0">
              <a:solidFill>
                <a:srgbClr val="000000"/>
              </a:solidFill>
              <a:latin typeface="+mn-lt"/>
            </a:endParaRPr>
          </a:p>
          <a:p>
            <a:pPr algn="l"/>
            <a:r>
              <a:rPr lang="en-US" sz="2000" dirty="0">
                <a:solidFill>
                  <a:srgbClr val="000000"/>
                </a:solidFill>
                <a:latin typeface="+mn-lt"/>
              </a:rPr>
              <a:t>The hazardous waste (RCRA) regulations are very stringent due to past chemical waste disposal abuses—the rules took effect in 1980.  </a:t>
            </a:r>
          </a:p>
          <a:p>
            <a:pPr algn="l"/>
            <a:endParaRPr lang="en-US" sz="800" dirty="0">
              <a:solidFill>
                <a:srgbClr val="000000"/>
              </a:solidFill>
              <a:latin typeface="+mn-lt"/>
            </a:endParaRPr>
          </a:p>
          <a:p>
            <a:pPr algn="l"/>
            <a:r>
              <a:rPr lang="en-US" sz="2000" dirty="0">
                <a:solidFill>
                  <a:srgbClr val="000000"/>
                </a:solidFill>
                <a:latin typeface="+mn-lt"/>
              </a:rPr>
              <a:t>The difference between a </a:t>
            </a:r>
            <a:r>
              <a:rPr lang="en-US" sz="2000" i="1" dirty="0">
                <a:solidFill>
                  <a:srgbClr val="000000"/>
                </a:solidFill>
                <a:latin typeface="+mn-lt"/>
              </a:rPr>
              <a:t>hazardous</a:t>
            </a:r>
            <a:r>
              <a:rPr lang="en-US" sz="2000" dirty="0">
                <a:solidFill>
                  <a:srgbClr val="000000"/>
                </a:solidFill>
                <a:latin typeface="+mn-lt"/>
              </a:rPr>
              <a:t> waste and a </a:t>
            </a:r>
            <a:r>
              <a:rPr lang="en-US" sz="2000" i="1" dirty="0">
                <a:solidFill>
                  <a:srgbClr val="000000"/>
                </a:solidFill>
                <a:latin typeface="+mn-lt"/>
              </a:rPr>
              <a:t>nonhazardous</a:t>
            </a:r>
            <a:r>
              <a:rPr lang="en-US" sz="2000" dirty="0">
                <a:solidFill>
                  <a:srgbClr val="000000"/>
                </a:solidFill>
                <a:latin typeface="+mn-lt"/>
              </a:rPr>
              <a:t> chemical waste can be very small – due to a physical characteristic of the waste, concentration of a constituent, the particular chemicals in the waste, or the process that generated the waste.</a:t>
            </a:r>
          </a:p>
          <a:p>
            <a:pPr algn="l"/>
            <a:endParaRPr lang="en-US" sz="800" dirty="0">
              <a:solidFill>
                <a:srgbClr val="000000"/>
              </a:solidFill>
            </a:endParaRPr>
          </a:p>
          <a:p>
            <a:r>
              <a:rPr lang="en-US" altLang="en-US" sz="2000" b="1" u="sng" dirty="0">
                <a:solidFill>
                  <a:srgbClr val="000000"/>
                </a:solidFill>
                <a:latin typeface="+mn-lt"/>
              </a:rPr>
              <a:t>Misidentification of wastes: </a:t>
            </a:r>
          </a:p>
          <a:p>
            <a:r>
              <a:rPr lang="en-US" altLang="en-US" sz="2000" b="1" u="sng" dirty="0">
                <a:solidFill>
                  <a:srgbClr val="000000"/>
                </a:solidFill>
                <a:latin typeface="+mn-lt"/>
              </a:rPr>
              <a:t>Often leads to subsequent handling/disposal violations/penalties</a:t>
            </a:r>
          </a:p>
          <a:p>
            <a:pPr algn="l"/>
            <a:endParaRPr lang="en-US" sz="2000" u="sng" dirty="0">
              <a:solidFill>
                <a:srgbClr val="000000"/>
              </a:solidFill>
            </a:endParaRPr>
          </a:p>
        </p:txBody>
      </p:sp>
    </p:spTree>
    <p:extLst>
      <p:ext uri="{BB962C8B-B14F-4D97-AF65-F5344CB8AC3E}">
        <p14:creationId xmlns:p14="http://schemas.microsoft.com/office/powerpoint/2010/main" val="2897010948"/>
      </p:ext>
    </p:extLst>
  </p:cSld>
  <p:clrMapOvr>
    <a:masterClrMapping/>
  </p:clrMapOvr>
  <mc:AlternateContent xmlns:mc="http://schemas.openxmlformats.org/markup-compatibility/2006" xmlns:p14="http://schemas.microsoft.com/office/powerpoint/2010/main">
    <mc:Choice Requires="p14">
      <p:transition spd="slow" p14:dur="2000" advTm="40202"/>
    </mc:Choice>
    <mc:Fallback xmlns="">
      <p:transition spd="slow" advTm="40202"/>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371600" y="152400"/>
            <a:ext cx="7772400" cy="1219200"/>
          </a:xfrm>
        </p:spPr>
        <p:txBody>
          <a:bodyPr/>
          <a:lstStyle/>
          <a:p>
            <a:pPr eaLnBrk="1" hangingPunct="1"/>
            <a:r>
              <a:rPr lang="en-US" sz="3600" b="0" dirty="0"/>
              <a:t>Hazardous Waste Generator Status</a:t>
            </a:r>
          </a:p>
        </p:txBody>
      </p:sp>
      <p:pic>
        <p:nvPicPr>
          <p:cNvPr id="4" name="Picture 3"/>
          <p:cNvPicPr>
            <a:picLocks noChangeAspect="1"/>
          </p:cNvPicPr>
          <p:nvPr/>
        </p:nvPicPr>
        <p:blipFill rotWithShape="1">
          <a:blip r:embed="rId3"/>
          <a:srcRect l="3333" r="5000" b="11111"/>
          <a:stretch/>
        </p:blipFill>
        <p:spPr>
          <a:xfrm>
            <a:off x="124489" y="3375668"/>
            <a:ext cx="3533115" cy="2956020"/>
          </a:xfrm>
          <a:prstGeom prst="rect">
            <a:avLst/>
          </a:prstGeom>
          <a:ln w="19050">
            <a:solidFill>
              <a:schemeClr val="tx1"/>
            </a:solidFill>
          </a:ln>
        </p:spPr>
      </p:pic>
      <p:pic>
        <p:nvPicPr>
          <p:cNvPr id="5" name="Picture 4"/>
          <p:cNvPicPr>
            <a:picLocks noChangeAspect="1"/>
          </p:cNvPicPr>
          <p:nvPr/>
        </p:nvPicPr>
        <p:blipFill rotWithShape="1">
          <a:blip r:embed="rId4"/>
          <a:srcRect l="14167" t="5557" r="14167" b="17406"/>
          <a:stretch/>
        </p:blipFill>
        <p:spPr>
          <a:xfrm>
            <a:off x="1371600" y="1382917"/>
            <a:ext cx="3048000" cy="1842976"/>
          </a:xfrm>
          <a:prstGeom prst="rect">
            <a:avLst/>
          </a:prstGeom>
          <a:ln w="19050">
            <a:solidFill>
              <a:schemeClr val="tx1"/>
            </a:solidFill>
          </a:ln>
        </p:spPr>
      </p:pic>
      <p:sp>
        <p:nvSpPr>
          <p:cNvPr id="9" name="TextBox 8"/>
          <p:cNvSpPr txBox="1"/>
          <p:nvPr/>
        </p:nvSpPr>
        <p:spPr>
          <a:xfrm>
            <a:off x="381005" y="6331692"/>
            <a:ext cx="3047999" cy="276999"/>
          </a:xfrm>
          <a:prstGeom prst="rect">
            <a:avLst/>
          </a:prstGeom>
          <a:noFill/>
        </p:spPr>
        <p:txBody>
          <a:bodyPr wrap="square" rtlCol="0">
            <a:spAutoFit/>
          </a:bodyPr>
          <a:lstStyle/>
          <a:p>
            <a:r>
              <a:rPr lang="en-US" sz="1200" b="1" dirty="0">
                <a:solidFill>
                  <a:srgbClr val="FF0000"/>
                </a:solidFill>
              </a:rPr>
              <a:t>(P-listed wastes)</a:t>
            </a:r>
          </a:p>
        </p:txBody>
      </p:sp>
      <p:pic>
        <p:nvPicPr>
          <p:cNvPr id="11" name="Picture 10"/>
          <p:cNvPicPr>
            <a:picLocks noChangeAspect="1"/>
          </p:cNvPicPr>
          <p:nvPr/>
        </p:nvPicPr>
        <p:blipFill rotWithShape="1">
          <a:blip r:embed="rId5"/>
          <a:srcRect l="2942" t="5883" r="5883" b="1961"/>
          <a:stretch/>
        </p:blipFill>
        <p:spPr>
          <a:xfrm>
            <a:off x="4657474" y="1676400"/>
            <a:ext cx="4406056" cy="4800600"/>
          </a:xfrm>
          <a:prstGeom prst="rect">
            <a:avLst/>
          </a:prstGeom>
          <a:ln w="12700">
            <a:solidFill>
              <a:schemeClr val="tx1"/>
            </a:solidFill>
          </a:ln>
        </p:spPr>
      </p:pic>
      <p:sp>
        <p:nvSpPr>
          <p:cNvPr id="2" name="TextBox 1"/>
          <p:cNvSpPr txBox="1"/>
          <p:nvPr/>
        </p:nvSpPr>
        <p:spPr>
          <a:xfrm>
            <a:off x="4029074" y="4648204"/>
            <a:ext cx="680546" cy="584775"/>
          </a:xfrm>
          <a:prstGeom prst="rect">
            <a:avLst/>
          </a:prstGeom>
          <a:noFill/>
        </p:spPr>
        <p:txBody>
          <a:bodyPr wrap="square" rtlCol="0">
            <a:spAutoFit/>
          </a:bodyPr>
          <a:lstStyle/>
          <a:p>
            <a:r>
              <a:rPr lang="en-US" sz="1600" dirty="0">
                <a:solidFill>
                  <a:srgbClr val="FF0000"/>
                </a:solidFill>
                <a:latin typeface="+mn-lt"/>
              </a:rPr>
              <a:t>Ball State</a:t>
            </a:r>
          </a:p>
        </p:txBody>
      </p:sp>
      <p:sp>
        <p:nvSpPr>
          <p:cNvPr id="6" name="Left Arrow 5"/>
          <p:cNvSpPr/>
          <p:nvPr/>
        </p:nvSpPr>
        <p:spPr bwMode="auto">
          <a:xfrm>
            <a:off x="3733800" y="4876800"/>
            <a:ext cx="381000" cy="152400"/>
          </a:xfrm>
          <a:prstGeom prst="leftArrow">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0000"/>
              </a:solidFill>
            </a:endParaRPr>
          </a:p>
        </p:txBody>
      </p:sp>
      <p:sp>
        <p:nvSpPr>
          <p:cNvPr id="7" name="TextBox 6"/>
          <p:cNvSpPr txBox="1"/>
          <p:nvPr/>
        </p:nvSpPr>
        <p:spPr>
          <a:xfrm>
            <a:off x="8077200" y="5562600"/>
            <a:ext cx="914400" cy="707886"/>
          </a:xfrm>
          <a:prstGeom prst="rect">
            <a:avLst/>
          </a:prstGeom>
          <a:noFill/>
        </p:spPr>
        <p:txBody>
          <a:bodyPr wrap="square" rtlCol="0">
            <a:spAutoFit/>
          </a:bodyPr>
          <a:lstStyle/>
          <a:p>
            <a:r>
              <a:rPr lang="en-US" sz="1000" b="1" dirty="0">
                <a:latin typeface="+mn-lt"/>
              </a:rPr>
              <a:t>More</a:t>
            </a:r>
          </a:p>
          <a:p>
            <a:r>
              <a:rPr lang="en-US" sz="1000" b="1" dirty="0">
                <a:latin typeface="+mn-lt"/>
              </a:rPr>
              <a:t>Frequent EPA inspections</a:t>
            </a:r>
          </a:p>
        </p:txBody>
      </p:sp>
    </p:spTree>
    <p:extLst>
      <p:ext uri="{BB962C8B-B14F-4D97-AF65-F5344CB8AC3E}">
        <p14:creationId xmlns:p14="http://schemas.microsoft.com/office/powerpoint/2010/main" val="1375052224"/>
      </p:ext>
    </p:extLst>
  </p:cSld>
  <p:clrMapOvr>
    <a:masterClrMapping/>
  </p:clrMapOvr>
  <mc:AlternateContent xmlns:mc="http://schemas.openxmlformats.org/markup-compatibility/2006" xmlns:p14="http://schemas.microsoft.com/office/powerpoint/2010/main">
    <mc:Choice Requires="p14">
      <p:transition spd="slow" p14:dur="2000" advTm="40202"/>
    </mc:Choice>
    <mc:Fallback xmlns="">
      <p:transition spd="slow" advTm="40202"/>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a:xfrm>
            <a:off x="1371604" y="274638"/>
            <a:ext cx="6400801" cy="1143000"/>
          </a:xfrm>
        </p:spPr>
        <p:txBody>
          <a:bodyPr>
            <a:noAutofit/>
          </a:bodyPr>
          <a:lstStyle/>
          <a:p>
            <a:pPr eaLnBrk="1" fontAlgn="auto" hangingPunct="1">
              <a:spcAft>
                <a:spcPts val="0"/>
              </a:spcAft>
              <a:defRPr/>
            </a:pPr>
            <a:r>
              <a:rPr lang="en-US" sz="3600" b="0" dirty="0"/>
              <a:t>You Might Have A Hazardous Waste If ….</a:t>
            </a:r>
          </a:p>
        </p:txBody>
      </p:sp>
      <p:sp>
        <p:nvSpPr>
          <p:cNvPr id="292867" name="Rectangle 3"/>
          <p:cNvSpPr>
            <a:spLocks noGrp="1" noChangeArrowheads="1"/>
          </p:cNvSpPr>
          <p:nvPr>
            <p:ph idx="1"/>
          </p:nvPr>
        </p:nvSpPr>
        <p:spPr>
          <a:xfrm>
            <a:off x="152404" y="1647828"/>
            <a:ext cx="8924925" cy="4676775"/>
          </a:xfrm>
        </p:spPr>
        <p:txBody>
          <a:bodyPr/>
          <a:lstStyle/>
          <a:p>
            <a:pPr eaLnBrk="1" hangingPunct="1">
              <a:buClr>
                <a:srgbClr val="C00000"/>
              </a:buClr>
              <a:buNone/>
            </a:pPr>
            <a:r>
              <a:rPr lang="en-US" sz="2800" b="1" dirty="0">
                <a:solidFill>
                  <a:srgbClr val="003399"/>
                </a:solidFill>
                <a:effectLst>
                  <a:outerShdw blurRad="38100" dist="38100" dir="2700000" algn="tl">
                    <a:srgbClr val="000000">
                      <a:alpha val="43137"/>
                    </a:srgbClr>
                  </a:outerShdw>
                </a:effectLst>
              </a:rPr>
              <a:t>The Compound Or Solution meets a </a:t>
            </a:r>
            <a:r>
              <a:rPr lang="en-US" sz="2800" b="1" u="sng" dirty="0">
                <a:solidFill>
                  <a:srgbClr val="003399"/>
                </a:solidFill>
                <a:effectLst>
                  <a:outerShdw blurRad="38100" dist="38100" dir="2700000" algn="tl">
                    <a:srgbClr val="000000">
                      <a:alpha val="43137"/>
                    </a:srgbClr>
                  </a:outerShdw>
                </a:effectLst>
              </a:rPr>
              <a:t>Characteristic</a:t>
            </a:r>
            <a:r>
              <a:rPr lang="en-US" sz="2800" b="1" dirty="0">
                <a:solidFill>
                  <a:srgbClr val="003399"/>
                </a:solidFill>
                <a:effectLst>
                  <a:outerShdw blurRad="38100" dist="38100" dir="2700000" algn="tl">
                    <a:srgbClr val="000000">
                      <a:alpha val="43137"/>
                    </a:srgbClr>
                  </a:outerShdw>
                </a:effectLst>
              </a:rPr>
              <a:t>  of Hazardous Waste:</a:t>
            </a:r>
          </a:p>
          <a:p>
            <a:pPr eaLnBrk="1" hangingPunct="1">
              <a:buClr>
                <a:srgbClr val="C00000"/>
              </a:buClr>
              <a:buFont typeface="Wingdings" pitchFamily="2" charset="2"/>
              <a:buNone/>
            </a:pPr>
            <a:r>
              <a:rPr lang="en-US" b="1" dirty="0"/>
              <a:t>	 - </a:t>
            </a:r>
            <a:r>
              <a:rPr lang="en-US" sz="2800" dirty="0">
                <a:effectLst>
                  <a:outerShdw blurRad="38100" dist="38100" dir="2700000" algn="tl">
                    <a:srgbClr val="000000">
                      <a:alpha val="43137"/>
                    </a:srgbClr>
                  </a:outerShdw>
                </a:effectLst>
              </a:rPr>
              <a:t>Ignitable</a:t>
            </a:r>
          </a:p>
          <a:p>
            <a:pPr lvl="1" eaLnBrk="1" hangingPunct="1">
              <a:buClr>
                <a:srgbClr val="C00000"/>
              </a:buClr>
              <a:buFont typeface="Wingdings" pitchFamily="2" charset="2"/>
              <a:buNone/>
            </a:pPr>
            <a:r>
              <a:rPr lang="en-US" dirty="0">
                <a:effectLst>
                  <a:outerShdw blurRad="38100" dist="38100" dir="2700000" algn="tl">
                    <a:srgbClr val="000000">
                      <a:alpha val="43137"/>
                    </a:srgbClr>
                  </a:outerShdw>
                </a:effectLst>
              </a:rPr>
              <a:t>- Corrosive		</a:t>
            </a:r>
          </a:p>
          <a:p>
            <a:pPr lvl="1" eaLnBrk="1" hangingPunct="1">
              <a:buClr>
                <a:srgbClr val="C00000"/>
              </a:buClr>
              <a:buFont typeface="Wingdings" pitchFamily="2" charset="2"/>
              <a:buNone/>
            </a:pPr>
            <a:r>
              <a:rPr lang="en-US" dirty="0">
                <a:effectLst>
                  <a:outerShdw blurRad="38100" dist="38100" dir="2700000" algn="tl">
                    <a:srgbClr val="000000">
                      <a:alpha val="43137"/>
                    </a:srgbClr>
                  </a:outerShdw>
                </a:effectLst>
              </a:rPr>
              <a:t>- Reactive</a:t>
            </a:r>
          </a:p>
          <a:p>
            <a:pPr lvl="1" eaLnBrk="1" hangingPunct="1">
              <a:buClr>
                <a:srgbClr val="C00000"/>
              </a:buClr>
              <a:buFont typeface="Wingdings" pitchFamily="2" charset="2"/>
              <a:buNone/>
            </a:pPr>
            <a:r>
              <a:rPr lang="en-US" dirty="0">
                <a:effectLst>
                  <a:outerShdw blurRad="38100" dist="38100" dir="2700000" algn="tl">
                    <a:srgbClr val="000000">
                      <a:alpha val="43137"/>
                    </a:srgbClr>
                  </a:outerShdw>
                </a:effectLst>
              </a:rPr>
              <a:t>- Toxic</a:t>
            </a:r>
          </a:p>
          <a:p>
            <a:pPr eaLnBrk="1" hangingPunct="1">
              <a:lnSpc>
                <a:spcPct val="90000"/>
              </a:lnSpc>
              <a:buClr>
                <a:srgbClr val="C00000"/>
              </a:buClr>
              <a:buFont typeface="Wingdings" pitchFamily="2" charset="2"/>
              <a:buNone/>
            </a:pPr>
            <a:r>
              <a:rPr lang="en-US" b="1" dirty="0">
                <a:solidFill>
                  <a:srgbClr val="C00000"/>
                </a:solidFill>
                <a:latin typeface="Garamond" pitchFamily="18" charset="0"/>
              </a:rPr>
              <a:t>	</a:t>
            </a:r>
            <a:r>
              <a:rPr lang="en-US" sz="2800" b="1" dirty="0">
                <a:solidFill>
                  <a:srgbClr val="003399"/>
                </a:solidFill>
                <a:effectLst>
                  <a:outerShdw blurRad="38100" dist="38100" dir="2700000" algn="tl">
                    <a:srgbClr val="000000">
                      <a:alpha val="43137"/>
                    </a:srgbClr>
                  </a:outerShdw>
                </a:effectLst>
                <a:latin typeface="+mj-lt"/>
              </a:rPr>
              <a:t>Or, if it is </a:t>
            </a:r>
            <a:r>
              <a:rPr lang="en-US" sz="2800" b="1" u="sng" dirty="0">
                <a:solidFill>
                  <a:srgbClr val="003399"/>
                </a:solidFill>
                <a:effectLst>
                  <a:outerShdw blurRad="38100" dist="38100" dir="2700000" algn="tl">
                    <a:srgbClr val="000000">
                      <a:alpha val="43137"/>
                    </a:srgbClr>
                  </a:outerShdw>
                </a:effectLst>
                <a:latin typeface="+mj-lt"/>
              </a:rPr>
              <a:t>“Listed”</a:t>
            </a:r>
            <a:r>
              <a:rPr lang="en-US" sz="2800" b="1" dirty="0">
                <a:solidFill>
                  <a:srgbClr val="003399"/>
                </a:solidFill>
                <a:effectLst>
                  <a:outerShdw blurRad="38100" dist="38100" dir="2700000" algn="tl">
                    <a:srgbClr val="000000">
                      <a:alpha val="43137"/>
                    </a:srgbClr>
                  </a:outerShdw>
                </a:effectLst>
                <a:latin typeface="+mj-lt"/>
              </a:rPr>
              <a:t> as a Hazardous Waste.</a:t>
            </a:r>
          </a:p>
          <a:p>
            <a:pPr eaLnBrk="1" hangingPunct="1">
              <a:lnSpc>
                <a:spcPct val="90000"/>
              </a:lnSpc>
              <a:buClr>
                <a:srgbClr val="C00000"/>
              </a:buClr>
              <a:buFont typeface="Wingdings" pitchFamily="2" charset="2"/>
              <a:buNone/>
            </a:pPr>
            <a:r>
              <a:rPr lang="en-US" b="1" dirty="0">
                <a:latin typeface="+mj-lt"/>
              </a:rPr>
              <a:t> </a:t>
            </a:r>
          </a:p>
        </p:txBody>
      </p:sp>
      <p:pic>
        <p:nvPicPr>
          <p:cNvPr id="848898" name="Picture 2" descr="http://www.shippinglabels.com/img/lg/D/Vinyl-Hazardous-Waste-Label-D1745.gif"/>
          <p:cNvPicPr>
            <a:picLocks noChangeAspect="1" noChangeArrowheads="1"/>
          </p:cNvPicPr>
          <p:nvPr/>
        </p:nvPicPr>
        <p:blipFill>
          <a:blip r:embed="rId3" cstate="print"/>
          <a:srcRect/>
          <a:stretch>
            <a:fillRect/>
          </a:stretch>
        </p:blipFill>
        <p:spPr bwMode="auto">
          <a:xfrm>
            <a:off x="7543800" y="79480"/>
            <a:ext cx="1338158" cy="1338158"/>
          </a:xfrm>
          <a:prstGeom prst="rect">
            <a:avLst/>
          </a:prstGeom>
          <a:noFill/>
        </p:spPr>
      </p:pic>
      <p:pic>
        <p:nvPicPr>
          <p:cNvPr id="5" name="Picture 8" descr="C:\Wes\Web Development\Lab Inspection Training\Resized Pictures\waste4.jpg"/>
          <p:cNvPicPr>
            <a:picLocks noChangeAspect="1" noChangeArrowheads="1"/>
          </p:cNvPicPr>
          <p:nvPr/>
        </p:nvPicPr>
        <p:blipFill>
          <a:blip r:embed="rId4" cstate="print"/>
          <a:srcRect/>
          <a:stretch>
            <a:fillRect/>
          </a:stretch>
        </p:blipFill>
        <p:spPr bwMode="auto">
          <a:xfrm>
            <a:off x="7781458" y="4855674"/>
            <a:ext cx="1190413" cy="1447800"/>
          </a:xfrm>
          <a:prstGeom prst="rect">
            <a:avLst/>
          </a:prstGeom>
          <a:noFill/>
          <a:ln w="9525">
            <a:noFill/>
            <a:miter lim="800000"/>
            <a:headEnd/>
            <a:tailEnd/>
          </a:ln>
        </p:spPr>
      </p:pic>
      <p:graphicFrame>
        <p:nvGraphicFramePr>
          <p:cNvPr id="2" name="Table 1"/>
          <p:cNvGraphicFramePr>
            <a:graphicFrameLocks noGrp="1"/>
          </p:cNvGraphicFramePr>
          <p:nvPr>
            <p:extLst/>
          </p:nvPr>
        </p:nvGraphicFramePr>
        <p:xfrm>
          <a:off x="914400" y="5291328"/>
          <a:ext cx="5715000" cy="1109472"/>
        </p:xfrm>
        <a:graphic>
          <a:graphicData uri="http://schemas.openxmlformats.org/drawingml/2006/table">
            <a:tbl>
              <a:tblPr firstRow="1" firstCol="1" bandRow="1">
                <a:tableStyleId>{5C22544A-7EE6-4342-B048-85BDC9FD1C3A}</a:tableStyleId>
              </a:tblPr>
              <a:tblGrid>
                <a:gridCol w="1428750">
                  <a:extLst>
                    <a:ext uri="{9D8B030D-6E8A-4147-A177-3AD203B41FA5}">
                      <a16:colId xmlns:a16="http://schemas.microsoft.com/office/drawing/2014/main" val="20000"/>
                    </a:ext>
                  </a:extLst>
                </a:gridCol>
                <a:gridCol w="1428750">
                  <a:extLst>
                    <a:ext uri="{9D8B030D-6E8A-4147-A177-3AD203B41FA5}">
                      <a16:colId xmlns:a16="http://schemas.microsoft.com/office/drawing/2014/main" val="20001"/>
                    </a:ext>
                  </a:extLst>
                </a:gridCol>
                <a:gridCol w="1428750">
                  <a:extLst>
                    <a:ext uri="{9D8B030D-6E8A-4147-A177-3AD203B41FA5}">
                      <a16:colId xmlns:a16="http://schemas.microsoft.com/office/drawing/2014/main" val="20002"/>
                    </a:ext>
                  </a:extLst>
                </a:gridCol>
                <a:gridCol w="1428750">
                  <a:extLst>
                    <a:ext uri="{9D8B030D-6E8A-4147-A177-3AD203B41FA5}">
                      <a16:colId xmlns:a16="http://schemas.microsoft.com/office/drawing/2014/main" val="20003"/>
                    </a:ext>
                  </a:extLst>
                </a:gridCol>
              </a:tblGrid>
              <a:tr h="369824">
                <a:tc>
                  <a:txBody>
                    <a:bodyPr/>
                    <a:lstStyle/>
                    <a:p>
                      <a:pPr marL="0" marR="0" algn="ctr">
                        <a:lnSpc>
                          <a:spcPct val="115000"/>
                        </a:lnSpc>
                        <a:spcBef>
                          <a:spcPts val="0"/>
                        </a:spcBef>
                        <a:spcAft>
                          <a:spcPts val="0"/>
                        </a:spcAft>
                      </a:pPr>
                      <a:r>
                        <a:rPr lang="en-US" sz="2000" dirty="0">
                          <a:solidFill>
                            <a:schemeClr val="tx1"/>
                          </a:solidFill>
                          <a:effectLst>
                            <a:outerShdw blurRad="38100" dist="38100" dir="2700000" algn="tl">
                              <a:srgbClr val="000000">
                                <a:alpha val="43137"/>
                              </a:srgbClr>
                            </a:outerShdw>
                          </a:effectLst>
                        </a:rPr>
                        <a:t>F</a:t>
                      </a:r>
                      <a:endParaRPr lang="en-US" sz="2000" dirty="0">
                        <a:solidFill>
                          <a:schemeClr val="tx1"/>
                        </a:solidFill>
                        <a:effectLst>
                          <a:outerShdw blurRad="38100" dist="38100" dir="2700000" algn="tl">
                            <a:srgbClr val="000000">
                              <a:alpha val="43137"/>
                            </a:srgbClr>
                          </a:outerShdw>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2">
                        <a:lumMod val="75000"/>
                      </a:schemeClr>
                    </a:solidFill>
                  </a:tcPr>
                </a:tc>
                <a:tc>
                  <a:txBody>
                    <a:bodyPr/>
                    <a:lstStyle/>
                    <a:p>
                      <a:pPr marL="0" marR="0" algn="ctr">
                        <a:lnSpc>
                          <a:spcPct val="115000"/>
                        </a:lnSpc>
                        <a:spcBef>
                          <a:spcPts val="0"/>
                        </a:spcBef>
                        <a:spcAft>
                          <a:spcPts val="0"/>
                        </a:spcAft>
                      </a:pPr>
                      <a:r>
                        <a:rPr lang="en-US" sz="2000" dirty="0">
                          <a:solidFill>
                            <a:schemeClr val="tx1"/>
                          </a:solidFill>
                          <a:effectLst>
                            <a:outerShdw blurRad="38100" dist="38100" dir="2700000" algn="tl">
                              <a:srgbClr val="000000">
                                <a:alpha val="43137"/>
                              </a:srgbClr>
                            </a:outerShdw>
                          </a:effectLst>
                        </a:rPr>
                        <a:t>K</a:t>
                      </a:r>
                      <a:endParaRPr lang="en-US" sz="2000" dirty="0">
                        <a:solidFill>
                          <a:schemeClr val="tx1"/>
                        </a:solidFill>
                        <a:effectLst>
                          <a:outerShdw blurRad="38100" dist="38100" dir="2700000" algn="tl">
                            <a:srgbClr val="000000">
                              <a:alpha val="43137"/>
                            </a:srgbClr>
                          </a:outerShdw>
                        </a:effectLst>
                        <a:latin typeface="Calibri"/>
                        <a:ea typeface="Calibri"/>
                        <a:cs typeface="Times New Roman"/>
                      </a:endParaRPr>
                    </a:p>
                  </a:txBody>
                  <a:tcPr marL="68580" marR="68580" marT="0" marB="0">
                    <a:lnT w="12700" cap="flat" cmpd="sng" algn="ctr">
                      <a:solidFill>
                        <a:schemeClr val="tx1"/>
                      </a:solidFill>
                      <a:prstDash val="solid"/>
                      <a:round/>
                      <a:headEnd type="none" w="med" len="med"/>
                      <a:tailEnd type="none" w="med" len="med"/>
                    </a:lnT>
                    <a:solidFill>
                      <a:schemeClr val="bg2">
                        <a:lumMod val="75000"/>
                      </a:schemeClr>
                    </a:solidFill>
                  </a:tcPr>
                </a:tc>
                <a:tc>
                  <a:txBody>
                    <a:bodyPr/>
                    <a:lstStyle/>
                    <a:p>
                      <a:pPr marL="0" marR="0" algn="ctr">
                        <a:lnSpc>
                          <a:spcPct val="115000"/>
                        </a:lnSpc>
                        <a:spcBef>
                          <a:spcPts val="0"/>
                        </a:spcBef>
                        <a:spcAft>
                          <a:spcPts val="0"/>
                        </a:spcAft>
                      </a:pPr>
                      <a:r>
                        <a:rPr lang="en-US" sz="2000" dirty="0">
                          <a:solidFill>
                            <a:schemeClr val="tx1"/>
                          </a:solidFill>
                          <a:effectLst>
                            <a:outerShdw blurRad="38100" dist="38100" dir="2700000" algn="tl">
                              <a:srgbClr val="000000">
                                <a:alpha val="43137"/>
                              </a:srgbClr>
                            </a:outerShdw>
                          </a:effectLst>
                        </a:rPr>
                        <a:t>P</a:t>
                      </a:r>
                      <a:endParaRPr lang="en-US" sz="2000" dirty="0">
                        <a:solidFill>
                          <a:schemeClr val="tx1"/>
                        </a:solidFill>
                        <a:effectLst>
                          <a:outerShdw blurRad="38100" dist="38100" dir="2700000" algn="tl">
                            <a:srgbClr val="000000">
                              <a:alpha val="43137"/>
                            </a:srgbClr>
                          </a:outerShdw>
                        </a:effectLst>
                        <a:latin typeface="Calibri"/>
                        <a:ea typeface="Calibri"/>
                        <a:cs typeface="Times New Roman"/>
                      </a:endParaRPr>
                    </a:p>
                  </a:txBody>
                  <a:tcPr marL="68580" marR="68580" marT="0" marB="0">
                    <a:lnT w="12700" cap="flat" cmpd="sng" algn="ctr">
                      <a:solidFill>
                        <a:schemeClr val="tx1"/>
                      </a:solidFill>
                      <a:prstDash val="solid"/>
                      <a:round/>
                      <a:headEnd type="none" w="med" len="med"/>
                      <a:tailEnd type="none" w="med" len="med"/>
                    </a:lnT>
                    <a:solidFill>
                      <a:schemeClr val="bg2">
                        <a:lumMod val="75000"/>
                      </a:schemeClr>
                    </a:solidFill>
                  </a:tcPr>
                </a:tc>
                <a:tc>
                  <a:txBody>
                    <a:bodyPr/>
                    <a:lstStyle/>
                    <a:p>
                      <a:pPr marL="0" marR="0" algn="ctr">
                        <a:lnSpc>
                          <a:spcPct val="115000"/>
                        </a:lnSpc>
                        <a:spcBef>
                          <a:spcPts val="0"/>
                        </a:spcBef>
                        <a:spcAft>
                          <a:spcPts val="0"/>
                        </a:spcAft>
                      </a:pPr>
                      <a:r>
                        <a:rPr lang="en-US" sz="2000" dirty="0">
                          <a:solidFill>
                            <a:schemeClr val="tx1"/>
                          </a:solidFill>
                          <a:effectLst>
                            <a:outerShdw blurRad="38100" dist="38100" dir="2700000" algn="tl">
                              <a:srgbClr val="000000">
                                <a:alpha val="43137"/>
                              </a:srgbClr>
                            </a:outerShdw>
                          </a:effectLst>
                        </a:rPr>
                        <a:t>U</a:t>
                      </a:r>
                      <a:endParaRPr lang="en-US" sz="2000" dirty="0">
                        <a:solidFill>
                          <a:schemeClr val="tx1"/>
                        </a:solidFill>
                        <a:effectLst>
                          <a:outerShdw blurRad="38100" dist="38100" dir="2700000" algn="tl">
                            <a:srgbClr val="000000">
                              <a:alpha val="43137"/>
                            </a:srgbClr>
                          </a:outerShdw>
                        </a:effectLst>
                        <a:latin typeface="Calibri"/>
                        <a:ea typeface="Calibri"/>
                        <a:cs typeface="Times New Roman"/>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2">
                        <a:lumMod val="75000"/>
                      </a:schemeClr>
                    </a:solidFill>
                  </a:tcPr>
                </a:tc>
                <a:extLst>
                  <a:ext uri="{0D108BD9-81ED-4DB2-BD59-A6C34878D82A}">
                    <a16:rowId xmlns:a16="http://schemas.microsoft.com/office/drawing/2014/main" val="10000"/>
                  </a:ext>
                </a:extLst>
              </a:tr>
              <a:tr h="739648">
                <a:tc>
                  <a:txBody>
                    <a:bodyPr/>
                    <a:lstStyle/>
                    <a:p>
                      <a:pPr marL="0" marR="0" algn="ctr">
                        <a:lnSpc>
                          <a:spcPct val="115000"/>
                        </a:lnSpc>
                        <a:spcBef>
                          <a:spcPts val="0"/>
                        </a:spcBef>
                        <a:spcAft>
                          <a:spcPts val="0"/>
                        </a:spcAft>
                      </a:pPr>
                      <a:r>
                        <a:rPr lang="en-US" sz="1400" b="0" dirty="0">
                          <a:solidFill>
                            <a:schemeClr val="tx1"/>
                          </a:solidFill>
                          <a:effectLst/>
                        </a:rPr>
                        <a:t>Non-specific Source wastes</a:t>
                      </a:r>
                      <a:endParaRPr lang="en-US" sz="1400" b="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marL="0" marR="0" algn="ctr">
                        <a:lnSpc>
                          <a:spcPct val="115000"/>
                        </a:lnSpc>
                        <a:spcBef>
                          <a:spcPts val="0"/>
                        </a:spcBef>
                        <a:spcAft>
                          <a:spcPts val="0"/>
                        </a:spcAft>
                      </a:pPr>
                      <a:r>
                        <a:rPr lang="en-US" sz="1400" b="0" dirty="0">
                          <a:solidFill>
                            <a:schemeClr val="tx1"/>
                          </a:solidFill>
                          <a:effectLst/>
                        </a:rPr>
                        <a:t>Source- specific wastes</a:t>
                      </a:r>
                      <a:endParaRPr lang="en-US" sz="1400" b="0" dirty="0">
                        <a:solidFill>
                          <a:schemeClr val="tx1"/>
                        </a:solidFill>
                        <a:effectLst/>
                        <a:latin typeface="Calibri"/>
                        <a:ea typeface="Calibri"/>
                        <a:cs typeface="Times New Roman"/>
                      </a:endParaRPr>
                    </a:p>
                  </a:txBody>
                  <a:tcPr marL="68580" marR="68580" marT="0" marB="0">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marL="0" marR="0" algn="ctr">
                        <a:lnSpc>
                          <a:spcPct val="115000"/>
                        </a:lnSpc>
                        <a:spcBef>
                          <a:spcPts val="0"/>
                        </a:spcBef>
                        <a:spcAft>
                          <a:spcPts val="0"/>
                        </a:spcAft>
                      </a:pPr>
                      <a:r>
                        <a:rPr lang="en-US" sz="1400" b="0" dirty="0">
                          <a:solidFill>
                            <a:schemeClr val="tx1"/>
                          </a:solidFill>
                          <a:effectLst/>
                        </a:rPr>
                        <a:t>Acutely hazardous wastes</a:t>
                      </a:r>
                      <a:endParaRPr lang="en-US" sz="1400" b="0" dirty="0">
                        <a:solidFill>
                          <a:schemeClr val="tx1"/>
                        </a:solidFill>
                        <a:effectLst/>
                        <a:latin typeface="Calibri"/>
                        <a:ea typeface="Calibri"/>
                        <a:cs typeface="Times New Roman"/>
                      </a:endParaRPr>
                    </a:p>
                  </a:txBody>
                  <a:tcPr marL="68580" marR="68580" marT="0" marB="0">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marL="0" marR="0" algn="ctr">
                        <a:lnSpc>
                          <a:spcPct val="115000"/>
                        </a:lnSpc>
                        <a:spcBef>
                          <a:spcPts val="0"/>
                        </a:spcBef>
                        <a:spcAft>
                          <a:spcPts val="0"/>
                        </a:spcAft>
                      </a:pPr>
                      <a:r>
                        <a:rPr lang="en-US" sz="1400" b="0" dirty="0">
                          <a:solidFill>
                            <a:schemeClr val="tx1"/>
                          </a:solidFill>
                          <a:effectLst/>
                        </a:rPr>
                        <a:t>Toxic wastes</a:t>
                      </a:r>
                      <a:endParaRPr lang="en-US" sz="1400" b="0" dirty="0">
                        <a:solidFill>
                          <a:schemeClr val="tx1"/>
                        </a:solidFill>
                        <a:effectLst/>
                        <a:latin typeface="Calibri"/>
                        <a:ea typeface="Calibri"/>
                        <a:cs typeface="Times New Roman"/>
                      </a:endParaRPr>
                    </a:p>
                  </a:txBody>
                  <a:tcPr marL="68580" marR="6858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1"/>
                  </a:ext>
                </a:extLst>
              </a:tr>
            </a:tbl>
          </a:graphicData>
        </a:graphic>
      </p:graphicFrame>
      <p:pic>
        <p:nvPicPr>
          <p:cNvPr id="3" name="Picture 2"/>
          <p:cNvPicPr>
            <a:picLocks noChangeAspect="1"/>
          </p:cNvPicPr>
          <p:nvPr/>
        </p:nvPicPr>
        <p:blipFill>
          <a:blip r:embed="rId5"/>
          <a:stretch>
            <a:fillRect/>
          </a:stretch>
        </p:blipFill>
        <p:spPr>
          <a:xfrm>
            <a:off x="4572000" y="2209804"/>
            <a:ext cx="4191000" cy="2181943"/>
          </a:xfrm>
          <a:prstGeom prst="rect">
            <a:avLst/>
          </a:prstGeom>
        </p:spPr>
      </p:pic>
    </p:spTree>
    <p:extLst>
      <p:ext uri="{BB962C8B-B14F-4D97-AF65-F5344CB8AC3E}">
        <p14:creationId xmlns:p14="http://schemas.microsoft.com/office/powerpoint/2010/main" val="2576487935"/>
      </p:ext>
    </p:extLst>
  </p:cSld>
  <p:clrMapOvr>
    <a:masterClrMapping/>
  </p:clrMapOvr>
  <p:transition advTm="662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92866"/>
                                        </p:tgtEl>
                                        <p:attrNameLst>
                                          <p:attrName>style.visibility</p:attrName>
                                        </p:attrNameLst>
                                      </p:cBhvr>
                                      <p:to>
                                        <p:strVal val="visible"/>
                                      </p:to>
                                    </p:set>
                                    <p:anim calcmode="lin" valueType="num">
                                      <p:cBhvr additive="base">
                                        <p:cTn id="7" dur="500" fill="hold"/>
                                        <p:tgtEl>
                                          <p:spTgt spid="292866"/>
                                        </p:tgtEl>
                                        <p:attrNameLst>
                                          <p:attrName>ppt_x</p:attrName>
                                        </p:attrNameLst>
                                      </p:cBhvr>
                                      <p:tavLst>
                                        <p:tav tm="0">
                                          <p:val>
                                            <p:strVal val="0-#ppt_w/2"/>
                                          </p:val>
                                        </p:tav>
                                        <p:tav tm="100000">
                                          <p:val>
                                            <p:strVal val="#ppt_x"/>
                                          </p:val>
                                        </p:tav>
                                      </p:tavLst>
                                    </p:anim>
                                    <p:anim calcmode="lin" valueType="num">
                                      <p:cBhvr additive="base">
                                        <p:cTn id="8" dur="500" fill="hold"/>
                                        <p:tgtEl>
                                          <p:spTgt spid="29286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292867">
                                            <p:txEl>
                                              <p:pRg st="0" end="0"/>
                                            </p:txEl>
                                          </p:spTgt>
                                        </p:tgtEl>
                                        <p:attrNameLst>
                                          <p:attrName>style.visibility</p:attrName>
                                        </p:attrNameLst>
                                      </p:cBhvr>
                                      <p:to>
                                        <p:strVal val="visible"/>
                                      </p:to>
                                    </p:set>
                                    <p:animEffect transition="in" filter="dissolve">
                                      <p:cBhvr>
                                        <p:cTn id="12" dur="500"/>
                                        <p:tgtEl>
                                          <p:spTgt spid="292867">
                                            <p:txEl>
                                              <p:pRg st="0" end="0"/>
                                            </p:txEl>
                                          </p:spTgt>
                                        </p:tgtEl>
                                      </p:cBhvr>
                                    </p:animEffect>
                                  </p:childTnLst>
                                </p:cTn>
                              </p:par>
                            </p:childTnLst>
                          </p:cTn>
                        </p:par>
                        <p:par>
                          <p:cTn id="13" fill="hold">
                            <p:stCondLst>
                              <p:cond delay="1000"/>
                            </p:stCondLst>
                            <p:childTnLst>
                              <p:par>
                                <p:cTn id="14" presetID="9" presetClass="entr" presetSubtype="0" fill="hold" grpId="0" nodeType="afterEffect">
                                  <p:stCondLst>
                                    <p:cond delay="0"/>
                                  </p:stCondLst>
                                  <p:childTnLst>
                                    <p:set>
                                      <p:cBhvr>
                                        <p:cTn id="15" dur="1" fill="hold">
                                          <p:stCondLst>
                                            <p:cond delay="0"/>
                                          </p:stCondLst>
                                        </p:cTn>
                                        <p:tgtEl>
                                          <p:spTgt spid="292867">
                                            <p:txEl>
                                              <p:pRg st="1" end="1"/>
                                            </p:txEl>
                                          </p:spTgt>
                                        </p:tgtEl>
                                        <p:attrNameLst>
                                          <p:attrName>style.visibility</p:attrName>
                                        </p:attrNameLst>
                                      </p:cBhvr>
                                      <p:to>
                                        <p:strVal val="visible"/>
                                      </p:to>
                                    </p:set>
                                    <p:animEffect transition="in" filter="dissolve">
                                      <p:cBhvr>
                                        <p:cTn id="16" dur="500"/>
                                        <p:tgtEl>
                                          <p:spTgt spid="292867">
                                            <p:txEl>
                                              <p:pRg st="1" end="1"/>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92867">
                                            <p:txEl>
                                              <p:pRg st="2" end="2"/>
                                            </p:txEl>
                                          </p:spTgt>
                                        </p:tgtEl>
                                        <p:attrNameLst>
                                          <p:attrName>style.visibility</p:attrName>
                                        </p:attrNameLst>
                                      </p:cBhvr>
                                      <p:to>
                                        <p:strVal val="visible"/>
                                      </p:to>
                                    </p:set>
                                    <p:animEffect transition="in" filter="dissolve">
                                      <p:cBhvr>
                                        <p:cTn id="19" dur="500"/>
                                        <p:tgtEl>
                                          <p:spTgt spid="292867">
                                            <p:txEl>
                                              <p:pRg st="2" end="2"/>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92867">
                                            <p:txEl>
                                              <p:pRg st="3" end="3"/>
                                            </p:txEl>
                                          </p:spTgt>
                                        </p:tgtEl>
                                        <p:attrNameLst>
                                          <p:attrName>style.visibility</p:attrName>
                                        </p:attrNameLst>
                                      </p:cBhvr>
                                      <p:to>
                                        <p:strVal val="visible"/>
                                      </p:to>
                                    </p:set>
                                    <p:animEffect transition="in" filter="dissolve">
                                      <p:cBhvr>
                                        <p:cTn id="22" dur="500"/>
                                        <p:tgtEl>
                                          <p:spTgt spid="292867">
                                            <p:txEl>
                                              <p:pRg st="3" end="3"/>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92867">
                                            <p:txEl>
                                              <p:pRg st="4" end="4"/>
                                            </p:txEl>
                                          </p:spTgt>
                                        </p:tgtEl>
                                        <p:attrNameLst>
                                          <p:attrName>style.visibility</p:attrName>
                                        </p:attrNameLst>
                                      </p:cBhvr>
                                      <p:to>
                                        <p:strVal val="visible"/>
                                      </p:to>
                                    </p:set>
                                    <p:animEffect transition="in" filter="dissolve">
                                      <p:cBhvr>
                                        <p:cTn id="25" dur="500"/>
                                        <p:tgtEl>
                                          <p:spTgt spid="292867">
                                            <p:txEl>
                                              <p:pRg st="4" end="4"/>
                                            </p:txEl>
                                          </p:spTgt>
                                        </p:tgtEl>
                                      </p:cBhvr>
                                    </p:animEffect>
                                  </p:childTnLst>
                                </p:cTn>
                              </p:par>
                            </p:childTnLst>
                          </p:cTn>
                        </p:par>
                        <p:par>
                          <p:cTn id="26" fill="hold">
                            <p:stCondLst>
                              <p:cond delay="1500"/>
                            </p:stCondLst>
                            <p:childTnLst>
                              <p:par>
                                <p:cTn id="27" presetID="9" presetClass="entr" presetSubtype="0" fill="hold" grpId="0" nodeType="afterEffect">
                                  <p:stCondLst>
                                    <p:cond delay="0"/>
                                  </p:stCondLst>
                                  <p:childTnLst>
                                    <p:set>
                                      <p:cBhvr>
                                        <p:cTn id="28" dur="1" fill="hold">
                                          <p:stCondLst>
                                            <p:cond delay="0"/>
                                          </p:stCondLst>
                                        </p:cTn>
                                        <p:tgtEl>
                                          <p:spTgt spid="292867">
                                            <p:txEl>
                                              <p:pRg st="5" end="5"/>
                                            </p:txEl>
                                          </p:spTgt>
                                        </p:tgtEl>
                                        <p:attrNameLst>
                                          <p:attrName>style.visibility</p:attrName>
                                        </p:attrNameLst>
                                      </p:cBhvr>
                                      <p:to>
                                        <p:strVal val="visible"/>
                                      </p:to>
                                    </p:set>
                                    <p:animEffect transition="in" filter="dissolve">
                                      <p:cBhvr>
                                        <p:cTn id="29" dur="500"/>
                                        <p:tgtEl>
                                          <p:spTgt spid="292867">
                                            <p:txEl>
                                              <p:pRg st="5" end="5"/>
                                            </p:txEl>
                                          </p:spTgt>
                                        </p:tgtEl>
                                      </p:cBhvr>
                                    </p:animEffect>
                                  </p:childTnLst>
                                </p:cTn>
                              </p:par>
                            </p:childTnLst>
                          </p:cTn>
                        </p:par>
                        <p:par>
                          <p:cTn id="30" fill="hold">
                            <p:stCondLst>
                              <p:cond delay="2000"/>
                            </p:stCondLst>
                            <p:childTnLst>
                              <p:par>
                                <p:cTn id="31" presetID="9" presetClass="entr" presetSubtype="0" fill="hold" grpId="0" nodeType="afterEffect">
                                  <p:stCondLst>
                                    <p:cond delay="0"/>
                                  </p:stCondLst>
                                  <p:childTnLst>
                                    <p:set>
                                      <p:cBhvr>
                                        <p:cTn id="32" dur="1" fill="hold">
                                          <p:stCondLst>
                                            <p:cond delay="0"/>
                                          </p:stCondLst>
                                        </p:cTn>
                                        <p:tgtEl>
                                          <p:spTgt spid="292867">
                                            <p:txEl>
                                              <p:pRg st="6" end="6"/>
                                            </p:txEl>
                                          </p:spTgt>
                                        </p:tgtEl>
                                        <p:attrNameLst>
                                          <p:attrName>style.visibility</p:attrName>
                                        </p:attrNameLst>
                                      </p:cBhvr>
                                      <p:to>
                                        <p:strVal val="visible"/>
                                      </p:to>
                                    </p:set>
                                    <p:animEffect transition="in" filter="dissolve">
                                      <p:cBhvr>
                                        <p:cTn id="33" dur="500"/>
                                        <p:tgtEl>
                                          <p:spTgt spid="29286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6" grpId="0" autoUpdateAnimBg="0"/>
      <p:bldP spid="292867" grpId="0" build="p" autoUpdateAnimBg="0"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9" name="Group 34"/>
          <p:cNvGrpSpPr>
            <a:grpSpLocks/>
          </p:cNvGrpSpPr>
          <p:nvPr/>
        </p:nvGrpSpPr>
        <p:grpSpPr bwMode="auto">
          <a:xfrm>
            <a:off x="1244604" y="147642"/>
            <a:ext cx="7518401" cy="5910263"/>
            <a:chOff x="784" y="93"/>
            <a:chExt cx="4736" cy="3723"/>
          </a:xfrm>
        </p:grpSpPr>
        <p:sp>
          <p:nvSpPr>
            <p:cNvPr id="19460" name="AutoShape 4"/>
            <p:cNvSpPr>
              <a:spLocks noChangeArrowheads="1"/>
            </p:cNvSpPr>
            <p:nvPr/>
          </p:nvSpPr>
          <p:spPr bwMode="auto">
            <a:xfrm>
              <a:off x="2664" y="496"/>
              <a:ext cx="768" cy="192"/>
            </a:xfrm>
            <a:prstGeom prst="flowChartTerminator">
              <a:avLst/>
            </a:prstGeom>
            <a:solidFill>
              <a:srgbClr val="800080"/>
            </a:solidFill>
            <a:ln w="9525">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400" u="none">
                  <a:solidFill>
                    <a:srgbClr val="FFFFFF"/>
                  </a:solidFill>
                </a:rPr>
                <a:t>START HERE</a:t>
              </a:r>
            </a:p>
          </p:txBody>
        </p:sp>
        <p:cxnSp>
          <p:nvCxnSpPr>
            <p:cNvPr id="19461" name="AutoShape 5"/>
            <p:cNvCxnSpPr>
              <a:cxnSpLocks noChangeShapeType="1"/>
              <a:stCxn id="19460" idx="2"/>
              <a:endCxn id="19462" idx="0"/>
            </p:cNvCxnSpPr>
            <p:nvPr/>
          </p:nvCxnSpPr>
          <p:spPr bwMode="auto">
            <a:xfrm>
              <a:off x="3048" y="688"/>
              <a:ext cx="0" cy="22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62" name="AutoShape 6"/>
            <p:cNvSpPr>
              <a:spLocks noChangeArrowheads="1"/>
            </p:cNvSpPr>
            <p:nvPr/>
          </p:nvSpPr>
          <p:spPr bwMode="auto">
            <a:xfrm>
              <a:off x="2496" y="912"/>
              <a:ext cx="1104" cy="616"/>
            </a:xfrm>
            <a:prstGeom prst="flowChartDecision">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b="0" u="none">
                  <a:solidFill>
                    <a:srgbClr val="000000"/>
                  </a:solidFill>
                </a:rPr>
                <a:t>Physical State</a:t>
              </a:r>
            </a:p>
            <a:p>
              <a:r>
                <a:rPr lang="en-US" altLang="en-US" sz="1200" b="0" u="none">
                  <a:solidFill>
                    <a:srgbClr val="000000"/>
                  </a:solidFill>
                </a:rPr>
                <a:t>of</a:t>
              </a:r>
            </a:p>
            <a:p>
              <a:r>
                <a:rPr lang="en-US" altLang="en-US" sz="1200" b="0" u="none">
                  <a:solidFill>
                    <a:srgbClr val="000000"/>
                  </a:solidFill>
                </a:rPr>
                <a:t>Waste</a:t>
              </a:r>
            </a:p>
          </p:txBody>
        </p:sp>
        <p:sp>
          <p:nvSpPr>
            <p:cNvPr id="19463" name="AutoShape 8"/>
            <p:cNvSpPr>
              <a:spLocks noChangeArrowheads="1"/>
            </p:cNvSpPr>
            <p:nvPr/>
          </p:nvSpPr>
          <p:spPr bwMode="auto">
            <a:xfrm>
              <a:off x="784" y="2688"/>
              <a:ext cx="1036" cy="528"/>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b="0" u="none">
                  <a:solidFill>
                    <a:srgbClr val="000000"/>
                  </a:solidFill>
                </a:rPr>
                <a:t>Is the waste:</a:t>
              </a:r>
            </a:p>
            <a:p>
              <a:r>
                <a:rPr lang="en-US" altLang="en-US" sz="1200" b="0" u="none">
                  <a:solidFill>
                    <a:srgbClr val="000000"/>
                  </a:solidFill>
                </a:rPr>
                <a:t>An aqueous solution</a:t>
              </a:r>
            </a:p>
            <a:p>
              <a:r>
                <a:rPr lang="en-US" altLang="en-US" sz="1200" b="0" u="none">
                  <a:solidFill>
                    <a:srgbClr val="000000"/>
                  </a:solidFill>
                </a:rPr>
                <a:t>containing </a:t>
              </a:r>
              <a:r>
                <a:rPr lang="en-US" altLang="en-US" sz="1200" u="none">
                  <a:solidFill>
                    <a:srgbClr val="000000"/>
                  </a:solidFill>
                  <a:cs typeface="Arial" panose="020B0604020202020204" pitchFamily="34" charset="0"/>
                </a:rPr>
                <a:t>≥</a:t>
              </a:r>
              <a:r>
                <a:rPr lang="en-US" altLang="en-US" sz="1200" u="none">
                  <a:solidFill>
                    <a:srgbClr val="000000"/>
                  </a:solidFill>
                </a:rPr>
                <a:t>24%</a:t>
              </a:r>
            </a:p>
            <a:p>
              <a:r>
                <a:rPr lang="en-US" altLang="en-US" sz="1200" u="none">
                  <a:solidFill>
                    <a:srgbClr val="000000"/>
                  </a:solidFill>
                </a:rPr>
                <a:t>alcohol</a:t>
              </a:r>
              <a:r>
                <a:rPr lang="en-US" altLang="en-US" sz="1200" b="0" u="none">
                  <a:solidFill>
                    <a:srgbClr val="000000"/>
                  </a:solidFill>
                </a:rPr>
                <a:t>?</a:t>
              </a:r>
            </a:p>
          </p:txBody>
        </p:sp>
        <p:sp>
          <p:nvSpPr>
            <p:cNvPr id="19464" name="AutoShape 9"/>
            <p:cNvSpPr>
              <a:spLocks noChangeArrowheads="1"/>
            </p:cNvSpPr>
            <p:nvPr/>
          </p:nvSpPr>
          <p:spPr bwMode="auto">
            <a:xfrm>
              <a:off x="792" y="1632"/>
              <a:ext cx="1036" cy="768"/>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b="0" u="none">
                  <a:solidFill>
                    <a:srgbClr val="000000"/>
                  </a:solidFill>
                </a:rPr>
                <a:t>Is the flash point of</a:t>
              </a:r>
            </a:p>
            <a:p>
              <a:r>
                <a:rPr lang="en-US" altLang="en-US" sz="1200" b="0" u="none">
                  <a:solidFill>
                    <a:srgbClr val="000000"/>
                  </a:solidFill>
                </a:rPr>
                <a:t>the waste</a:t>
              </a:r>
            </a:p>
            <a:p>
              <a:r>
                <a:rPr lang="en-US" altLang="en-US" sz="1200" b="0" u="none">
                  <a:solidFill>
                    <a:srgbClr val="000000"/>
                  </a:solidFill>
                </a:rPr>
                <a:t>(or any single phase if</a:t>
              </a:r>
            </a:p>
            <a:p>
              <a:r>
                <a:rPr lang="en-US" altLang="en-US" sz="1200" b="0" u="none">
                  <a:solidFill>
                    <a:srgbClr val="000000"/>
                  </a:solidFill>
                </a:rPr>
                <a:t>multi-phase)</a:t>
              </a:r>
            </a:p>
            <a:p>
              <a:r>
                <a:rPr lang="en-US" altLang="en-US" sz="1200" u="none">
                  <a:solidFill>
                    <a:srgbClr val="000000"/>
                  </a:solidFill>
                  <a:cs typeface="Arial" panose="020B0604020202020204" pitchFamily="34" charset="0"/>
                </a:rPr>
                <a:t>≤</a:t>
              </a:r>
              <a:r>
                <a:rPr lang="en-US" altLang="en-US" sz="1200" u="none">
                  <a:solidFill>
                    <a:srgbClr val="000000"/>
                  </a:solidFill>
                </a:rPr>
                <a:t>140</a:t>
              </a:r>
              <a:r>
                <a:rPr lang="en-US" altLang="en-US" sz="1200" u="none" baseline="30000">
                  <a:solidFill>
                    <a:srgbClr val="000000"/>
                  </a:solidFill>
                </a:rPr>
                <a:t>o</a:t>
              </a:r>
              <a:r>
                <a:rPr lang="en-US" altLang="en-US" sz="1200" u="none">
                  <a:solidFill>
                    <a:srgbClr val="000000"/>
                  </a:solidFill>
                </a:rPr>
                <a:t>F (</a:t>
              </a:r>
              <a:r>
                <a:rPr lang="en-US" altLang="en-US" sz="1200" u="none">
                  <a:solidFill>
                    <a:srgbClr val="000000"/>
                  </a:solidFill>
                  <a:cs typeface="Arial" panose="020B0604020202020204" pitchFamily="34" charset="0"/>
                </a:rPr>
                <a:t>≤</a:t>
              </a:r>
              <a:r>
                <a:rPr lang="en-US" altLang="en-US" sz="1200" u="none">
                  <a:solidFill>
                    <a:srgbClr val="000000"/>
                  </a:solidFill>
                </a:rPr>
                <a:t>60</a:t>
              </a:r>
              <a:r>
                <a:rPr lang="en-US" altLang="en-US" sz="1200" u="none" baseline="30000">
                  <a:solidFill>
                    <a:srgbClr val="000000"/>
                  </a:solidFill>
                </a:rPr>
                <a:t>o</a:t>
              </a:r>
              <a:r>
                <a:rPr lang="en-US" altLang="en-US" sz="1200" u="none">
                  <a:solidFill>
                    <a:srgbClr val="000000"/>
                  </a:solidFill>
                </a:rPr>
                <a:t>C</a:t>
              </a:r>
              <a:r>
                <a:rPr lang="en-US" altLang="en-US" sz="1200" b="0" u="none">
                  <a:solidFill>
                    <a:srgbClr val="000000"/>
                  </a:solidFill>
                </a:rPr>
                <a:t>)?</a:t>
              </a:r>
            </a:p>
          </p:txBody>
        </p:sp>
        <p:sp>
          <p:nvSpPr>
            <p:cNvPr id="19465" name="AutoShape 10"/>
            <p:cNvSpPr>
              <a:spLocks noChangeArrowheads="1"/>
            </p:cNvSpPr>
            <p:nvPr/>
          </p:nvSpPr>
          <p:spPr bwMode="auto">
            <a:xfrm>
              <a:off x="4128" y="2064"/>
              <a:ext cx="1248" cy="672"/>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b="0" u="none">
                  <a:solidFill>
                    <a:srgbClr val="000000"/>
                  </a:solidFill>
                </a:rPr>
                <a:t>Is the waste:</a:t>
              </a:r>
            </a:p>
            <a:p>
              <a:r>
                <a:rPr lang="en-US" altLang="en-US" sz="1200" b="0" u="none">
                  <a:solidFill>
                    <a:srgbClr val="000000"/>
                  </a:solidFill>
                </a:rPr>
                <a:t>Capable of causing fire</a:t>
              </a:r>
            </a:p>
            <a:p>
              <a:r>
                <a:rPr lang="en-US" altLang="en-US" sz="1200" b="0" u="none">
                  <a:solidFill>
                    <a:srgbClr val="000000"/>
                  </a:solidFill>
                </a:rPr>
                <a:t>through friction, moisture</a:t>
              </a:r>
            </a:p>
            <a:p>
              <a:r>
                <a:rPr lang="en-US" altLang="en-US" sz="1200" b="0" u="none">
                  <a:solidFill>
                    <a:srgbClr val="000000"/>
                  </a:solidFill>
                </a:rPr>
                <a:t>absorption, or spontaneous</a:t>
              </a:r>
            </a:p>
            <a:p>
              <a:r>
                <a:rPr lang="en-US" altLang="en-US" sz="1200" b="0" u="none">
                  <a:solidFill>
                    <a:srgbClr val="000000"/>
                  </a:solidFill>
                </a:rPr>
                <a:t>chemical change?</a:t>
              </a:r>
            </a:p>
          </p:txBody>
        </p:sp>
        <p:sp>
          <p:nvSpPr>
            <p:cNvPr id="19466" name="Rectangle 11"/>
            <p:cNvSpPr>
              <a:spLocks noChangeArrowheads="1"/>
            </p:cNvSpPr>
            <p:nvPr/>
          </p:nvSpPr>
          <p:spPr bwMode="auto">
            <a:xfrm>
              <a:off x="4488" y="1112"/>
              <a:ext cx="50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600" u="none">
                  <a:solidFill>
                    <a:srgbClr val="000000"/>
                  </a:solidFill>
                </a:rPr>
                <a:t>SOLID</a:t>
              </a:r>
            </a:p>
          </p:txBody>
        </p:sp>
        <p:sp>
          <p:nvSpPr>
            <p:cNvPr id="19467" name="Rectangle 12"/>
            <p:cNvSpPr>
              <a:spLocks noChangeArrowheads="1"/>
            </p:cNvSpPr>
            <p:nvPr/>
          </p:nvSpPr>
          <p:spPr bwMode="auto">
            <a:xfrm>
              <a:off x="1038" y="1112"/>
              <a:ext cx="55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600" u="none">
                  <a:solidFill>
                    <a:srgbClr val="000000"/>
                  </a:solidFill>
                </a:rPr>
                <a:t>LIQUID</a:t>
              </a:r>
            </a:p>
          </p:txBody>
        </p:sp>
        <p:sp>
          <p:nvSpPr>
            <p:cNvPr id="19468" name="Rectangle 14"/>
            <p:cNvSpPr>
              <a:spLocks noChangeArrowheads="1"/>
            </p:cNvSpPr>
            <p:nvPr/>
          </p:nvSpPr>
          <p:spPr bwMode="auto">
            <a:xfrm>
              <a:off x="4052" y="93"/>
              <a:ext cx="1468"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i="1" dirty="0">
                  <a:solidFill>
                    <a:srgbClr val="3333CC"/>
                  </a:solidFill>
                </a:rPr>
                <a:t>Ignitability</a:t>
              </a:r>
            </a:p>
            <a:p>
              <a:pPr algn="l"/>
              <a:r>
                <a:rPr lang="en-US" altLang="en-US" u="none" dirty="0">
                  <a:solidFill>
                    <a:srgbClr val="3333CC"/>
                  </a:solidFill>
                </a:rPr>
                <a:t>(D001 Wastes)</a:t>
              </a:r>
            </a:p>
          </p:txBody>
        </p:sp>
        <p:sp>
          <p:nvSpPr>
            <p:cNvPr id="19469" name="AutoShape 15"/>
            <p:cNvSpPr>
              <a:spLocks noChangeArrowheads="1"/>
            </p:cNvSpPr>
            <p:nvPr/>
          </p:nvSpPr>
          <p:spPr bwMode="auto">
            <a:xfrm>
              <a:off x="2544" y="2100"/>
              <a:ext cx="1152" cy="605"/>
            </a:xfrm>
            <a:prstGeom prst="flowChartAlternateProcess">
              <a:avLst/>
            </a:prstGeom>
            <a:solidFill>
              <a:srgbClr val="0000FF"/>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400" dirty="0">
                  <a:solidFill>
                    <a:srgbClr val="FFFFFF"/>
                  </a:solidFill>
                </a:rPr>
                <a:t>HAZARD CLASS</a:t>
              </a:r>
            </a:p>
            <a:p>
              <a:r>
                <a:rPr lang="en-US" altLang="en-US" sz="1400" u="none" dirty="0">
                  <a:solidFill>
                    <a:srgbClr val="FFFFFF"/>
                  </a:solidFill>
                </a:rPr>
                <a:t>IGNITABLE</a:t>
              </a:r>
            </a:p>
            <a:p>
              <a:endParaRPr lang="en-US" altLang="en-US" sz="500" u="none" dirty="0">
                <a:solidFill>
                  <a:srgbClr val="FFFFFF"/>
                </a:solidFill>
              </a:endParaRPr>
            </a:p>
            <a:p>
              <a:r>
                <a:rPr lang="en-US" altLang="zh-CN" sz="1200" b="0" u="none" dirty="0">
                  <a:solidFill>
                    <a:srgbClr val="FFFFFF"/>
                  </a:solidFill>
                  <a:ea typeface="宋体" panose="02010600030101010101" pitchFamily="2" charset="-122"/>
                </a:rPr>
                <a:t>Contact </a:t>
              </a:r>
              <a:r>
                <a:rPr lang="en-US" altLang="zh-CN" sz="1200" u="none" dirty="0">
                  <a:solidFill>
                    <a:srgbClr val="FFFFFF"/>
                  </a:solidFill>
                  <a:ea typeface="宋体" panose="02010600030101010101" pitchFamily="2" charset="-122"/>
                </a:rPr>
                <a:t>EHS @ 5-2807</a:t>
              </a:r>
              <a:r>
                <a:rPr lang="en-US" altLang="zh-CN" sz="1200" b="0" u="none" dirty="0">
                  <a:solidFill>
                    <a:srgbClr val="FFFFFF"/>
                  </a:solidFill>
                  <a:ea typeface="宋体" panose="02010600030101010101" pitchFamily="2" charset="-122"/>
                </a:rPr>
                <a:t> </a:t>
              </a:r>
            </a:p>
            <a:p>
              <a:r>
                <a:rPr lang="en-US" altLang="zh-CN" sz="1200" b="0" u="none" dirty="0">
                  <a:solidFill>
                    <a:srgbClr val="FFFFFF"/>
                  </a:solidFill>
                  <a:ea typeface="宋体" panose="02010600030101010101" pitchFamily="2" charset="-122"/>
                </a:rPr>
                <a:t>for assistance</a:t>
              </a:r>
              <a:endParaRPr lang="en-US" altLang="en-US" sz="1200" b="0" u="none" dirty="0">
                <a:solidFill>
                  <a:srgbClr val="FFFFFF"/>
                </a:solidFill>
              </a:endParaRPr>
            </a:p>
          </p:txBody>
        </p:sp>
        <p:sp>
          <p:nvSpPr>
            <p:cNvPr id="19470" name="AutoShape 16"/>
            <p:cNvSpPr>
              <a:spLocks noChangeArrowheads="1"/>
            </p:cNvSpPr>
            <p:nvPr/>
          </p:nvSpPr>
          <p:spPr bwMode="auto">
            <a:xfrm>
              <a:off x="1824" y="3456"/>
              <a:ext cx="2591" cy="360"/>
            </a:xfrm>
            <a:prstGeom prst="flowChartAlternateProcess">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b="0" u="none" dirty="0">
                  <a:solidFill>
                    <a:srgbClr val="000000"/>
                  </a:solidFill>
                </a:rPr>
                <a:t>Material does NOT meet the definition of </a:t>
              </a:r>
              <a:r>
                <a:rPr lang="en-US" altLang="en-US" sz="1200" u="none" dirty="0">
                  <a:solidFill>
                    <a:srgbClr val="000000"/>
                  </a:solidFill>
                </a:rPr>
                <a:t>IGNITABLE</a:t>
              </a:r>
              <a:r>
                <a:rPr lang="en-US" altLang="en-US" sz="1200" b="0" u="none" dirty="0">
                  <a:solidFill>
                    <a:srgbClr val="000000"/>
                  </a:solidFill>
                </a:rPr>
                <a:t>.</a:t>
              </a:r>
            </a:p>
            <a:p>
              <a:r>
                <a:rPr lang="en-US" altLang="en-US" sz="1400" b="0" u="none" dirty="0">
                  <a:solidFill>
                    <a:srgbClr val="000000"/>
                  </a:solidFill>
                </a:rPr>
                <a:t>Continue with the </a:t>
              </a:r>
              <a:r>
                <a:rPr lang="en-US" altLang="en-US" sz="1400" i="1" dirty="0">
                  <a:solidFill>
                    <a:srgbClr val="0000FF"/>
                  </a:solidFill>
                  <a:hlinkClick r:id="rId2" action="ppaction://hlinksldjump"/>
                </a:rPr>
                <a:t>Master Flowchart</a:t>
              </a:r>
              <a:endParaRPr lang="en-US" altLang="en-US" sz="1800" dirty="0">
                <a:solidFill>
                  <a:srgbClr val="000000"/>
                </a:solidFill>
              </a:endParaRPr>
            </a:p>
          </p:txBody>
        </p:sp>
        <p:cxnSp>
          <p:nvCxnSpPr>
            <p:cNvPr id="19471" name="AutoShape 17"/>
            <p:cNvCxnSpPr>
              <a:cxnSpLocks noChangeShapeType="1"/>
              <a:stCxn id="19462" idx="1"/>
              <a:endCxn id="19467" idx="3"/>
            </p:cNvCxnSpPr>
            <p:nvPr/>
          </p:nvCxnSpPr>
          <p:spPr bwMode="auto">
            <a:xfrm flipH="1" flipV="1">
              <a:off x="1570" y="1218"/>
              <a:ext cx="926" cy="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72" name="AutoShape 18"/>
            <p:cNvCxnSpPr>
              <a:cxnSpLocks noChangeShapeType="1"/>
              <a:stCxn id="19462" idx="3"/>
              <a:endCxn id="19466" idx="1"/>
            </p:cNvCxnSpPr>
            <p:nvPr/>
          </p:nvCxnSpPr>
          <p:spPr bwMode="auto">
            <a:xfrm flipV="1">
              <a:off x="3600" y="1218"/>
              <a:ext cx="888" cy="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73" name="AutoShape 19"/>
            <p:cNvCxnSpPr>
              <a:cxnSpLocks noChangeShapeType="1"/>
              <a:stCxn id="19466" idx="2"/>
              <a:endCxn id="19465" idx="0"/>
            </p:cNvCxnSpPr>
            <p:nvPr/>
          </p:nvCxnSpPr>
          <p:spPr bwMode="auto">
            <a:xfrm>
              <a:off x="4742" y="1324"/>
              <a:ext cx="10" cy="74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74" name="AutoShape 20"/>
            <p:cNvCxnSpPr>
              <a:cxnSpLocks noChangeShapeType="1"/>
              <a:stCxn id="19467" idx="2"/>
              <a:endCxn id="19464" idx="0"/>
            </p:cNvCxnSpPr>
            <p:nvPr/>
          </p:nvCxnSpPr>
          <p:spPr bwMode="auto">
            <a:xfrm flipH="1">
              <a:off x="1310" y="1324"/>
              <a:ext cx="3" cy="30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75" name="AutoShape 21"/>
            <p:cNvCxnSpPr>
              <a:cxnSpLocks noChangeShapeType="1"/>
              <a:stCxn id="19464" idx="2"/>
              <a:endCxn id="19463" idx="0"/>
            </p:cNvCxnSpPr>
            <p:nvPr/>
          </p:nvCxnSpPr>
          <p:spPr bwMode="auto">
            <a:xfrm flipH="1">
              <a:off x="1302" y="2400"/>
              <a:ext cx="8" cy="2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76" name="AutoShape 22"/>
            <p:cNvCxnSpPr>
              <a:cxnSpLocks noChangeShapeType="1"/>
              <a:stCxn id="19464" idx="3"/>
              <a:endCxn id="19469" idx="1"/>
            </p:cNvCxnSpPr>
            <p:nvPr/>
          </p:nvCxnSpPr>
          <p:spPr bwMode="auto">
            <a:xfrm>
              <a:off x="1828" y="2016"/>
              <a:ext cx="716" cy="38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77" name="AutoShape 23"/>
            <p:cNvCxnSpPr>
              <a:cxnSpLocks noChangeShapeType="1"/>
              <a:stCxn id="19463" idx="3"/>
              <a:endCxn id="19469" idx="1"/>
            </p:cNvCxnSpPr>
            <p:nvPr/>
          </p:nvCxnSpPr>
          <p:spPr bwMode="auto">
            <a:xfrm flipV="1">
              <a:off x="1820" y="2403"/>
              <a:ext cx="724" cy="549"/>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78" name="AutoShape 24"/>
            <p:cNvCxnSpPr>
              <a:cxnSpLocks noChangeShapeType="1"/>
              <a:stCxn id="19465" idx="1"/>
              <a:endCxn id="19469" idx="3"/>
            </p:cNvCxnSpPr>
            <p:nvPr/>
          </p:nvCxnSpPr>
          <p:spPr bwMode="auto">
            <a:xfrm flipH="1">
              <a:off x="3696" y="2400"/>
              <a:ext cx="432" cy="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79" name="AutoShape 25"/>
            <p:cNvCxnSpPr>
              <a:cxnSpLocks noChangeShapeType="1"/>
              <a:stCxn id="19463" idx="2"/>
              <a:endCxn id="19470" idx="1"/>
            </p:cNvCxnSpPr>
            <p:nvPr/>
          </p:nvCxnSpPr>
          <p:spPr bwMode="auto">
            <a:xfrm rot="16200000" flipH="1">
              <a:off x="1353" y="3165"/>
              <a:ext cx="420" cy="522"/>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80" name="AutoShape 26"/>
            <p:cNvCxnSpPr>
              <a:cxnSpLocks noChangeShapeType="1"/>
              <a:stCxn id="19465" idx="2"/>
              <a:endCxn id="19470" idx="3"/>
            </p:cNvCxnSpPr>
            <p:nvPr/>
          </p:nvCxnSpPr>
          <p:spPr bwMode="auto">
            <a:xfrm rot="5400000">
              <a:off x="4134" y="3017"/>
              <a:ext cx="900" cy="337"/>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81" name="Rectangle 27"/>
            <p:cNvSpPr>
              <a:spLocks noChangeArrowheads="1"/>
            </p:cNvSpPr>
            <p:nvPr/>
          </p:nvSpPr>
          <p:spPr bwMode="auto">
            <a:xfrm>
              <a:off x="2072" y="2704"/>
              <a:ext cx="308"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u="none">
                  <a:solidFill>
                    <a:srgbClr val="000000"/>
                  </a:solidFill>
                </a:rPr>
                <a:t>YES</a:t>
              </a:r>
              <a:endParaRPr lang="en-US" altLang="en-US" sz="1800">
                <a:solidFill>
                  <a:srgbClr val="000000"/>
                </a:solidFill>
              </a:endParaRPr>
            </a:p>
          </p:txBody>
        </p:sp>
        <p:sp>
          <p:nvSpPr>
            <p:cNvPr id="19482" name="Rectangle 28"/>
            <p:cNvSpPr>
              <a:spLocks noChangeArrowheads="1"/>
            </p:cNvSpPr>
            <p:nvPr/>
          </p:nvSpPr>
          <p:spPr bwMode="auto">
            <a:xfrm>
              <a:off x="2064" y="2040"/>
              <a:ext cx="308"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u="none">
                  <a:solidFill>
                    <a:srgbClr val="000000"/>
                  </a:solidFill>
                </a:rPr>
                <a:t>YES</a:t>
              </a:r>
              <a:endParaRPr lang="en-US" altLang="en-US" sz="1800">
                <a:solidFill>
                  <a:srgbClr val="000000"/>
                </a:solidFill>
              </a:endParaRPr>
            </a:p>
          </p:txBody>
        </p:sp>
        <p:sp>
          <p:nvSpPr>
            <p:cNvPr id="19483" name="Rectangle 29"/>
            <p:cNvSpPr>
              <a:spLocks noChangeArrowheads="1"/>
            </p:cNvSpPr>
            <p:nvPr/>
          </p:nvSpPr>
          <p:spPr bwMode="auto">
            <a:xfrm>
              <a:off x="3744" y="2256"/>
              <a:ext cx="308"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u="none">
                  <a:solidFill>
                    <a:srgbClr val="000000"/>
                  </a:solidFill>
                </a:rPr>
                <a:t>YES</a:t>
              </a:r>
              <a:endParaRPr lang="en-US" altLang="en-US" sz="1800">
                <a:solidFill>
                  <a:srgbClr val="000000"/>
                </a:solidFill>
              </a:endParaRPr>
            </a:p>
          </p:txBody>
        </p:sp>
        <p:sp>
          <p:nvSpPr>
            <p:cNvPr id="19484" name="Rectangle 30"/>
            <p:cNvSpPr>
              <a:spLocks noChangeArrowheads="1"/>
            </p:cNvSpPr>
            <p:nvPr/>
          </p:nvSpPr>
          <p:spPr bwMode="auto">
            <a:xfrm>
              <a:off x="1072" y="2472"/>
              <a:ext cx="26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200" u="none">
                  <a:solidFill>
                    <a:srgbClr val="000000"/>
                  </a:solidFill>
                </a:rPr>
                <a:t>NO</a:t>
              </a:r>
              <a:endParaRPr lang="en-US" altLang="en-US" sz="1800">
                <a:solidFill>
                  <a:srgbClr val="000000"/>
                </a:solidFill>
              </a:endParaRPr>
            </a:p>
          </p:txBody>
        </p:sp>
        <p:sp>
          <p:nvSpPr>
            <p:cNvPr id="19485" name="Rectangle 31"/>
            <p:cNvSpPr>
              <a:spLocks noChangeArrowheads="1"/>
            </p:cNvSpPr>
            <p:nvPr/>
          </p:nvSpPr>
          <p:spPr bwMode="auto">
            <a:xfrm>
              <a:off x="1424" y="3488"/>
              <a:ext cx="26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200" u="none">
                  <a:solidFill>
                    <a:srgbClr val="000000"/>
                  </a:solidFill>
                </a:rPr>
                <a:t>NO</a:t>
              </a:r>
              <a:endParaRPr lang="en-US" altLang="en-US" sz="1800">
                <a:solidFill>
                  <a:srgbClr val="000000"/>
                </a:solidFill>
              </a:endParaRPr>
            </a:p>
          </p:txBody>
        </p:sp>
        <p:sp>
          <p:nvSpPr>
            <p:cNvPr id="19486" name="Rectangle 32"/>
            <p:cNvSpPr>
              <a:spLocks noChangeArrowheads="1"/>
            </p:cNvSpPr>
            <p:nvPr/>
          </p:nvSpPr>
          <p:spPr bwMode="auto">
            <a:xfrm>
              <a:off x="4480" y="3488"/>
              <a:ext cx="26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200" u="none">
                  <a:solidFill>
                    <a:srgbClr val="000000"/>
                  </a:solidFill>
                </a:rPr>
                <a:t>NO</a:t>
              </a:r>
              <a:endParaRPr lang="en-US" altLang="en-US" sz="1800">
                <a:solidFill>
                  <a:srgbClr val="000000"/>
                </a:solidFill>
              </a:endParaRPr>
            </a:p>
          </p:txBody>
        </p:sp>
      </p:grpSp>
      <p:pic>
        <p:nvPicPr>
          <p:cNvPr id="2" name="Picture 1"/>
          <p:cNvPicPr>
            <a:picLocks noChangeAspect="1"/>
          </p:cNvPicPr>
          <p:nvPr/>
        </p:nvPicPr>
        <p:blipFill>
          <a:blip r:embed="rId3"/>
          <a:stretch>
            <a:fillRect/>
          </a:stretch>
        </p:blipFill>
        <p:spPr>
          <a:xfrm>
            <a:off x="423965" y="13585"/>
            <a:ext cx="2319239" cy="1434681"/>
          </a:xfrm>
          <a:prstGeom prst="rect">
            <a:avLst/>
          </a:prstGeom>
        </p:spPr>
      </p:pic>
      <p:pic>
        <p:nvPicPr>
          <p:cNvPr id="3" name="Picture 2"/>
          <p:cNvPicPr>
            <a:picLocks noChangeAspect="1"/>
          </p:cNvPicPr>
          <p:nvPr/>
        </p:nvPicPr>
        <p:blipFill>
          <a:blip r:embed="rId4"/>
          <a:stretch>
            <a:fillRect/>
          </a:stretch>
        </p:blipFill>
        <p:spPr>
          <a:xfrm>
            <a:off x="593729" y="1452993"/>
            <a:ext cx="177801" cy="745677"/>
          </a:xfrm>
          <a:prstGeom prst="rect">
            <a:avLst/>
          </a:prstGeom>
        </p:spPr>
      </p:pic>
    </p:spTree>
    <p:extLst>
      <p:ext uri="{BB962C8B-B14F-4D97-AF65-F5344CB8AC3E}">
        <p14:creationId xmlns:p14="http://schemas.microsoft.com/office/powerpoint/2010/main" val="8808398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3" name="Group 510"/>
          <p:cNvGrpSpPr>
            <a:grpSpLocks/>
          </p:cNvGrpSpPr>
          <p:nvPr/>
        </p:nvGrpSpPr>
        <p:grpSpPr bwMode="auto">
          <a:xfrm>
            <a:off x="495300" y="115542"/>
            <a:ext cx="8810626" cy="6434138"/>
            <a:chOff x="312" y="107"/>
            <a:chExt cx="5550" cy="4053"/>
          </a:xfrm>
        </p:grpSpPr>
        <p:sp>
          <p:nvSpPr>
            <p:cNvPr id="20484" name="AutoShape 4"/>
            <p:cNvSpPr>
              <a:spLocks noChangeArrowheads="1"/>
            </p:cNvSpPr>
            <p:nvPr/>
          </p:nvSpPr>
          <p:spPr bwMode="auto">
            <a:xfrm>
              <a:off x="384" y="568"/>
              <a:ext cx="3167" cy="288"/>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a:solidFill>
                    <a:srgbClr val="000000"/>
                  </a:solidFill>
                  <a:ea typeface="宋体" panose="02010600030101010101" pitchFamily="2" charset="-122"/>
                </a:rPr>
                <a:t>Does the waste:</a:t>
              </a:r>
              <a:endParaRPr lang="en-US" altLang="zh-CN" sz="1200" u="none">
                <a:solidFill>
                  <a:srgbClr val="000000"/>
                </a:solidFill>
                <a:ea typeface="宋体" panose="02010600030101010101" pitchFamily="2" charset="-122"/>
              </a:endParaRPr>
            </a:p>
            <a:p>
              <a:r>
                <a:rPr lang="en-US" altLang="zh-CN" sz="1200" u="none">
                  <a:solidFill>
                    <a:srgbClr val="000000"/>
                  </a:solidFill>
                  <a:ea typeface="宋体" panose="02010600030101010101" pitchFamily="2" charset="-122"/>
                </a:rPr>
                <a:t>Release oxygen when reacting with another chemical</a:t>
              </a:r>
              <a:r>
                <a:rPr lang="en-US" altLang="zh-CN" sz="1200" b="0" u="none">
                  <a:solidFill>
                    <a:srgbClr val="000000"/>
                  </a:solidFill>
                  <a:ea typeface="宋体" panose="02010600030101010101" pitchFamily="2" charset="-122"/>
                </a:rPr>
                <a:t>?</a:t>
              </a:r>
              <a:r>
                <a:rPr lang="en-US" altLang="en-US" sz="1200" b="0" u="none">
                  <a:solidFill>
                    <a:srgbClr val="000000"/>
                  </a:solidFill>
                </a:rPr>
                <a:t> </a:t>
              </a:r>
              <a:endParaRPr lang="en-US" altLang="zh-CN" sz="1200" b="0" u="none">
                <a:solidFill>
                  <a:srgbClr val="000000"/>
                </a:solidFill>
                <a:ea typeface="宋体" panose="02010600030101010101" pitchFamily="2" charset="-122"/>
              </a:endParaRPr>
            </a:p>
          </p:txBody>
        </p:sp>
        <p:sp>
          <p:nvSpPr>
            <p:cNvPr id="20485" name="AutoShape 5"/>
            <p:cNvSpPr>
              <a:spLocks noChangeArrowheads="1"/>
            </p:cNvSpPr>
            <p:nvPr/>
          </p:nvSpPr>
          <p:spPr bwMode="auto">
            <a:xfrm>
              <a:off x="384" y="984"/>
              <a:ext cx="3167" cy="392"/>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i="1" u="none">
                  <a:solidFill>
                    <a:srgbClr val="000000"/>
                  </a:solidFill>
                  <a:ea typeface="宋体" panose="02010600030101010101" pitchFamily="2" charset="-122"/>
                </a:rPr>
                <a:t>Does the waste:</a:t>
              </a:r>
              <a:endParaRPr lang="en-US" altLang="zh-CN" sz="1200" i="1" u="none">
                <a:solidFill>
                  <a:srgbClr val="000000"/>
                </a:solidFill>
                <a:ea typeface="宋体" panose="02010600030101010101" pitchFamily="2" charset="-122"/>
              </a:endParaRPr>
            </a:p>
            <a:p>
              <a:r>
                <a:rPr lang="en-US" altLang="zh-CN" sz="1200" i="1" u="none">
                  <a:solidFill>
                    <a:srgbClr val="000000"/>
                  </a:solidFill>
                  <a:ea typeface="宋体" panose="02010600030101010101" pitchFamily="2" charset="-122"/>
                </a:rPr>
                <a:t>React with organic materials </a:t>
              </a:r>
              <a:r>
                <a:rPr lang="en-US" altLang="zh-CN" sz="1200" b="0" i="1" u="none">
                  <a:solidFill>
                    <a:srgbClr val="000000"/>
                  </a:solidFill>
                  <a:ea typeface="宋体" panose="02010600030101010101" pitchFamily="2" charset="-122"/>
                </a:rPr>
                <a:t>(i.e., oils, greases, solvents, paper, </a:t>
              </a:r>
            </a:p>
            <a:p>
              <a:r>
                <a:rPr lang="en-US" altLang="zh-CN" sz="1200" b="0" i="1" u="none">
                  <a:solidFill>
                    <a:srgbClr val="000000"/>
                  </a:solidFill>
                  <a:ea typeface="宋体" panose="02010600030101010101" pitchFamily="2" charset="-122"/>
                </a:rPr>
                <a:t>cloth, wood, etc.) </a:t>
              </a:r>
              <a:r>
                <a:rPr lang="en-US" altLang="zh-CN" sz="1200" i="1" u="none">
                  <a:solidFill>
                    <a:srgbClr val="000000"/>
                  </a:solidFill>
                  <a:ea typeface="宋体" panose="02010600030101010101" pitchFamily="2" charset="-122"/>
                </a:rPr>
                <a:t>resulting in fire or the generation of heat</a:t>
              </a:r>
              <a:r>
                <a:rPr lang="en-US" altLang="zh-CN" sz="1200" b="0" i="1" u="none">
                  <a:solidFill>
                    <a:srgbClr val="000000"/>
                  </a:solidFill>
                  <a:ea typeface="宋体" panose="02010600030101010101" pitchFamily="2" charset="-122"/>
                </a:rPr>
                <a:t>?</a:t>
              </a:r>
              <a:r>
                <a:rPr lang="en-US" altLang="zh-CN" sz="1200" b="0" u="none">
                  <a:solidFill>
                    <a:srgbClr val="000000"/>
                  </a:solidFill>
                  <a:ea typeface="宋体" panose="02010600030101010101" pitchFamily="2" charset="-122"/>
                </a:rPr>
                <a:t> </a:t>
              </a:r>
            </a:p>
          </p:txBody>
        </p:sp>
        <p:sp>
          <p:nvSpPr>
            <p:cNvPr id="20486" name="AutoShape 6"/>
            <p:cNvSpPr>
              <a:spLocks noChangeArrowheads="1"/>
            </p:cNvSpPr>
            <p:nvPr/>
          </p:nvSpPr>
          <p:spPr bwMode="auto">
            <a:xfrm>
              <a:off x="384" y="1504"/>
              <a:ext cx="3168" cy="576"/>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a:solidFill>
                    <a:srgbClr val="000000"/>
                  </a:solidFill>
                  <a:ea typeface="宋体" panose="02010600030101010101" pitchFamily="2" charset="-122"/>
                </a:rPr>
                <a:t>Is the waste:</a:t>
              </a:r>
              <a:endParaRPr lang="en-US" altLang="zh-CN" sz="1200" u="none">
                <a:solidFill>
                  <a:srgbClr val="000000"/>
                </a:solidFill>
                <a:ea typeface="宋体" panose="02010600030101010101" pitchFamily="2" charset="-122"/>
              </a:endParaRPr>
            </a:p>
            <a:p>
              <a:r>
                <a:rPr lang="en-US" altLang="zh-CN" sz="1200" u="none">
                  <a:solidFill>
                    <a:srgbClr val="000000"/>
                  </a:solidFill>
                  <a:ea typeface="宋体" panose="02010600030101010101" pitchFamily="2" charset="-122"/>
                </a:rPr>
                <a:t>A member of one of the common oxidizer categories listed below</a:t>
              </a:r>
              <a:r>
                <a:rPr lang="en-US" altLang="zh-CN" sz="1200" b="0" u="none">
                  <a:solidFill>
                    <a:srgbClr val="000000"/>
                  </a:solidFill>
                  <a:ea typeface="宋体" panose="02010600030101010101" pitchFamily="2" charset="-122"/>
                </a:rPr>
                <a:t>? </a:t>
              </a:r>
            </a:p>
            <a:p>
              <a:r>
                <a:rPr lang="en-US" altLang="zh-CN" sz="1200" b="0" u="none">
                  <a:solidFill>
                    <a:srgbClr val="000000"/>
                  </a:solidFill>
                  <a:ea typeface="宋体" panose="02010600030101010101" pitchFamily="2" charset="-122"/>
                </a:rPr>
                <a:t>or</a:t>
              </a:r>
              <a:endParaRPr lang="en-US" altLang="zh-CN" sz="1200" u="none">
                <a:solidFill>
                  <a:srgbClr val="000000"/>
                </a:solidFill>
                <a:ea typeface="宋体" panose="02010600030101010101" pitchFamily="2" charset="-122"/>
              </a:endParaRPr>
            </a:p>
            <a:p>
              <a:r>
                <a:rPr lang="en-US" altLang="zh-CN" sz="1200" u="none">
                  <a:solidFill>
                    <a:srgbClr val="000000"/>
                  </a:solidFill>
                  <a:ea typeface="宋体" panose="02010600030101010101" pitchFamily="2" charset="-122"/>
                </a:rPr>
                <a:t>An aqueous solution of any of the common categories listed below</a:t>
              </a:r>
            </a:p>
            <a:p>
              <a:r>
                <a:rPr lang="en-US" altLang="zh-CN" sz="1200" u="none">
                  <a:solidFill>
                    <a:srgbClr val="000000"/>
                  </a:solidFill>
                  <a:ea typeface="宋体" panose="02010600030101010101" pitchFamily="2" charset="-122"/>
                </a:rPr>
                <a:t> which exhibits any of the oxidizing properties stated above</a:t>
              </a:r>
              <a:r>
                <a:rPr lang="en-US" altLang="zh-CN" sz="1200" b="0" u="none">
                  <a:solidFill>
                    <a:srgbClr val="000000"/>
                  </a:solidFill>
                  <a:ea typeface="宋体" panose="02010600030101010101" pitchFamily="2" charset="-122"/>
                </a:rPr>
                <a:t>?</a:t>
              </a:r>
            </a:p>
          </p:txBody>
        </p:sp>
        <p:sp>
          <p:nvSpPr>
            <p:cNvPr id="20487" name="AutoShape 8"/>
            <p:cNvSpPr>
              <a:spLocks noChangeArrowheads="1"/>
            </p:cNvSpPr>
            <p:nvPr/>
          </p:nvSpPr>
          <p:spPr bwMode="auto">
            <a:xfrm>
              <a:off x="1584" y="240"/>
              <a:ext cx="768" cy="192"/>
            </a:xfrm>
            <a:prstGeom prst="flowChartTerminator">
              <a:avLst/>
            </a:prstGeom>
            <a:solidFill>
              <a:srgbClr val="800080"/>
            </a:solidFill>
            <a:ln w="9525">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400" u="none">
                  <a:solidFill>
                    <a:srgbClr val="FFFFFF"/>
                  </a:solidFill>
                </a:rPr>
                <a:t>START HERE</a:t>
              </a:r>
            </a:p>
          </p:txBody>
        </p:sp>
        <p:cxnSp>
          <p:nvCxnSpPr>
            <p:cNvPr id="20488" name="AutoShape 9"/>
            <p:cNvCxnSpPr>
              <a:cxnSpLocks noChangeShapeType="1"/>
              <a:stCxn id="20487" idx="2"/>
              <a:endCxn id="20484" idx="0"/>
            </p:cNvCxnSpPr>
            <p:nvPr/>
          </p:nvCxnSpPr>
          <p:spPr bwMode="auto">
            <a:xfrm>
              <a:off x="1968" y="432"/>
              <a:ext cx="0" cy="13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489" name="AutoShape 10"/>
            <p:cNvCxnSpPr>
              <a:cxnSpLocks noChangeShapeType="1"/>
              <a:stCxn id="20484" idx="2"/>
              <a:endCxn id="20485" idx="0"/>
            </p:cNvCxnSpPr>
            <p:nvPr/>
          </p:nvCxnSpPr>
          <p:spPr bwMode="auto">
            <a:xfrm>
              <a:off x="1968" y="856"/>
              <a:ext cx="0" cy="12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490" name="AutoShape 11"/>
            <p:cNvCxnSpPr>
              <a:cxnSpLocks noChangeShapeType="1"/>
              <a:stCxn id="20486" idx="2"/>
              <a:endCxn id="20493" idx="0"/>
            </p:cNvCxnSpPr>
            <p:nvPr/>
          </p:nvCxnSpPr>
          <p:spPr bwMode="auto">
            <a:xfrm>
              <a:off x="1968" y="2080"/>
              <a:ext cx="0" cy="13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491" name="AutoShape 12"/>
            <p:cNvCxnSpPr>
              <a:cxnSpLocks noChangeShapeType="1"/>
              <a:stCxn id="20485" idx="2"/>
              <a:endCxn id="20486" idx="0"/>
            </p:cNvCxnSpPr>
            <p:nvPr/>
          </p:nvCxnSpPr>
          <p:spPr bwMode="auto">
            <a:xfrm>
              <a:off x="1968" y="1376"/>
              <a:ext cx="0" cy="12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492" name="Rectangle 14"/>
            <p:cNvSpPr>
              <a:spLocks noChangeArrowheads="1"/>
            </p:cNvSpPr>
            <p:nvPr/>
          </p:nvSpPr>
          <p:spPr bwMode="auto">
            <a:xfrm>
              <a:off x="3909" y="107"/>
              <a:ext cx="1953"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i="1" dirty="0">
                  <a:solidFill>
                    <a:srgbClr val="3333CC"/>
                  </a:solidFill>
                </a:rPr>
                <a:t>Oxidizers </a:t>
              </a:r>
            </a:p>
            <a:p>
              <a:pPr algn="l"/>
              <a:r>
                <a:rPr lang="en-US" altLang="en-US" i="1" u="none" dirty="0">
                  <a:solidFill>
                    <a:srgbClr val="3333CC"/>
                  </a:solidFill>
                </a:rPr>
                <a:t>(also D001 Wastes)</a:t>
              </a:r>
            </a:p>
          </p:txBody>
        </p:sp>
        <p:sp>
          <p:nvSpPr>
            <p:cNvPr id="20493" name="AutoShape 98"/>
            <p:cNvSpPr>
              <a:spLocks noChangeArrowheads="1"/>
            </p:cNvSpPr>
            <p:nvPr/>
          </p:nvSpPr>
          <p:spPr bwMode="auto">
            <a:xfrm>
              <a:off x="672" y="2216"/>
              <a:ext cx="2591" cy="403"/>
            </a:xfrm>
            <a:prstGeom prst="flowChartAlternateProcess">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b="0" u="none">
                  <a:solidFill>
                    <a:srgbClr val="000000"/>
                  </a:solidFill>
                </a:rPr>
                <a:t>Material does NOT meet the definition of </a:t>
              </a:r>
              <a:r>
                <a:rPr lang="en-US" altLang="en-US" sz="1200" u="none">
                  <a:solidFill>
                    <a:srgbClr val="000000"/>
                  </a:solidFill>
                </a:rPr>
                <a:t>OXIDIZER</a:t>
              </a:r>
              <a:endParaRPr lang="en-US" altLang="en-US" sz="1200" b="0" u="none">
                <a:solidFill>
                  <a:srgbClr val="000000"/>
                </a:solidFill>
              </a:endParaRPr>
            </a:p>
            <a:p>
              <a:r>
                <a:rPr lang="en-US" altLang="en-US" sz="1400" b="0" u="none">
                  <a:solidFill>
                    <a:srgbClr val="000000"/>
                  </a:solidFill>
                </a:rPr>
                <a:t>Continue on </a:t>
              </a:r>
              <a:r>
                <a:rPr lang="en-US" altLang="en-US" sz="1400" i="1">
                  <a:solidFill>
                    <a:srgbClr val="0000FF"/>
                  </a:solidFill>
                  <a:hlinkClick r:id="rId2" action="ppaction://hlinksldjump"/>
                </a:rPr>
                <a:t>Master Flowchart</a:t>
              </a:r>
              <a:endParaRPr lang="en-US" altLang="en-US" sz="1800">
                <a:solidFill>
                  <a:srgbClr val="000000"/>
                </a:solidFill>
              </a:endParaRPr>
            </a:p>
          </p:txBody>
        </p:sp>
        <p:sp>
          <p:nvSpPr>
            <p:cNvPr id="20494" name="AutoShape 100"/>
            <p:cNvSpPr>
              <a:spLocks noChangeArrowheads="1"/>
            </p:cNvSpPr>
            <p:nvPr/>
          </p:nvSpPr>
          <p:spPr bwMode="auto">
            <a:xfrm>
              <a:off x="4160" y="864"/>
              <a:ext cx="1267" cy="633"/>
            </a:xfrm>
            <a:prstGeom prst="flowChartAlternateProcess">
              <a:avLst/>
            </a:prstGeom>
            <a:solidFill>
              <a:srgbClr val="0000FF"/>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400" dirty="0">
                  <a:solidFill>
                    <a:srgbClr val="FFFFFF"/>
                  </a:solidFill>
                </a:rPr>
                <a:t>HAZARD CLASS</a:t>
              </a:r>
            </a:p>
            <a:p>
              <a:r>
                <a:rPr lang="en-US" altLang="en-US" sz="1400" u="none" dirty="0">
                  <a:solidFill>
                    <a:srgbClr val="FFFFFF"/>
                  </a:solidFill>
                </a:rPr>
                <a:t>OXIDIZER</a:t>
              </a:r>
            </a:p>
            <a:p>
              <a:endParaRPr lang="en-US" altLang="en-US" sz="500" u="none" dirty="0">
                <a:solidFill>
                  <a:srgbClr val="FFFFFF"/>
                </a:solidFill>
              </a:endParaRPr>
            </a:p>
            <a:p>
              <a:r>
                <a:rPr lang="en-US" altLang="zh-CN" sz="1200" b="0" u="none" dirty="0">
                  <a:solidFill>
                    <a:srgbClr val="FFFFFF"/>
                  </a:solidFill>
                  <a:ea typeface="宋体" panose="02010600030101010101" pitchFamily="2" charset="-122"/>
                </a:rPr>
                <a:t>Contact </a:t>
              </a:r>
              <a:r>
                <a:rPr lang="en-US" altLang="zh-CN" sz="1200" u="none" dirty="0">
                  <a:solidFill>
                    <a:srgbClr val="FFFFFF"/>
                  </a:solidFill>
                  <a:ea typeface="宋体" panose="02010600030101010101" pitchFamily="2" charset="-122"/>
                </a:rPr>
                <a:t>EHS @ 5-2807</a:t>
              </a:r>
              <a:r>
                <a:rPr lang="en-US" altLang="zh-CN" sz="1200" b="0" u="none" dirty="0">
                  <a:solidFill>
                    <a:srgbClr val="FFFFFF"/>
                  </a:solidFill>
                  <a:ea typeface="宋体" panose="02010600030101010101" pitchFamily="2" charset="-122"/>
                </a:rPr>
                <a:t> </a:t>
              </a:r>
            </a:p>
            <a:p>
              <a:r>
                <a:rPr lang="en-US" altLang="zh-CN" sz="1200" b="0" u="none" dirty="0">
                  <a:solidFill>
                    <a:srgbClr val="FFFFFF"/>
                  </a:solidFill>
                  <a:ea typeface="宋体" panose="02010600030101010101" pitchFamily="2" charset="-122"/>
                </a:rPr>
                <a:t>for assistance</a:t>
              </a:r>
              <a:endParaRPr lang="en-US" altLang="en-US" sz="1200" b="0" u="none" dirty="0">
                <a:solidFill>
                  <a:srgbClr val="FFFFFF"/>
                </a:solidFill>
              </a:endParaRPr>
            </a:p>
          </p:txBody>
        </p:sp>
        <p:cxnSp>
          <p:nvCxnSpPr>
            <p:cNvPr id="20495" name="AutoShape 101"/>
            <p:cNvCxnSpPr>
              <a:cxnSpLocks noChangeShapeType="1"/>
              <a:stCxn id="20484" idx="3"/>
              <a:endCxn id="20494" idx="1"/>
            </p:cNvCxnSpPr>
            <p:nvPr/>
          </p:nvCxnSpPr>
          <p:spPr bwMode="auto">
            <a:xfrm>
              <a:off x="3551" y="712"/>
              <a:ext cx="609" cy="469"/>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496" name="AutoShape 102"/>
            <p:cNvCxnSpPr>
              <a:cxnSpLocks noChangeShapeType="1"/>
              <a:stCxn id="20485" idx="3"/>
              <a:endCxn id="20494" idx="1"/>
            </p:cNvCxnSpPr>
            <p:nvPr/>
          </p:nvCxnSpPr>
          <p:spPr bwMode="auto">
            <a:xfrm>
              <a:off x="3551" y="1180"/>
              <a:ext cx="609" cy="1"/>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497" name="AutoShape 103"/>
            <p:cNvCxnSpPr>
              <a:cxnSpLocks noChangeShapeType="1"/>
              <a:stCxn id="20486" idx="3"/>
              <a:endCxn id="20494" idx="1"/>
            </p:cNvCxnSpPr>
            <p:nvPr/>
          </p:nvCxnSpPr>
          <p:spPr bwMode="auto">
            <a:xfrm flipV="1">
              <a:off x="3552" y="1181"/>
              <a:ext cx="608" cy="611"/>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498" name="Rectangle 104"/>
            <p:cNvSpPr>
              <a:spLocks noChangeArrowheads="1"/>
            </p:cNvSpPr>
            <p:nvPr/>
          </p:nvSpPr>
          <p:spPr bwMode="auto">
            <a:xfrm>
              <a:off x="3648" y="1152"/>
              <a:ext cx="308"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u="none">
                  <a:solidFill>
                    <a:srgbClr val="000000"/>
                  </a:solidFill>
                </a:rPr>
                <a:t>YES</a:t>
              </a:r>
              <a:endParaRPr lang="en-US" altLang="en-US" sz="1800">
                <a:solidFill>
                  <a:srgbClr val="000000"/>
                </a:solidFill>
              </a:endParaRPr>
            </a:p>
          </p:txBody>
        </p:sp>
        <p:sp>
          <p:nvSpPr>
            <p:cNvPr id="20499" name="Rectangle 105"/>
            <p:cNvSpPr>
              <a:spLocks noChangeArrowheads="1"/>
            </p:cNvSpPr>
            <p:nvPr/>
          </p:nvSpPr>
          <p:spPr bwMode="auto">
            <a:xfrm>
              <a:off x="1712" y="2064"/>
              <a:ext cx="26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200" u="none">
                  <a:solidFill>
                    <a:srgbClr val="000000"/>
                  </a:solidFill>
                </a:rPr>
                <a:t>NO</a:t>
              </a:r>
              <a:endParaRPr lang="en-US" altLang="en-US" sz="1800">
                <a:solidFill>
                  <a:srgbClr val="000000"/>
                </a:solidFill>
              </a:endParaRPr>
            </a:p>
          </p:txBody>
        </p:sp>
        <p:sp>
          <p:nvSpPr>
            <p:cNvPr id="20500" name="Rectangle 106"/>
            <p:cNvSpPr>
              <a:spLocks noChangeArrowheads="1"/>
            </p:cNvSpPr>
            <p:nvPr/>
          </p:nvSpPr>
          <p:spPr bwMode="auto">
            <a:xfrm>
              <a:off x="3752" y="1512"/>
              <a:ext cx="308"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u="none">
                  <a:solidFill>
                    <a:srgbClr val="000000"/>
                  </a:solidFill>
                </a:rPr>
                <a:t>YES</a:t>
              </a:r>
              <a:endParaRPr lang="en-US" altLang="en-US" sz="1800">
                <a:solidFill>
                  <a:srgbClr val="000000"/>
                </a:solidFill>
              </a:endParaRPr>
            </a:p>
          </p:txBody>
        </p:sp>
        <p:sp>
          <p:nvSpPr>
            <p:cNvPr id="20501" name="Rectangle 107"/>
            <p:cNvSpPr>
              <a:spLocks noChangeArrowheads="1"/>
            </p:cNvSpPr>
            <p:nvPr/>
          </p:nvSpPr>
          <p:spPr bwMode="auto">
            <a:xfrm>
              <a:off x="1704" y="1360"/>
              <a:ext cx="26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200" u="none">
                  <a:solidFill>
                    <a:srgbClr val="000000"/>
                  </a:solidFill>
                </a:rPr>
                <a:t>NO</a:t>
              </a:r>
              <a:endParaRPr lang="en-US" altLang="en-US" sz="1800">
                <a:solidFill>
                  <a:srgbClr val="000000"/>
                </a:solidFill>
              </a:endParaRPr>
            </a:p>
          </p:txBody>
        </p:sp>
        <p:sp>
          <p:nvSpPr>
            <p:cNvPr id="20502" name="Rectangle 108"/>
            <p:cNvSpPr>
              <a:spLocks noChangeArrowheads="1"/>
            </p:cNvSpPr>
            <p:nvPr/>
          </p:nvSpPr>
          <p:spPr bwMode="auto">
            <a:xfrm>
              <a:off x="3760" y="784"/>
              <a:ext cx="308"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u="none">
                  <a:solidFill>
                    <a:srgbClr val="000000"/>
                  </a:solidFill>
                </a:rPr>
                <a:t>YES</a:t>
              </a:r>
              <a:endParaRPr lang="en-US" altLang="en-US" sz="1800">
                <a:solidFill>
                  <a:srgbClr val="000000"/>
                </a:solidFill>
              </a:endParaRPr>
            </a:p>
          </p:txBody>
        </p:sp>
        <p:sp>
          <p:nvSpPr>
            <p:cNvPr id="20503" name="Rectangle 109"/>
            <p:cNvSpPr>
              <a:spLocks noChangeArrowheads="1"/>
            </p:cNvSpPr>
            <p:nvPr/>
          </p:nvSpPr>
          <p:spPr bwMode="auto">
            <a:xfrm>
              <a:off x="1712" y="840"/>
              <a:ext cx="26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200" u="none">
                  <a:solidFill>
                    <a:srgbClr val="000000"/>
                  </a:solidFill>
                </a:rPr>
                <a:t>NO</a:t>
              </a:r>
              <a:endParaRPr lang="en-US" altLang="en-US" sz="1800">
                <a:solidFill>
                  <a:srgbClr val="000000"/>
                </a:solidFill>
              </a:endParaRPr>
            </a:p>
          </p:txBody>
        </p:sp>
        <p:sp>
          <p:nvSpPr>
            <p:cNvPr id="20504" name="Rectangle 397"/>
            <p:cNvSpPr>
              <a:spLocks noChangeArrowheads="1"/>
            </p:cNvSpPr>
            <p:nvPr/>
          </p:nvSpPr>
          <p:spPr bwMode="auto">
            <a:xfrm>
              <a:off x="312" y="4013"/>
              <a:ext cx="2256"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l">
                <a:spcBef>
                  <a:spcPct val="0"/>
                </a:spcBef>
                <a:buFontTx/>
                <a:buNone/>
              </a:pPr>
              <a:r>
                <a:rPr lang="en-US" altLang="en-US" sz="1000" dirty="0">
                  <a:solidFill>
                    <a:srgbClr val="000000"/>
                  </a:solidFill>
                  <a:latin typeface="Times New Roman" panose="02020603050405020304" pitchFamily="18" charset="0"/>
                  <a:ea typeface="Times New Roman" panose="02020603050405020304" pitchFamily="18" charset="0"/>
                  <a:cs typeface="Arial Narrow" panose="020B0606020202030204" pitchFamily="34" charset="0"/>
                </a:rPr>
                <a:t>* Oxidizing mixtures having a pH &lt; 2 are classified as corrosive.</a:t>
              </a:r>
              <a:endParaRPr lang="en-US" altLang="en-US" sz="1000" dirty="0">
                <a:solidFill>
                  <a:srgbClr val="000000"/>
                </a:solidFill>
                <a:ea typeface="Times New Roman" panose="02020603050405020304" pitchFamily="18" charset="0"/>
                <a:cs typeface="Arial Narrow" panose="020B0606020202030204" pitchFamily="34" charset="0"/>
              </a:endParaRPr>
            </a:p>
          </p:txBody>
        </p:sp>
        <p:sp>
          <p:nvSpPr>
            <p:cNvPr id="20505" name="Rectangle 396"/>
            <p:cNvSpPr>
              <a:spLocks noChangeArrowheads="1"/>
            </p:cNvSpPr>
            <p:nvPr/>
          </p:nvSpPr>
          <p:spPr bwMode="auto">
            <a:xfrm>
              <a:off x="3456" y="3744"/>
              <a:ext cx="1037" cy="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l">
                <a:spcBef>
                  <a:spcPct val="0"/>
                </a:spcBef>
                <a:buFontTx/>
                <a:buNone/>
              </a:pPr>
              <a:r>
                <a:rPr lang="en-US" altLang="en-US" sz="1100">
                  <a:solidFill>
                    <a:srgbClr val="000000"/>
                  </a:solidFill>
                  <a:ea typeface="Times New Roman" panose="02020603050405020304" pitchFamily="18" charset="0"/>
                  <a:cs typeface="Arial Narrow" panose="020B0606020202030204" pitchFamily="34" charset="0"/>
                </a:rPr>
                <a:t>• Sulfuric acid (pH &gt; 2)*</a:t>
              </a:r>
            </a:p>
          </p:txBody>
        </p:sp>
        <p:sp>
          <p:nvSpPr>
            <p:cNvPr id="20506" name="Rectangle 395"/>
            <p:cNvSpPr>
              <a:spLocks noChangeArrowheads="1"/>
            </p:cNvSpPr>
            <p:nvPr/>
          </p:nvSpPr>
          <p:spPr bwMode="auto">
            <a:xfrm>
              <a:off x="2388" y="3752"/>
              <a:ext cx="1521" cy="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l">
                <a:spcBef>
                  <a:spcPct val="0"/>
                </a:spcBef>
                <a:buFontTx/>
                <a:buNone/>
              </a:pPr>
              <a:r>
                <a:rPr lang="en-US" altLang="en-US" sz="1100">
                  <a:solidFill>
                    <a:srgbClr val="000000"/>
                  </a:solidFill>
                  <a:ea typeface="Times New Roman" panose="02020603050405020304" pitchFamily="18" charset="0"/>
                  <a:cs typeface="Arial Narrow" panose="020B0606020202030204" pitchFamily="34" charset="0"/>
                </a:rPr>
                <a:t>• Perchloric acid (pH &gt; 2)*</a:t>
              </a:r>
            </a:p>
          </p:txBody>
        </p:sp>
        <p:sp>
          <p:nvSpPr>
            <p:cNvPr id="20507" name="Rectangle 393"/>
            <p:cNvSpPr>
              <a:spLocks noChangeArrowheads="1"/>
            </p:cNvSpPr>
            <p:nvPr/>
          </p:nvSpPr>
          <p:spPr bwMode="auto">
            <a:xfrm>
              <a:off x="1344" y="3744"/>
              <a:ext cx="1272" cy="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l">
                <a:spcBef>
                  <a:spcPct val="0"/>
                </a:spcBef>
                <a:buFontTx/>
                <a:buNone/>
              </a:pPr>
              <a:r>
                <a:rPr lang="en-US" altLang="en-US" sz="1100">
                  <a:solidFill>
                    <a:srgbClr val="000000"/>
                  </a:solidFill>
                  <a:ea typeface="Times New Roman" panose="02020603050405020304" pitchFamily="18" charset="0"/>
                  <a:cs typeface="Arial Narrow" panose="020B0606020202030204" pitchFamily="34" charset="0"/>
                </a:rPr>
                <a:t>• Hydrogen peroxide</a:t>
              </a:r>
            </a:p>
            <a:p>
              <a:pPr algn="l" eaLnBrk="0" hangingPunct="0">
                <a:spcBef>
                  <a:spcPct val="0"/>
                </a:spcBef>
                <a:buFontTx/>
                <a:buNone/>
              </a:pPr>
              <a:r>
                <a:rPr lang="en-US" altLang="en-US" sz="1100">
                  <a:solidFill>
                    <a:srgbClr val="000000"/>
                  </a:solidFill>
                  <a:ea typeface="Times New Roman" panose="02020603050405020304" pitchFamily="18" charset="0"/>
                  <a:cs typeface="Arial Narrow" panose="020B0606020202030204" pitchFamily="34" charset="0"/>
                </a:rPr>
                <a:t>• Nitric acid (pH &gt; 2)*</a:t>
              </a:r>
            </a:p>
          </p:txBody>
        </p:sp>
        <p:sp>
          <p:nvSpPr>
            <p:cNvPr id="20508" name="Rectangle 391"/>
            <p:cNvSpPr>
              <a:spLocks noChangeArrowheads="1"/>
            </p:cNvSpPr>
            <p:nvPr/>
          </p:nvSpPr>
          <p:spPr bwMode="auto">
            <a:xfrm>
              <a:off x="336" y="3732"/>
              <a:ext cx="1210" cy="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l">
                <a:spcBef>
                  <a:spcPct val="0"/>
                </a:spcBef>
                <a:buFontTx/>
                <a:buNone/>
              </a:pPr>
              <a:r>
                <a:rPr lang="en-US" altLang="en-US" sz="1100">
                  <a:solidFill>
                    <a:srgbClr val="000000"/>
                  </a:solidFill>
                  <a:ea typeface="Times New Roman" panose="02020603050405020304" pitchFamily="18" charset="0"/>
                  <a:cs typeface="Arial Narrow" panose="020B0606020202030204" pitchFamily="34" charset="0"/>
                </a:rPr>
                <a:t>• Bromine</a:t>
              </a:r>
            </a:p>
            <a:p>
              <a:pPr algn="l" eaLnBrk="0" hangingPunct="0">
                <a:spcBef>
                  <a:spcPct val="0"/>
                </a:spcBef>
                <a:buFontTx/>
                <a:buNone/>
              </a:pPr>
              <a:r>
                <a:rPr lang="en-US" altLang="en-US" sz="1100">
                  <a:solidFill>
                    <a:srgbClr val="000000"/>
                  </a:solidFill>
                  <a:ea typeface="Times New Roman" panose="02020603050405020304" pitchFamily="18" charset="0"/>
                  <a:cs typeface="Arial Narrow" panose="020B0606020202030204" pitchFamily="34" charset="0"/>
                </a:rPr>
                <a:t>• Chromic acid (pH &gt; 2)*</a:t>
              </a:r>
            </a:p>
          </p:txBody>
        </p:sp>
        <p:sp>
          <p:nvSpPr>
            <p:cNvPr id="20509" name="Rectangle 385"/>
            <p:cNvSpPr>
              <a:spLocks noChangeArrowheads="1"/>
            </p:cNvSpPr>
            <p:nvPr/>
          </p:nvSpPr>
          <p:spPr bwMode="auto">
            <a:xfrm>
              <a:off x="336" y="3624"/>
              <a:ext cx="72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l">
                <a:spcBef>
                  <a:spcPct val="0"/>
                </a:spcBef>
                <a:buFontTx/>
                <a:buNone/>
              </a:pPr>
              <a:r>
                <a:rPr lang="en-US" altLang="en-US" sz="1100" b="1" u="sng">
                  <a:solidFill>
                    <a:srgbClr val="000000"/>
                  </a:solidFill>
                  <a:latin typeface="Times New Roman" panose="02020603050405020304" pitchFamily="18" charset="0"/>
                  <a:ea typeface="Times New Roman" panose="02020603050405020304" pitchFamily="18" charset="0"/>
                  <a:cs typeface="Arial Narrow" panose="020B0606020202030204" pitchFamily="34" charset="0"/>
                </a:rPr>
                <a:t>LIQUIDS</a:t>
              </a:r>
              <a:endParaRPr lang="en-US" altLang="en-US" sz="1100" u="sng">
                <a:solidFill>
                  <a:srgbClr val="000000"/>
                </a:solidFill>
                <a:ea typeface="Times New Roman" panose="02020603050405020304" pitchFamily="18" charset="0"/>
                <a:cs typeface="Arial Narrow" panose="020B0606020202030204" pitchFamily="34" charset="0"/>
              </a:endParaRPr>
            </a:p>
          </p:txBody>
        </p:sp>
        <p:sp>
          <p:nvSpPr>
            <p:cNvPr id="20510" name="Rectangle 384"/>
            <p:cNvSpPr>
              <a:spLocks noChangeArrowheads="1"/>
            </p:cNvSpPr>
            <p:nvPr/>
          </p:nvSpPr>
          <p:spPr bwMode="auto">
            <a:xfrm>
              <a:off x="3456" y="2944"/>
              <a:ext cx="1152"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l">
                <a:spcBef>
                  <a:spcPct val="0"/>
                </a:spcBef>
                <a:buFontTx/>
                <a:buNone/>
              </a:pPr>
              <a:r>
                <a:rPr lang="en-US" altLang="en-US" sz="1100" dirty="0">
                  <a:solidFill>
                    <a:srgbClr val="000000"/>
                  </a:solidFill>
                  <a:ea typeface="Times New Roman" panose="02020603050405020304" pitchFamily="18" charset="0"/>
                  <a:cs typeface="Arial Narrow" panose="020B0606020202030204" pitchFamily="34" charset="0"/>
                </a:rPr>
                <a:t>• Periodic acid</a:t>
              </a:r>
            </a:p>
            <a:p>
              <a:pPr algn="l" eaLnBrk="0" hangingPunct="0">
                <a:spcBef>
                  <a:spcPct val="0"/>
                </a:spcBef>
                <a:buFontTx/>
                <a:buNone/>
              </a:pPr>
              <a:r>
                <a:rPr lang="en-US" altLang="en-US" sz="1100" dirty="0">
                  <a:solidFill>
                    <a:srgbClr val="000000"/>
                  </a:solidFill>
                  <a:ea typeface="Times New Roman" panose="02020603050405020304" pitchFamily="18" charset="0"/>
                  <a:cs typeface="Arial Narrow" panose="020B0606020202030204" pitchFamily="34" charset="0"/>
                </a:rPr>
                <a:t>• Permanganates</a:t>
              </a:r>
            </a:p>
            <a:p>
              <a:pPr algn="l" eaLnBrk="0" hangingPunct="0">
                <a:spcBef>
                  <a:spcPct val="0"/>
                </a:spcBef>
                <a:buFontTx/>
                <a:buNone/>
              </a:pPr>
              <a:r>
                <a:rPr lang="en-US" altLang="en-US" sz="1100" dirty="0">
                  <a:solidFill>
                    <a:srgbClr val="000000"/>
                  </a:solidFill>
                  <a:ea typeface="Times New Roman" panose="02020603050405020304" pitchFamily="18" charset="0"/>
                  <a:cs typeface="Arial Narrow" panose="020B0606020202030204" pitchFamily="34" charset="0"/>
                </a:rPr>
                <a:t>• </a:t>
              </a:r>
              <a:r>
                <a:rPr lang="en-US" altLang="en-US" sz="1100" dirty="0" err="1">
                  <a:solidFill>
                    <a:srgbClr val="000000"/>
                  </a:solidFill>
                  <a:ea typeface="Times New Roman" panose="02020603050405020304" pitchFamily="18" charset="0"/>
                  <a:cs typeface="Arial Narrow" panose="020B0606020202030204" pitchFamily="34" charset="0"/>
                </a:rPr>
                <a:t>Permangic</a:t>
              </a:r>
              <a:r>
                <a:rPr lang="en-US" altLang="en-US" sz="1100" dirty="0">
                  <a:solidFill>
                    <a:srgbClr val="000000"/>
                  </a:solidFill>
                  <a:ea typeface="Times New Roman" panose="02020603050405020304" pitchFamily="18" charset="0"/>
                  <a:cs typeface="Arial Narrow" panose="020B0606020202030204" pitchFamily="34" charset="0"/>
                </a:rPr>
                <a:t> acid</a:t>
              </a:r>
            </a:p>
            <a:p>
              <a:pPr algn="l" eaLnBrk="0" hangingPunct="0">
                <a:spcBef>
                  <a:spcPct val="0"/>
                </a:spcBef>
                <a:buFontTx/>
                <a:buNone/>
              </a:pPr>
              <a:r>
                <a:rPr lang="en-US" altLang="en-US" sz="1100" dirty="0">
                  <a:solidFill>
                    <a:srgbClr val="000000"/>
                  </a:solidFill>
                  <a:ea typeface="Times New Roman" panose="02020603050405020304" pitchFamily="18" charset="0"/>
                  <a:cs typeface="Arial Narrow" panose="020B0606020202030204" pitchFamily="34" charset="0"/>
                </a:rPr>
                <a:t>• Peroxides</a:t>
              </a:r>
            </a:p>
            <a:p>
              <a:pPr algn="l" eaLnBrk="0" hangingPunct="0">
                <a:spcBef>
                  <a:spcPct val="0"/>
                </a:spcBef>
                <a:buFontTx/>
                <a:buNone/>
              </a:pPr>
              <a:r>
                <a:rPr lang="en-US" altLang="en-US" sz="1100" dirty="0">
                  <a:solidFill>
                    <a:srgbClr val="000000"/>
                  </a:solidFill>
                  <a:ea typeface="Times New Roman" panose="02020603050405020304" pitchFamily="18" charset="0"/>
                  <a:cs typeface="Arial Narrow" panose="020B0606020202030204" pitchFamily="34" charset="0"/>
                </a:rPr>
                <a:t>• Persulfates</a:t>
              </a:r>
            </a:p>
            <a:p>
              <a:pPr marL="0" indent="0" algn="l" eaLnBrk="0" hangingPunct="0">
                <a:spcBef>
                  <a:spcPct val="0"/>
                </a:spcBef>
                <a:buNone/>
              </a:pPr>
              <a:r>
                <a:rPr lang="en-US" altLang="en-US" sz="1100" dirty="0">
                  <a:solidFill>
                    <a:srgbClr val="000000"/>
                  </a:solidFill>
                  <a:ea typeface="Times New Roman" panose="02020603050405020304" pitchFamily="18" charset="0"/>
                  <a:cs typeface="Arial Narrow" panose="020B0606020202030204" pitchFamily="34" charset="0"/>
                </a:rPr>
                <a:t>2,4-Dichlorophenol</a:t>
              </a:r>
            </a:p>
            <a:p>
              <a:pPr marL="0" indent="0" algn="l" eaLnBrk="0" hangingPunct="0">
                <a:spcBef>
                  <a:spcPct val="0"/>
                </a:spcBef>
                <a:buNone/>
              </a:pPr>
              <a:r>
                <a:rPr lang="en-US" altLang="en-US" sz="1100" dirty="0" err="1">
                  <a:solidFill>
                    <a:srgbClr val="000000"/>
                  </a:solidFill>
                  <a:ea typeface="Times New Roman" panose="02020603050405020304" pitchFamily="18" charset="0"/>
                  <a:cs typeface="Arial Narrow" panose="020B0606020202030204" pitchFamily="34" charset="0"/>
                </a:rPr>
                <a:t>Cellusolve</a:t>
              </a:r>
              <a:endParaRPr lang="en-US" altLang="en-US" sz="1100" dirty="0">
                <a:solidFill>
                  <a:srgbClr val="000000"/>
                </a:solidFill>
                <a:ea typeface="Times New Roman" panose="02020603050405020304" pitchFamily="18" charset="0"/>
                <a:cs typeface="Arial Narrow" panose="020B0606020202030204" pitchFamily="34" charset="0"/>
              </a:endParaRPr>
            </a:p>
          </p:txBody>
        </p:sp>
        <p:sp>
          <p:nvSpPr>
            <p:cNvPr id="20511" name="Rectangle 382"/>
            <p:cNvSpPr>
              <a:spLocks noChangeArrowheads="1"/>
            </p:cNvSpPr>
            <p:nvPr/>
          </p:nvSpPr>
          <p:spPr bwMode="auto">
            <a:xfrm>
              <a:off x="2400" y="2944"/>
              <a:ext cx="960"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l">
                <a:spcBef>
                  <a:spcPct val="0"/>
                </a:spcBef>
                <a:buFontTx/>
                <a:buNone/>
              </a:pPr>
              <a:r>
                <a:rPr lang="en-US" altLang="en-US" sz="1100">
                  <a:solidFill>
                    <a:srgbClr val="000000"/>
                  </a:solidFill>
                  <a:ea typeface="Times New Roman" panose="02020603050405020304" pitchFamily="18" charset="0"/>
                  <a:cs typeface="Arial Narrow" panose="020B0606020202030204" pitchFamily="34" charset="0"/>
                </a:rPr>
                <a:t>• Iodates</a:t>
              </a:r>
            </a:p>
            <a:p>
              <a:pPr algn="l" eaLnBrk="0" hangingPunct="0">
                <a:spcBef>
                  <a:spcPct val="0"/>
                </a:spcBef>
                <a:buFontTx/>
                <a:buNone/>
              </a:pPr>
              <a:r>
                <a:rPr lang="en-US" altLang="en-US" sz="1100">
                  <a:solidFill>
                    <a:srgbClr val="000000"/>
                  </a:solidFill>
                  <a:ea typeface="Times New Roman" panose="02020603050405020304" pitchFamily="18" charset="0"/>
                  <a:cs typeface="Arial Narrow" panose="020B0606020202030204" pitchFamily="34" charset="0"/>
                </a:rPr>
                <a:t>• Iodine</a:t>
              </a:r>
            </a:p>
            <a:p>
              <a:pPr algn="l" eaLnBrk="0" hangingPunct="0">
                <a:spcBef>
                  <a:spcPct val="0"/>
                </a:spcBef>
                <a:buFontTx/>
                <a:buNone/>
              </a:pPr>
              <a:r>
                <a:rPr lang="en-US" altLang="en-US" sz="1100">
                  <a:solidFill>
                    <a:srgbClr val="000000"/>
                  </a:solidFill>
                  <a:ea typeface="Times New Roman" panose="02020603050405020304" pitchFamily="18" charset="0"/>
                  <a:cs typeface="Arial Narrow" panose="020B0606020202030204" pitchFamily="34" charset="0"/>
                </a:rPr>
                <a:t>• Manganese dioxide</a:t>
              </a:r>
            </a:p>
            <a:p>
              <a:pPr algn="l" eaLnBrk="0" hangingPunct="0">
                <a:spcBef>
                  <a:spcPct val="0"/>
                </a:spcBef>
                <a:buFontTx/>
                <a:buNone/>
              </a:pPr>
              <a:r>
                <a:rPr lang="en-US" altLang="en-US" sz="1100">
                  <a:solidFill>
                    <a:srgbClr val="000000"/>
                  </a:solidFill>
                  <a:ea typeface="Times New Roman" panose="02020603050405020304" pitchFamily="18" charset="0"/>
                  <a:cs typeface="Arial Narrow" panose="020B0606020202030204" pitchFamily="34" charset="0"/>
                </a:rPr>
                <a:t>• Nitrates</a:t>
              </a:r>
            </a:p>
            <a:p>
              <a:pPr algn="l" eaLnBrk="0" hangingPunct="0">
                <a:spcBef>
                  <a:spcPct val="0"/>
                </a:spcBef>
                <a:buFontTx/>
                <a:buNone/>
              </a:pPr>
              <a:r>
                <a:rPr lang="en-US" altLang="en-US" sz="1100">
                  <a:solidFill>
                    <a:srgbClr val="000000"/>
                  </a:solidFill>
                  <a:ea typeface="Times New Roman" panose="02020603050405020304" pitchFamily="18" charset="0"/>
                  <a:cs typeface="Arial Narrow" panose="020B0606020202030204" pitchFamily="34" charset="0"/>
                </a:rPr>
                <a:t>• Perborates</a:t>
              </a:r>
            </a:p>
            <a:p>
              <a:pPr algn="l" eaLnBrk="0" hangingPunct="0">
                <a:spcBef>
                  <a:spcPct val="0"/>
                </a:spcBef>
                <a:buFontTx/>
                <a:buNone/>
              </a:pPr>
              <a:r>
                <a:rPr lang="en-US" altLang="en-US" sz="1100">
                  <a:solidFill>
                    <a:srgbClr val="000000"/>
                  </a:solidFill>
                  <a:ea typeface="Times New Roman" panose="02020603050405020304" pitchFamily="18" charset="0"/>
                  <a:cs typeface="Arial Narrow" panose="020B0606020202030204" pitchFamily="34" charset="0"/>
                </a:rPr>
                <a:t>• Perchlorates</a:t>
              </a:r>
            </a:p>
          </p:txBody>
        </p:sp>
        <p:sp>
          <p:nvSpPr>
            <p:cNvPr id="20512" name="Rectangle 380"/>
            <p:cNvSpPr>
              <a:spLocks noChangeArrowheads="1"/>
            </p:cNvSpPr>
            <p:nvPr/>
          </p:nvSpPr>
          <p:spPr bwMode="auto">
            <a:xfrm>
              <a:off x="1344" y="2952"/>
              <a:ext cx="105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l">
                <a:spcBef>
                  <a:spcPct val="0"/>
                </a:spcBef>
                <a:buFontTx/>
                <a:buNone/>
              </a:pPr>
              <a:r>
                <a:rPr lang="en-US" altLang="en-US" sz="1100" dirty="0">
                  <a:solidFill>
                    <a:srgbClr val="000000"/>
                  </a:solidFill>
                  <a:ea typeface="Times New Roman" panose="02020603050405020304" pitchFamily="18" charset="0"/>
                  <a:cs typeface="Arial Narrow" panose="020B0606020202030204" pitchFamily="34" charset="0"/>
                </a:rPr>
                <a:t>• </a:t>
              </a:r>
              <a:r>
                <a:rPr lang="en-US" altLang="en-US" sz="1100" dirty="0" err="1">
                  <a:solidFill>
                    <a:srgbClr val="000000"/>
                  </a:solidFill>
                  <a:ea typeface="Times New Roman" panose="02020603050405020304" pitchFamily="18" charset="0"/>
                  <a:cs typeface="Arial Narrow" panose="020B0606020202030204" pitchFamily="34" charset="0"/>
                </a:rPr>
                <a:t>Dichromates</a:t>
              </a:r>
              <a:endParaRPr lang="en-US" altLang="en-US" sz="1100" dirty="0">
                <a:solidFill>
                  <a:srgbClr val="000000"/>
                </a:solidFill>
                <a:ea typeface="Times New Roman" panose="02020603050405020304" pitchFamily="18" charset="0"/>
                <a:cs typeface="Arial Narrow" panose="020B0606020202030204" pitchFamily="34" charset="0"/>
              </a:endParaRPr>
            </a:p>
            <a:p>
              <a:pPr algn="l" eaLnBrk="0" hangingPunct="0">
                <a:spcBef>
                  <a:spcPct val="0"/>
                </a:spcBef>
                <a:buFontTx/>
                <a:buNone/>
              </a:pPr>
              <a:r>
                <a:rPr lang="en-US" altLang="en-US" sz="1100" dirty="0">
                  <a:solidFill>
                    <a:srgbClr val="000000"/>
                  </a:solidFill>
                  <a:ea typeface="Times New Roman" panose="02020603050405020304" pitchFamily="18" charset="0"/>
                  <a:cs typeface="Arial Narrow" panose="020B0606020202030204" pitchFamily="34" charset="0"/>
                </a:rPr>
                <a:t>• Ferric sulfate </a:t>
              </a:r>
            </a:p>
            <a:p>
              <a:pPr algn="l" eaLnBrk="0" hangingPunct="0">
                <a:spcBef>
                  <a:spcPct val="0"/>
                </a:spcBef>
                <a:buFontTx/>
                <a:buNone/>
              </a:pPr>
              <a:r>
                <a:rPr lang="en-US" altLang="en-US" sz="1100" dirty="0">
                  <a:solidFill>
                    <a:srgbClr val="000000"/>
                  </a:solidFill>
                  <a:ea typeface="Times New Roman" panose="02020603050405020304" pitchFamily="18" charset="0"/>
                  <a:cs typeface="Arial Narrow" panose="020B0606020202030204" pitchFamily="34" charset="0"/>
                </a:rPr>
                <a:t>• Ferric chloride</a:t>
              </a:r>
            </a:p>
            <a:p>
              <a:pPr algn="l" eaLnBrk="0" hangingPunct="0">
                <a:spcBef>
                  <a:spcPct val="0"/>
                </a:spcBef>
                <a:buFontTx/>
                <a:buNone/>
              </a:pPr>
              <a:r>
                <a:rPr lang="en-US" altLang="en-US" sz="1100" dirty="0">
                  <a:solidFill>
                    <a:srgbClr val="000000"/>
                  </a:solidFill>
                  <a:ea typeface="Times New Roman" panose="02020603050405020304" pitchFamily="18" charset="0"/>
                  <a:cs typeface="Arial Narrow" panose="020B0606020202030204" pitchFamily="34" charset="0"/>
                </a:rPr>
                <a:t>• Ferric trioxide</a:t>
              </a:r>
            </a:p>
            <a:p>
              <a:pPr algn="l" eaLnBrk="0" hangingPunct="0">
                <a:spcBef>
                  <a:spcPct val="0"/>
                </a:spcBef>
                <a:buFontTx/>
                <a:buNone/>
              </a:pPr>
              <a:r>
                <a:rPr lang="en-US" altLang="en-US" sz="1100" dirty="0">
                  <a:solidFill>
                    <a:srgbClr val="000000"/>
                  </a:solidFill>
                  <a:ea typeface="Times New Roman" panose="02020603050405020304" pitchFamily="18" charset="0"/>
                  <a:cs typeface="Arial Narrow" panose="020B0606020202030204" pitchFamily="34" charset="0"/>
                </a:rPr>
                <a:t>• Ferric cyanides</a:t>
              </a:r>
            </a:p>
            <a:p>
              <a:pPr algn="l" eaLnBrk="0" hangingPunct="0">
                <a:spcBef>
                  <a:spcPct val="0"/>
                </a:spcBef>
                <a:buFontTx/>
                <a:buNone/>
              </a:pPr>
              <a:r>
                <a:rPr lang="en-US" altLang="en-US" sz="1100" dirty="0">
                  <a:solidFill>
                    <a:srgbClr val="000000"/>
                  </a:solidFill>
                  <a:ea typeface="Times New Roman" panose="02020603050405020304" pitchFamily="18" charset="0"/>
                  <a:cs typeface="Arial Narrow" panose="020B0606020202030204" pitchFamily="34" charset="0"/>
                </a:rPr>
                <a:t>• </a:t>
              </a:r>
              <a:r>
                <a:rPr lang="en-US" altLang="en-US" sz="1100" dirty="0" err="1">
                  <a:solidFill>
                    <a:srgbClr val="000000"/>
                  </a:solidFill>
                  <a:ea typeface="Times New Roman" panose="02020603050405020304" pitchFamily="18" charset="0"/>
                  <a:cs typeface="Arial Narrow" panose="020B0606020202030204" pitchFamily="34" charset="0"/>
                </a:rPr>
                <a:t>Hypochlorites</a:t>
              </a:r>
              <a:endParaRPr lang="en-US" altLang="en-US" sz="1100" dirty="0">
                <a:solidFill>
                  <a:srgbClr val="000000"/>
                </a:solidFill>
                <a:ea typeface="Times New Roman" panose="02020603050405020304" pitchFamily="18" charset="0"/>
                <a:cs typeface="Arial Narrow" panose="020B0606020202030204" pitchFamily="34" charset="0"/>
              </a:endParaRPr>
            </a:p>
          </p:txBody>
        </p:sp>
        <p:sp>
          <p:nvSpPr>
            <p:cNvPr id="20513" name="Rectangle 379"/>
            <p:cNvSpPr>
              <a:spLocks noChangeArrowheads="1"/>
            </p:cNvSpPr>
            <p:nvPr/>
          </p:nvSpPr>
          <p:spPr bwMode="auto">
            <a:xfrm>
              <a:off x="336" y="2946"/>
              <a:ext cx="1210"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l">
                <a:spcBef>
                  <a:spcPct val="0"/>
                </a:spcBef>
                <a:buFontTx/>
                <a:buNone/>
              </a:pPr>
              <a:r>
                <a:rPr lang="en-US" altLang="en-US" sz="1100">
                  <a:solidFill>
                    <a:srgbClr val="000000"/>
                  </a:solidFill>
                  <a:ea typeface="Times New Roman" panose="02020603050405020304" pitchFamily="18" charset="0"/>
                  <a:cs typeface="Arial Narrow" panose="020B0606020202030204" pitchFamily="34" charset="0"/>
                </a:rPr>
                <a:t>• Bismuthates</a:t>
              </a:r>
            </a:p>
            <a:p>
              <a:pPr algn="l" eaLnBrk="0" hangingPunct="0">
                <a:spcBef>
                  <a:spcPct val="0"/>
                </a:spcBef>
                <a:buFontTx/>
                <a:buNone/>
              </a:pPr>
              <a:r>
                <a:rPr lang="en-US" altLang="en-US" sz="1100">
                  <a:solidFill>
                    <a:srgbClr val="000000"/>
                  </a:solidFill>
                  <a:ea typeface="Times New Roman" panose="02020603050405020304" pitchFamily="18" charset="0"/>
                  <a:cs typeface="Arial Narrow" panose="020B0606020202030204" pitchFamily="34" charset="0"/>
                </a:rPr>
                <a:t>• Bromates</a:t>
              </a:r>
            </a:p>
            <a:p>
              <a:pPr algn="l" eaLnBrk="0" hangingPunct="0">
                <a:spcBef>
                  <a:spcPct val="0"/>
                </a:spcBef>
                <a:buFontTx/>
                <a:buNone/>
              </a:pPr>
              <a:r>
                <a:rPr lang="en-US" altLang="en-US" sz="1100">
                  <a:solidFill>
                    <a:srgbClr val="000000"/>
                  </a:solidFill>
                  <a:ea typeface="Times New Roman" panose="02020603050405020304" pitchFamily="18" charset="0"/>
                  <a:cs typeface="Arial Narrow" panose="020B0606020202030204" pitchFamily="34" charset="0"/>
                </a:rPr>
                <a:t>• Chlorates</a:t>
              </a:r>
            </a:p>
            <a:p>
              <a:pPr algn="l" eaLnBrk="0" hangingPunct="0">
                <a:spcBef>
                  <a:spcPct val="0"/>
                </a:spcBef>
                <a:buFontTx/>
                <a:buNone/>
              </a:pPr>
              <a:r>
                <a:rPr lang="en-US" altLang="en-US" sz="1100">
                  <a:solidFill>
                    <a:srgbClr val="000000"/>
                  </a:solidFill>
                  <a:ea typeface="Times New Roman" panose="02020603050405020304" pitchFamily="18" charset="0"/>
                  <a:cs typeface="Arial Narrow" panose="020B0606020202030204" pitchFamily="34" charset="0"/>
                </a:rPr>
                <a:t>• Chlorites</a:t>
              </a:r>
            </a:p>
            <a:p>
              <a:pPr algn="l" eaLnBrk="0" hangingPunct="0">
                <a:spcBef>
                  <a:spcPct val="0"/>
                </a:spcBef>
                <a:buFontTx/>
                <a:buNone/>
              </a:pPr>
              <a:r>
                <a:rPr lang="en-US" altLang="en-US" sz="1100">
                  <a:solidFill>
                    <a:srgbClr val="000000"/>
                  </a:solidFill>
                  <a:ea typeface="Times New Roman" panose="02020603050405020304" pitchFamily="18" charset="0"/>
                  <a:cs typeface="Arial Narrow" panose="020B0606020202030204" pitchFamily="34" charset="0"/>
                </a:rPr>
                <a:t>• Chromates</a:t>
              </a:r>
            </a:p>
            <a:p>
              <a:pPr algn="l" eaLnBrk="0" hangingPunct="0">
                <a:spcBef>
                  <a:spcPct val="0"/>
                </a:spcBef>
                <a:buFontTx/>
                <a:buNone/>
              </a:pPr>
              <a:r>
                <a:rPr lang="en-US" altLang="en-US" sz="1100">
                  <a:solidFill>
                    <a:srgbClr val="000000"/>
                  </a:solidFill>
                  <a:ea typeface="Times New Roman" panose="02020603050405020304" pitchFamily="18" charset="0"/>
                  <a:cs typeface="Arial Narrow" panose="020B0606020202030204" pitchFamily="34" charset="0"/>
                </a:rPr>
                <a:t>• Chromium trioxide</a:t>
              </a:r>
            </a:p>
          </p:txBody>
        </p:sp>
        <p:sp>
          <p:nvSpPr>
            <p:cNvPr id="20514" name="Rectangle 373"/>
            <p:cNvSpPr>
              <a:spLocks noChangeArrowheads="1"/>
            </p:cNvSpPr>
            <p:nvPr/>
          </p:nvSpPr>
          <p:spPr bwMode="auto">
            <a:xfrm>
              <a:off x="336" y="2832"/>
              <a:ext cx="480"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l">
                <a:spcBef>
                  <a:spcPct val="0"/>
                </a:spcBef>
                <a:buFontTx/>
                <a:buNone/>
              </a:pPr>
              <a:r>
                <a:rPr lang="en-US" altLang="en-US" sz="1100" b="1" u="sng">
                  <a:solidFill>
                    <a:srgbClr val="000000"/>
                  </a:solidFill>
                  <a:latin typeface="Times New Roman" panose="02020603050405020304" pitchFamily="18" charset="0"/>
                  <a:ea typeface="Times New Roman" panose="02020603050405020304" pitchFamily="18" charset="0"/>
                  <a:cs typeface="Arial Narrow" panose="020B0606020202030204" pitchFamily="34" charset="0"/>
                </a:rPr>
                <a:t>SOLIDS</a:t>
              </a:r>
              <a:endParaRPr lang="en-US" altLang="en-US" sz="1100" u="sng">
                <a:solidFill>
                  <a:srgbClr val="000000"/>
                </a:solidFill>
                <a:ea typeface="Times New Roman" panose="02020603050405020304" pitchFamily="18" charset="0"/>
                <a:cs typeface="Arial Narrow" panose="020B0606020202030204" pitchFamily="34" charset="0"/>
              </a:endParaRPr>
            </a:p>
          </p:txBody>
        </p:sp>
        <p:sp>
          <p:nvSpPr>
            <p:cNvPr id="20515" name="Rectangle 367"/>
            <p:cNvSpPr>
              <a:spLocks noChangeArrowheads="1"/>
            </p:cNvSpPr>
            <p:nvPr/>
          </p:nvSpPr>
          <p:spPr bwMode="auto">
            <a:xfrm>
              <a:off x="324" y="2688"/>
              <a:ext cx="67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l">
                <a:spcBef>
                  <a:spcPct val="0"/>
                </a:spcBef>
                <a:buFontTx/>
                <a:buNone/>
              </a:pPr>
              <a:r>
                <a:rPr lang="en-US" altLang="en-US" sz="1300" b="1" i="1">
                  <a:solidFill>
                    <a:srgbClr val="000000"/>
                  </a:solidFill>
                  <a:latin typeface="Times New Roman" panose="02020603050405020304" pitchFamily="18" charset="0"/>
                  <a:ea typeface="Times New Roman" panose="02020603050405020304" pitchFamily="18" charset="0"/>
                  <a:cs typeface="Arial Narrow" panose="020B0606020202030204" pitchFamily="34" charset="0"/>
                </a:rPr>
                <a:t>Examples</a:t>
              </a:r>
              <a:r>
                <a:rPr lang="en-US" altLang="en-US" sz="1300" b="1">
                  <a:solidFill>
                    <a:srgbClr val="000000"/>
                  </a:solidFill>
                  <a:latin typeface="Times New Roman" panose="02020603050405020304" pitchFamily="18" charset="0"/>
                  <a:ea typeface="Times New Roman" panose="02020603050405020304" pitchFamily="18" charset="0"/>
                  <a:cs typeface="Arial Narrow" panose="020B0606020202030204" pitchFamily="34" charset="0"/>
                </a:rPr>
                <a:t>:</a:t>
              </a:r>
              <a:endParaRPr lang="en-US" altLang="en-US" sz="1300" b="1">
                <a:solidFill>
                  <a:srgbClr val="000000"/>
                </a:solidFill>
                <a:ea typeface="Times New Roman" panose="02020603050405020304" pitchFamily="18" charset="0"/>
                <a:cs typeface="Arial Narrow" panose="020B0606020202030204" pitchFamily="34" charset="0"/>
              </a:endParaRPr>
            </a:p>
          </p:txBody>
        </p:sp>
        <p:sp>
          <p:nvSpPr>
            <p:cNvPr id="20516" name="Line 403"/>
            <p:cNvSpPr>
              <a:spLocks noChangeShapeType="1"/>
            </p:cNvSpPr>
            <p:nvPr/>
          </p:nvSpPr>
          <p:spPr bwMode="auto">
            <a:xfrm>
              <a:off x="336" y="2640"/>
              <a:ext cx="504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0" hangingPunct="0"/>
              <a:endParaRPr lang="en-US" sz="1800" b="1" u="sng">
                <a:solidFill>
                  <a:srgbClr val="000000"/>
                </a:solidFill>
                <a:latin typeface="Arial" panose="020B0604020202020204" pitchFamily="34" charset="0"/>
              </a:endParaRPr>
            </a:p>
          </p:txBody>
        </p:sp>
        <p:sp>
          <p:nvSpPr>
            <p:cNvPr id="20517" name="Line 404"/>
            <p:cNvSpPr>
              <a:spLocks noChangeShapeType="1"/>
            </p:cNvSpPr>
            <p:nvPr/>
          </p:nvSpPr>
          <p:spPr bwMode="auto">
            <a:xfrm>
              <a:off x="336" y="4134"/>
              <a:ext cx="504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0" hangingPunct="0"/>
              <a:endParaRPr lang="en-US" sz="1800" b="1" u="sng">
                <a:solidFill>
                  <a:srgbClr val="000000"/>
                </a:solidFill>
                <a:latin typeface="Arial" panose="020B0604020202020204" pitchFamily="34" charset="0"/>
              </a:endParaRPr>
            </a:p>
          </p:txBody>
        </p:sp>
        <p:sp>
          <p:nvSpPr>
            <p:cNvPr id="20518" name="Line 405"/>
            <p:cNvSpPr>
              <a:spLocks noChangeShapeType="1"/>
            </p:cNvSpPr>
            <p:nvPr/>
          </p:nvSpPr>
          <p:spPr bwMode="auto">
            <a:xfrm>
              <a:off x="336" y="2640"/>
              <a:ext cx="0" cy="149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0" hangingPunct="0"/>
              <a:endParaRPr lang="en-US" sz="1800" b="1" u="sng">
                <a:solidFill>
                  <a:srgbClr val="000000"/>
                </a:solidFill>
                <a:latin typeface="Arial" panose="020B0604020202020204" pitchFamily="34" charset="0"/>
              </a:endParaRPr>
            </a:p>
          </p:txBody>
        </p:sp>
        <p:sp>
          <p:nvSpPr>
            <p:cNvPr id="20519" name="Line 406"/>
            <p:cNvSpPr>
              <a:spLocks noChangeShapeType="1"/>
            </p:cNvSpPr>
            <p:nvPr/>
          </p:nvSpPr>
          <p:spPr bwMode="auto">
            <a:xfrm>
              <a:off x="5376" y="2640"/>
              <a:ext cx="0" cy="149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0" hangingPunct="0"/>
              <a:endParaRPr lang="en-US" sz="1800" b="1" u="sng">
                <a:solidFill>
                  <a:srgbClr val="000000"/>
                </a:solidFill>
                <a:latin typeface="Arial" panose="020B0604020202020204" pitchFamily="34" charset="0"/>
              </a:endParaRPr>
            </a:p>
          </p:txBody>
        </p:sp>
        <p:sp>
          <p:nvSpPr>
            <p:cNvPr id="20520" name="Line 408"/>
            <p:cNvSpPr>
              <a:spLocks noChangeShapeType="1"/>
            </p:cNvSpPr>
            <p:nvPr/>
          </p:nvSpPr>
          <p:spPr bwMode="auto">
            <a:xfrm>
              <a:off x="336" y="2793"/>
              <a:ext cx="504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0" hangingPunct="0"/>
              <a:endParaRPr lang="en-US" sz="1800" b="1" u="sng">
                <a:solidFill>
                  <a:srgbClr val="000000"/>
                </a:solidFill>
                <a:latin typeface="Arial" panose="020B0604020202020204" pitchFamily="34" charset="0"/>
              </a:endParaRPr>
            </a:p>
          </p:txBody>
        </p:sp>
        <p:sp>
          <p:nvSpPr>
            <p:cNvPr id="20521" name="Line 411"/>
            <p:cNvSpPr>
              <a:spLocks noChangeShapeType="1"/>
            </p:cNvSpPr>
            <p:nvPr/>
          </p:nvSpPr>
          <p:spPr bwMode="auto">
            <a:xfrm>
              <a:off x="336" y="2946"/>
              <a:ext cx="5040" cy="3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0" hangingPunct="0"/>
              <a:endParaRPr lang="en-US" sz="1800" b="1" u="sng">
                <a:solidFill>
                  <a:srgbClr val="000000"/>
                </a:solidFill>
                <a:latin typeface="Arial" panose="020B0604020202020204" pitchFamily="34" charset="0"/>
              </a:endParaRPr>
            </a:p>
          </p:txBody>
        </p:sp>
        <p:sp>
          <p:nvSpPr>
            <p:cNvPr id="20522" name="Line 420"/>
            <p:cNvSpPr>
              <a:spLocks noChangeShapeType="1"/>
            </p:cNvSpPr>
            <p:nvPr/>
          </p:nvSpPr>
          <p:spPr bwMode="auto">
            <a:xfrm>
              <a:off x="336" y="3579"/>
              <a:ext cx="504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0" hangingPunct="0"/>
              <a:endParaRPr lang="en-US" sz="1800" b="1" u="sng">
                <a:solidFill>
                  <a:srgbClr val="000000"/>
                </a:solidFill>
                <a:latin typeface="Arial" panose="020B0604020202020204" pitchFamily="34" charset="0"/>
              </a:endParaRPr>
            </a:p>
          </p:txBody>
        </p:sp>
        <p:sp>
          <p:nvSpPr>
            <p:cNvPr id="20523" name="Line 422"/>
            <p:cNvSpPr>
              <a:spLocks noChangeShapeType="1"/>
            </p:cNvSpPr>
            <p:nvPr/>
          </p:nvSpPr>
          <p:spPr bwMode="auto">
            <a:xfrm>
              <a:off x="1546" y="2946"/>
              <a:ext cx="0" cy="633"/>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0" hangingPunct="0"/>
              <a:endParaRPr lang="en-US" sz="1800" b="1" u="sng">
                <a:solidFill>
                  <a:srgbClr val="000000"/>
                </a:solidFill>
                <a:latin typeface="Arial" panose="020B0604020202020204" pitchFamily="34" charset="0"/>
              </a:endParaRPr>
            </a:p>
          </p:txBody>
        </p:sp>
        <p:sp>
          <p:nvSpPr>
            <p:cNvPr id="20524" name="Line 429"/>
            <p:cNvSpPr>
              <a:spLocks noChangeShapeType="1"/>
            </p:cNvSpPr>
            <p:nvPr/>
          </p:nvSpPr>
          <p:spPr bwMode="auto">
            <a:xfrm>
              <a:off x="2818" y="2946"/>
              <a:ext cx="0" cy="633"/>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0" hangingPunct="0"/>
              <a:endParaRPr lang="en-US" sz="1800" b="1" u="sng">
                <a:solidFill>
                  <a:srgbClr val="000000"/>
                </a:solidFill>
                <a:latin typeface="Arial" panose="020B0604020202020204" pitchFamily="34" charset="0"/>
              </a:endParaRPr>
            </a:p>
          </p:txBody>
        </p:sp>
        <p:sp>
          <p:nvSpPr>
            <p:cNvPr id="20525" name="Line 436"/>
            <p:cNvSpPr>
              <a:spLocks noChangeShapeType="1"/>
            </p:cNvSpPr>
            <p:nvPr/>
          </p:nvSpPr>
          <p:spPr bwMode="auto">
            <a:xfrm>
              <a:off x="4224" y="2946"/>
              <a:ext cx="0" cy="633"/>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0" hangingPunct="0"/>
              <a:endParaRPr lang="en-US" sz="1800" b="1" u="sng">
                <a:solidFill>
                  <a:srgbClr val="000000"/>
                </a:solidFill>
                <a:latin typeface="Arial" panose="020B0604020202020204" pitchFamily="34" charset="0"/>
              </a:endParaRPr>
            </a:p>
          </p:txBody>
        </p:sp>
        <p:sp>
          <p:nvSpPr>
            <p:cNvPr id="20526" name="Line 441"/>
            <p:cNvSpPr>
              <a:spLocks noChangeShapeType="1"/>
            </p:cNvSpPr>
            <p:nvPr/>
          </p:nvSpPr>
          <p:spPr bwMode="auto">
            <a:xfrm>
              <a:off x="336" y="3732"/>
              <a:ext cx="504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0" hangingPunct="0"/>
              <a:endParaRPr lang="en-US" sz="1800" b="1" u="sng">
                <a:solidFill>
                  <a:srgbClr val="000000"/>
                </a:solidFill>
                <a:latin typeface="Arial" panose="020B0604020202020204" pitchFamily="34" charset="0"/>
              </a:endParaRPr>
            </a:p>
          </p:txBody>
        </p:sp>
        <p:sp>
          <p:nvSpPr>
            <p:cNvPr id="20527" name="Line 458"/>
            <p:cNvSpPr>
              <a:spLocks noChangeShapeType="1"/>
            </p:cNvSpPr>
            <p:nvPr/>
          </p:nvSpPr>
          <p:spPr bwMode="auto">
            <a:xfrm>
              <a:off x="336" y="3981"/>
              <a:ext cx="504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0" hangingPunct="0"/>
              <a:endParaRPr lang="en-US" sz="1800" b="1" u="sng">
                <a:solidFill>
                  <a:srgbClr val="000000"/>
                </a:solidFill>
                <a:latin typeface="Arial" panose="020B0604020202020204" pitchFamily="34" charset="0"/>
              </a:endParaRPr>
            </a:p>
          </p:txBody>
        </p:sp>
        <p:sp>
          <p:nvSpPr>
            <p:cNvPr id="20528" name="Line 461"/>
            <p:cNvSpPr>
              <a:spLocks noChangeShapeType="1"/>
            </p:cNvSpPr>
            <p:nvPr/>
          </p:nvSpPr>
          <p:spPr bwMode="auto">
            <a:xfrm>
              <a:off x="1546" y="3732"/>
              <a:ext cx="0" cy="249"/>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0" hangingPunct="0"/>
              <a:endParaRPr lang="en-US" sz="1800" b="1" u="sng">
                <a:solidFill>
                  <a:srgbClr val="000000"/>
                </a:solidFill>
                <a:latin typeface="Arial" panose="020B0604020202020204" pitchFamily="34" charset="0"/>
              </a:endParaRPr>
            </a:p>
          </p:txBody>
        </p:sp>
        <p:sp>
          <p:nvSpPr>
            <p:cNvPr id="20529" name="Line 468"/>
            <p:cNvSpPr>
              <a:spLocks noChangeShapeType="1"/>
            </p:cNvSpPr>
            <p:nvPr/>
          </p:nvSpPr>
          <p:spPr bwMode="auto">
            <a:xfrm>
              <a:off x="2818" y="3732"/>
              <a:ext cx="0" cy="249"/>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0" hangingPunct="0"/>
              <a:endParaRPr lang="en-US" sz="1800" b="1" u="sng">
                <a:solidFill>
                  <a:srgbClr val="000000"/>
                </a:solidFill>
                <a:latin typeface="Arial" panose="020B0604020202020204" pitchFamily="34" charset="0"/>
              </a:endParaRPr>
            </a:p>
          </p:txBody>
        </p:sp>
        <p:sp>
          <p:nvSpPr>
            <p:cNvPr id="20530" name="Line 472"/>
            <p:cNvSpPr>
              <a:spLocks noChangeShapeType="1"/>
            </p:cNvSpPr>
            <p:nvPr/>
          </p:nvSpPr>
          <p:spPr bwMode="auto">
            <a:xfrm>
              <a:off x="4339" y="3732"/>
              <a:ext cx="0" cy="249"/>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0" hangingPunct="0"/>
              <a:endParaRPr lang="en-US" sz="1800" b="1" u="sng">
                <a:solidFill>
                  <a:srgbClr val="000000"/>
                </a:solidFill>
                <a:latin typeface="Arial" panose="020B0604020202020204" pitchFamily="34" charset="0"/>
              </a:endParaRPr>
            </a:p>
          </p:txBody>
        </p:sp>
      </p:grpSp>
      <p:pic>
        <p:nvPicPr>
          <p:cNvPr id="2" name="Picture 1"/>
          <p:cNvPicPr>
            <a:picLocks noChangeAspect="1"/>
          </p:cNvPicPr>
          <p:nvPr/>
        </p:nvPicPr>
        <p:blipFill>
          <a:blip r:embed="rId3"/>
          <a:stretch>
            <a:fillRect/>
          </a:stretch>
        </p:blipFill>
        <p:spPr>
          <a:xfrm>
            <a:off x="6377085" y="2863849"/>
            <a:ext cx="2563716" cy="1585914"/>
          </a:xfrm>
          <a:prstGeom prst="rect">
            <a:avLst/>
          </a:prstGeom>
        </p:spPr>
      </p:pic>
      <p:sp>
        <p:nvSpPr>
          <p:cNvPr id="3" name="Up Arrow 2"/>
          <p:cNvSpPr/>
          <p:nvPr/>
        </p:nvSpPr>
        <p:spPr bwMode="auto">
          <a:xfrm>
            <a:off x="7924805" y="4472814"/>
            <a:ext cx="203201" cy="646874"/>
          </a:xfrm>
          <a:prstGeom prst="up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l"/>
            <a:endParaRPr lang="en-US" sz="1800" b="1" u="sng">
              <a:latin typeface="Arial" panose="020B0604020202020204" pitchFamily="34" charset="0"/>
            </a:endParaRPr>
          </a:p>
        </p:txBody>
      </p:sp>
    </p:spTree>
    <p:extLst>
      <p:ext uri="{BB962C8B-B14F-4D97-AF65-F5344CB8AC3E}">
        <p14:creationId xmlns:p14="http://schemas.microsoft.com/office/powerpoint/2010/main" val="10758676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5" name="Group 54"/>
          <p:cNvGrpSpPr>
            <a:grpSpLocks/>
          </p:cNvGrpSpPr>
          <p:nvPr/>
        </p:nvGrpSpPr>
        <p:grpSpPr bwMode="auto">
          <a:xfrm>
            <a:off x="787400" y="4"/>
            <a:ext cx="8128000" cy="6604001"/>
            <a:chOff x="496" y="13"/>
            <a:chExt cx="5128" cy="4147"/>
          </a:xfrm>
        </p:grpSpPr>
        <p:sp>
          <p:nvSpPr>
            <p:cNvPr id="18436" name="Rectangle 4"/>
            <p:cNvSpPr>
              <a:spLocks noChangeArrowheads="1"/>
            </p:cNvSpPr>
            <p:nvPr/>
          </p:nvSpPr>
          <p:spPr bwMode="auto">
            <a:xfrm>
              <a:off x="3760" y="13"/>
              <a:ext cx="1864"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i="1" dirty="0">
                  <a:solidFill>
                    <a:srgbClr val="3333CC"/>
                  </a:solidFill>
                </a:rPr>
                <a:t>Corrosives</a:t>
              </a:r>
            </a:p>
            <a:p>
              <a:pPr algn="l"/>
              <a:r>
                <a:rPr lang="en-US" altLang="en-US" i="1" u="none" dirty="0">
                  <a:solidFill>
                    <a:srgbClr val="3333CC"/>
                  </a:solidFill>
                </a:rPr>
                <a:t>(D002 Wastes)</a:t>
              </a:r>
              <a:r>
                <a:rPr lang="en-US" altLang="en-US" u="none" dirty="0">
                  <a:solidFill>
                    <a:srgbClr val="3333CC"/>
                  </a:solidFill>
                </a:rPr>
                <a:t> </a:t>
              </a:r>
            </a:p>
          </p:txBody>
        </p:sp>
        <p:sp>
          <p:nvSpPr>
            <p:cNvPr id="18437" name="AutoShape 5"/>
            <p:cNvSpPr>
              <a:spLocks noChangeArrowheads="1"/>
            </p:cNvSpPr>
            <p:nvPr/>
          </p:nvSpPr>
          <p:spPr bwMode="auto">
            <a:xfrm>
              <a:off x="2328" y="280"/>
              <a:ext cx="768" cy="192"/>
            </a:xfrm>
            <a:prstGeom prst="flowChartTerminator">
              <a:avLst/>
            </a:prstGeom>
            <a:solidFill>
              <a:srgbClr val="800080"/>
            </a:solidFill>
            <a:ln w="9525">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400" u="none">
                  <a:solidFill>
                    <a:srgbClr val="FFFFFF"/>
                  </a:solidFill>
                </a:rPr>
                <a:t>START HERE</a:t>
              </a:r>
            </a:p>
          </p:txBody>
        </p:sp>
        <p:cxnSp>
          <p:nvCxnSpPr>
            <p:cNvPr id="18438" name="AutoShape 6"/>
            <p:cNvCxnSpPr>
              <a:cxnSpLocks noChangeShapeType="1"/>
              <a:stCxn id="18437" idx="2"/>
              <a:endCxn id="18439" idx="0"/>
            </p:cNvCxnSpPr>
            <p:nvPr/>
          </p:nvCxnSpPr>
          <p:spPr bwMode="auto">
            <a:xfrm>
              <a:off x="2712" y="472"/>
              <a:ext cx="4" cy="2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439" name="AutoShape 7"/>
            <p:cNvSpPr>
              <a:spLocks noChangeArrowheads="1"/>
            </p:cNvSpPr>
            <p:nvPr/>
          </p:nvSpPr>
          <p:spPr bwMode="auto">
            <a:xfrm>
              <a:off x="2128" y="672"/>
              <a:ext cx="1176" cy="616"/>
            </a:xfrm>
            <a:prstGeom prst="flowChartDecision">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b="0" u="none">
                  <a:solidFill>
                    <a:srgbClr val="000000"/>
                  </a:solidFill>
                </a:rPr>
                <a:t>Physical State</a:t>
              </a:r>
            </a:p>
            <a:p>
              <a:r>
                <a:rPr lang="en-US" altLang="en-US" sz="1200" b="0" u="none">
                  <a:solidFill>
                    <a:srgbClr val="000000"/>
                  </a:solidFill>
                </a:rPr>
                <a:t>of</a:t>
              </a:r>
            </a:p>
            <a:p>
              <a:r>
                <a:rPr lang="en-US" altLang="en-US" sz="1200" b="0" u="none">
                  <a:solidFill>
                    <a:srgbClr val="000000"/>
                  </a:solidFill>
                </a:rPr>
                <a:t>Waste</a:t>
              </a:r>
            </a:p>
          </p:txBody>
        </p:sp>
        <p:sp>
          <p:nvSpPr>
            <p:cNvPr id="18440" name="AutoShape 10"/>
            <p:cNvSpPr>
              <a:spLocks noChangeArrowheads="1"/>
            </p:cNvSpPr>
            <p:nvPr/>
          </p:nvSpPr>
          <p:spPr bwMode="auto">
            <a:xfrm>
              <a:off x="664" y="2168"/>
              <a:ext cx="720" cy="640"/>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b="0" u="none">
                  <a:solidFill>
                    <a:srgbClr val="000000"/>
                  </a:solidFill>
                </a:rPr>
                <a:t>Waste has:</a:t>
              </a:r>
              <a:endParaRPr lang="en-US" altLang="en-US" sz="1200" u="none">
                <a:solidFill>
                  <a:srgbClr val="000000"/>
                </a:solidFill>
              </a:endParaRPr>
            </a:p>
            <a:p>
              <a:r>
                <a:rPr lang="en-US" altLang="en-US" sz="1200" u="none">
                  <a:solidFill>
                    <a:srgbClr val="000000"/>
                  </a:solidFill>
                </a:rPr>
                <a:t>A pH greater</a:t>
              </a:r>
            </a:p>
            <a:p>
              <a:r>
                <a:rPr lang="en-US" altLang="en-US" sz="1200" u="none">
                  <a:solidFill>
                    <a:srgbClr val="000000"/>
                  </a:solidFill>
                </a:rPr>
                <a:t>than or equal</a:t>
              </a:r>
            </a:p>
            <a:p>
              <a:r>
                <a:rPr lang="en-US" altLang="en-US" sz="1200" u="none">
                  <a:solidFill>
                    <a:srgbClr val="000000"/>
                  </a:solidFill>
                </a:rPr>
                <a:t> to 12.5 </a:t>
              </a:r>
            </a:p>
            <a:p>
              <a:r>
                <a:rPr lang="en-US" altLang="en-US" sz="1200" u="none">
                  <a:solidFill>
                    <a:srgbClr val="000000"/>
                  </a:solidFill>
                </a:rPr>
                <a:t>(pH ≥ 12.5)</a:t>
              </a:r>
            </a:p>
          </p:txBody>
        </p:sp>
        <p:sp>
          <p:nvSpPr>
            <p:cNvPr id="18441" name="AutoShape 11"/>
            <p:cNvSpPr>
              <a:spLocks noChangeArrowheads="1"/>
            </p:cNvSpPr>
            <p:nvPr/>
          </p:nvSpPr>
          <p:spPr bwMode="auto">
            <a:xfrm>
              <a:off x="664" y="1416"/>
              <a:ext cx="720" cy="552"/>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b="0" u="none">
                  <a:solidFill>
                    <a:srgbClr val="000000"/>
                  </a:solidFill>
                </a:rPr>
                <a:t>Waste has:</a:t>
              </a:r>
              <a:endParaRPr lang="en-US" altLang="en-US" sz="1200" u="none">
                <a:solidFill>
                  <a:srgbClr val="000000"/>
                </a:solidFill>
              </a:endParaRPr>
            </a:p>
            <a:p>
              <a:r>
                <a:rPr lang="en-US" altLang="en-US" sz="1200" u="none">
                  <a:solidFill>
                    <a:srgbClr val="000000"/>
                  </a:solidFill>
                </a:rPr>
                <a:t>A pH less than</a:t>
              </a:r>
            </a:p>
            <a:p>
              <a:r>
                <a:rPr lang="en-US" altLang="en-US" sz="1200" u="none">
                  <a:solidFill>
                    <a:srgbClr val="000000"/>
                  </a:solidFill>
                </a:rPr>
                <a:t>or equal to 2</a:t>
              </a:r>
            </a:p>
            <a:p>
              <a:r>
                <a:rPr lang="en-US" altLang="en-US" sz="1200" u="none">
                  <a:solidFill>
                    <a:srgbClr val="000000"/>
                  </a:solidFill>
                </a:rPr>
                <a:t>(pH </a:t>
              </a:r>
              <a:r>
                <a:rPr lang="en-US" altLang="en-US" sz="1200" u="none">
                  <a:solidFill>
                    <a:srgbClr val="000000"/>
                  </a:solidFill>
                  <a:cs typeface="Arial" panose="020B0604020202020204" pitchFamily="34" charset="0"/>
                </a:rPr>
                <a:t>≤</a:t>
              </a:r>
              <a:r>
                <a:rPr lang="en-US" altLang="en-US" sz="1200" u="none">
                  <a:solidFill>
                    <a:srgbClr val="000000"/>
                  </a:solidFill>
                </a:rPr>
                <a:t> 2)</a:t>
              </a:r>
            </a:p>
          </p:txBody>
        </p:sp>
        <p:sp>
          <p:nvSpPr>
            <p:cNvPr id="18442" name="AutoShape 12"/>
            <p:cNvSpPr>
              <a:spLocks noChangeArrowheads="1"/>
            </p:cNvSpPr>
            <p:nvPr/>
          </p:nvSpPr>
          <p:spPr bwMode="auto">
            <a:xfrm>
              <a:off x="3840" y="2152"/>
              <a:ext cx="1488" cy="672"/>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b="0" u="none">
                  <a:solidFill>
                    <a:srgbClr val="000000"/>
                  </a:solidFill>
                </a:rPr>
                <a:t>When mixed with an equivalent</a:t>
              </a:r>
            </a:p>
            <a:p>
              <a:r>
                <a:rPr lang="en-US" altLang="en-US" sz="1200" b="0" u="none">
                  <a:solidFill>
                    <a:srgbClr val="000000"/>
                  </a:solidFill>
                </a:rPr>
                <a:t> weight of water, the waste:</a:t>
              </a:r>
              <a:endParaRPr lang="en-US" altLang="en-US" sz="1200" u="none">
                <a:solidFill>
                  <a:srgbClr val="000000"/>
                </a:solidFill>
              </a:endParaRPr>
            </a:p>
            <a:p>
              <a:r>
                <a:rPr lang="en-US" altLang="en-US" sz="1200" u="none">
                  <a:solidFill>
                    <a:srgbClr val="000000"/>
                  </a:solidFill>
                </a:rPr>
                <a:t>Produces a solution having</a:t>
              </a:r>
            </a:p>
            <a:p>
              <a:r>
                <a:rPr lang="en-US" altLang="en-US" sz="1200" u="none">
                  <a:solidFill>
                    <a:srgbClr val="000000"/>
                  </a:solidFill>
                </a:rPr>
                <a:t>a pH greater than or equal to</a:t>
              </a:r>
            </a:p>
            <a:p>
              <a:r>
                <a:rPr lang="en-US" altLang="en-US" sz="1200" u="none">
                  <a:solidFill>
                    <a:srgbClr val="000000"/>
                  </a:solidFill>
                </a:rPr>
                <a:t>12.5 (pH ≥ 12.5)</a:t>
              </a:r>
            </a:p>
          </p:txBody>
        </p:sp>
        <p:sp>
          <p:nvSpPr>
            <p:cNvPr id="18443" name="AutoShape 13"/>
            <p:cNvSpPr>
              <a:spLocks noChangeArrowheads="1"/>
            </p:cNvSpPr>
            <p:nvPr/>
          </p:nvSpPr>
          <p:spPr bwMode="auto">
            <a:xfrm>
              <a:off x="3840" y="1356"/>
              <a:ext cx="1488" cy="672"/>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b="0" u="none">
                  <a:solidFill>
                    <a:srgbClr val="000000"/>
                  </a:solidFill>
                </a:rPr>
                <a:t>When mixed with an equivalent</a:t>
              </a:r>
            </a:p>
            <a:p>
              <a:r>
                <a:rPr lang="en-US" altLang="en-US" sz="1200" b="0" u="none">
                  <a:solidFill>
                    <a:srgbClr val="000000"/>
                  </a:solidFill>
                </a:rPr>
                <a:t> weight of water, the waste:</a:t>
              </a:r>
            </a:p>
            <a:p>
              <a:r>
                <a:rPr lang="en-US" altLang="en-US" sz="1200" u="none">
                  <a:solidFill>
                    <a:srgbClr val="000000"/>
                  </a:solidFill>
                </a:rPr>
                <a:t>Produces a solution having</a:t>
              </a:r>
            </a:p>
            <a:p>
              <a:r>
                <a:rPr lang="en-US" altLang="en-US" sz="1200" u="none">
                  <a:solidFill>
                    <a:srgbClr val="000000"/>
                  </a:solidFill>
                </a:rPr>
                <a:t>a pH less than or equal to 2</a:t>
              </a:r>
            </a:p>
            <a:p>
              <a:r>
                <a:rPr lang="en-US" altLang="en-US" sz="1200" u="none">
                  <a:solidFill>
                    <a:srgbClr val="000000"/>
                  </a:solidFill>
                </a:rPr>
                <a:t>(pH ≤ 2)</a:t>
              </a:r>
            </a:p>
          </p:txBody>
        </p:sp>
        <p:sp>
          <p:nvSpPr>
            <p:cNvPr id="18444" name="Rectangle 14"/>
            <p:cNvSpPr>
              <a:spLocks noChangeArrowheads="1"/>
            </p:cNvSpPr>
            <p:nvPr/>
          </p:nvSpPr>
          <p:spPr bwMode="auto">
            <a:xfrm>
              <a:off x="3976" y="816"/>
              <a:ext cx="1217"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400" u="none">
                  <a:solidFill>
                    <a:srgbClr val="000000"/>
                  </a:solidFill>
                </a:rPr>
                <a:t>Non-Aqueous or</a:t>
              </a:r>
              <a:endParaRPr lang="en-US" altLang="en-US" sz="1400" b="0" u="none">
                <a:solidFill>
                  <a:srgbClr val="000000"/>
                </a:solidFill>
              </a:endParaRPr>
            </a:p>
            <a:p>
              <a:r>
                <a:rPr lang="en-US" altLang="en-US" sz="1400" u="none">
                  <a:solidFill>
                    <a:srgbClr val="000000"/>
                  </a:solidFill>
                </a:rPr>
                <a:t>Non-Liquid Waste</a:t>
              </a:r>
            </a:p>
          </p:txBody>
        </p:sp>
        <p:sp>
          <p:nvSpPr>
            <p:cNvPr id="18445" name="Rectangle 15"/>
            <p:cNvSpPr>
              <a:spLocks noChangeArrowheads="1"/>
            </p:cNvSpPr>
            <p:nvPr/>
          </p:nvSpPr>
          <p:spPr bwMode="auto">
            <a:xfrm>
              <a:off x="621" y="815"/>
              <a:ext cx="810"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400" u="none">
                  <a:solidFill>
                    <a:srgbClr val="000000"/>
                  </a:solidFill>
                </a:rPr>
                <a:t>Aqueous</a:t>
              </a:r>
              <a:endParaRPr lang="en-US" altLang="en-US" sz="1400" b="0" u="none">
                <a:solidFill>
                  <a:srgbClr val="000000"/>
                </a:solidFill>
              </a:endParaRPr>
            </a:p>
            <a:p>
              <a:r>
                <a:rPr lang="en-US" altLang="en-US" sz="1400" u="none">
                  <a:solidFill>
                    <a:srgbClr val="000000"/>
                  </a:solidFill>
                </a:rPr>
                <a:t>Liquid Waste</a:t>
              </a:r>
            </a:p>
          </p:txBody>
        </p:sp>
        <p:sp>
          <p:nvSpPr>
            <p:cNvPr id="18446" name="AutoShape 16"/>
            <p:cNvSpPr>
              <a:spLocks noChangeArrowheads="1"/>
            </p:cNvSpPr>
            <p:nvPr/>
          </p:nvSpPr>
          <p:spPr bwMode="auto">
            <a:xfrm>
              <a:off x="1744" y="3128"/>
              <a:ext cx="2016" cy="432"/>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b="0" u="none">
                  <a:solidFill>
                    <a:srgbClr val="000000"/>
                  </a:solidFill>
                </a:rPr>
                <a:t>Waste has:</a:t>
              </a:r>
              <a:endParaRPr lang="en-US" altLang="en-US" sz="1200" u="none">
                <a:solidFill>
                  <a:srgbClr val="000000"/>
                </a:solidFill>
              </a:endParaRPr>
            </a:p>
            <a:p>
              <a:r>
                <a:rPr lang="en-US" altLang="en-US" sz="1200" u="none">
                  <a:solidFill>
                    <a:srgbClr val="000000"/>
                  </a:solidFill>
                </a:rPr>
                <a:t>The ability to cause destruction of living</a:t>
              </a:r>
            </a:p>
            <a:p>
              <a:r>
                <a:rPr lang="en-US" altLang="en-US" sz="1200" u="none">
                  <a:solidFill>
                    <a:srgbClr val="000000"/>
                  </a:solidFill>
                </a:rPr>
                <a:t>tissue or steel surfaces by chemical action</a:t>
              </a:r>
            </a:p>
          </p:txBody>
        </p:sp>
        <p:sp>
          <p:nvSpPr>
            <p:cNvPr id="18447" name="AutoShape 19"/>
            <p:cNvSpPr>
              <a:spLocks noChangeArrowheads="1"/>
            </p:cNvSpPr>
            <p:nvPr/>
          </p:nvSpPr>
          <p:spPr bwMode="auto">
            <a:xfrm>
              <a:off x="2120" y="1402"/>
              <a:ext cx="1200" cy="576"/>
            </a:xfrm>
            <a:prstGeom prst="flowChartAlternateProcess">
              <a:avLst/>
            </a:prstGeom>
            <a:solidFill>
              <a:srgbClr val="0000FF"/>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400" dirty="0">
                  <a:solidFill>
                    <a:srgbClr val="FFFFFF"/>
                  </a:solidFill>
                </a:rPr>
                <a:t>HAZARD CLASS</a:t>
              </a:r>
            </a:p>
            <a:p>
              <a:r>
                <a:rPr lang="en-US" altLang="en-US" sz="1400" u="none" dirty="0">
                  <a:solidFill>
                    <a:srgbClr val="FFFFFF"/>
                  </a:solidFill>
                </a:rPr>
                <a:t>CORROSIVE ACID</a:t>
              </a:r>
            </a:p>
            <a:p>
              <a:endParaRPr lang="en-US" altLang="en-US" sz="500" u="none" dirty="0">
                <a:solidFill>
                  <a:srgbClr val="FFFFFF"/>
                </a:solidFill>
              </a:endParaRPr>
            </a:p>
            <a:p>
              <a:r>
                <a:rPr lang="en-US" altLang="zh-CN" sz="1200" b="0" u="none" dirty="0">
                  <a:solidFill>
                    <a:srgbClr val="FFFFFF"/>
                  </a:solidFill>
                  <a:ea typeface="宋体" panose="02010600030101010101" pitchFamily="2" charset="-122"/>
                </a:rPr>
                <a:t>Contact </a:t>
              </a:r>
              <a:r>
                <a:rPr lang="en-US" altLang="zh-CN" sz="1200" u="none" dirty="0">
                  <a:solidFill>
                    <a:srgbClr val="FFFFFF"/>
                  </a:solidFill>
                  <a:ea typeface="宋体" panose="02010600030101010101" pitchFamily="2" charset="-122"/>
                </a:rPr>
                <a:t>EHS @ 5-2807</a:t>
              </a:r>
              <a:r>
                <a:rPr lang="en-US" altLang="zh-CN" sz="1200" b="0" u="none" dirty="0">
                  <a:solidFill>
                    <a:srgbClr val="FFFFFF"/>
                  </a:solidFill>
                  <a:ea typeface="宋体" panose="02010600030101010101" pitchFamily="2" charset="-122"/>
                </a:rPr>
                <a:t> </a:t>
              </a:r>
            </a:p>
            <a:p>
              <a:r>
                <a:rPr lang="en-US" altLang="zh-CN" sz="1200" b="0" u="none" dirty="0">
                  <a:solidFill>
                    <a:srgbClr val="FFFFFF"/>
                  </a:solidFill>
                  <a:ea typeface="宋体" panose="02010600030101010101" pitchFamily="2" charset="-122"/>
                </a:rPr>
                <a:t>for assistance</a:t>
              </a:r>
              <a:endParaRPr lang="en-US" altLang="en-US" sz="1200" b="0" u="none" dirty="0">
                <a:solidFill>
                  <a:srgbClr val="FFFFFF"/>
                </a:solidFill>
              </a:endParaRPr>
            </a:p>
          </p:txBody>
        </p:sp>
        <p:sp>
          <p:nvSpPr>
            <p:cNvPr id="18448" name="AutoShape 20"/>
            <p:cNvSpPr>
              <a:spLocks noChangeArrowheads="1"/>
            </p:cNvSpPr>
            <p:nvPr/>
          </p:nvSpPr>
          <p:spPr bwMode="auto">
            <a:xfrm>
              <a:off x="2128" y="2200"/>
              <a:ext cx="1200" cy="576"/>
            </a:xfrm>
            <a:prstGeom prst="flowChartAlternateProcess">
              <a:avLst/>
            </a:prstGeom>
            <a:solidFill>
              <a:srgbClr val="0000FF"/>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400" dirty="0">
                  <a:solidFill>
                    <a:srgbClr val="FFFFFF"/>
                  </a:solidFill>
                </a:rPr>
                <a:t>HAZARD CLASS</a:t>
              </a:r>
            </a:p>
            <a:p>
              <a:r>
                <a:rPr lang="en-US" altLang="en-US" sz="1400" u="none" dirty="0">
                  <a:solidFill>
                    <a:srgbClr val="FFFFFF"/>
                  </a:solidFill>
                </a:rPr>
                <a:t>CORROSIVE BASE</a:t>
              </a:r>
            </a:p>
            <a:p>
              <a:endParaRPr lang="en-US" altLang="en-US" sz="500" u="none" dirty="0">
                <a:solidFill>
                  <a:srgbClr val="FFFFFF"/>
                </a:solidFill>
              </a:endParaRPr>
            </a:p>
            <a:p>
              <a:r>
                <a:rPr lang="en-US" altLang="zh-CN" sz="1200" b="0" u="none" dirty="0">
                  <a:solidFill>
                    <a:srgbClr val="FFFFFF"/>
                  </a:solidFill>
                  <a:ea typeface="宋体" panose="02010600030101010101" pitchFamily="2" charset="-122"/>
                </a:rPr>
                <a:t>Contact </a:t>
              </a:r>
              <a:r>
                <a:rPr lang="en-US" altLang="zh-CN" sz="1200" u="none" dirty="0">
                  <a:solidFill>
                    <a:srgbClr val="FFFFFF"/>
                  </a:solidFill>
                  <a:ea typeface="宋体" panose="02010600030101010101" pitchFamily="2" charset="-122"/>
                </a:rPr>
                <a:t>EHS @ 5-2807</a:t>
              </a:r>
              <a:r>
                <a:rPr lang="en-US" altLang="zh-CN" sz="1200" b="0" u="none" dirty="0">
                  <a:solidFill>
                    <a:srgbClr val="FFFFFF"/>
                  </a:solidFill>
                  <a:ea typeface="宋体" panose="02010600030101010101" pitchFamily="2" charset="-122"/>
                </a:rPr>
                <a:t> </a:t>
              </a:r>
            </a:p>
            <a:p>
              <a:r>
                <a:rPr lang="en-US" altLang="zh-CN" sz="1200" b="0" u="none" dirty="0">
                  <a:solidFill>
                    <a:srgbClr val="FFFFFF"/>
                  </a:solidFill>
                  <a:ea typeface="宋体" panose="02010600030101010101" pitchFamily="2" charset="-122"/>
                </a:rPr>
                <a:t>for assistance</a:t>
              </a:r>
              <a:endParaRPr lang="en-US" altLang="en-US" sz="1200" b="0" u="none" dirty="0">
                <a:solidFill>
                  <a:srgbClr val="FFFFFF"/>
                </a:solidFill>
              </a:endParaRPr>
            </a:p>
          </p:txBody>
        </p:sp>
        <p:sp>
          <p:nvSpPr>
            <p:cNvPr id="18449" name="AutoShape 21"/>
            <p:cNvSpPr>
              <a:spLocks noChangeArrowheads="1"/>
            </p:cNvSpPr>
            <p:nvPr/>
          </p:nvSpPr>
          <p:spPr bwMode="auto">
            <a:xfrm>
              <a:off x="496" y="3584"/>
              <a:ext cx="1200" cy="576"/>
            </a:xfrm>
            <a:prstGeom prst="flowChartAlternateProcess">
              <a:avLst/>
            </a:prstGeom>
            <a:solidFill>
              <a:srgbClr val="0000FF"/>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400" dirty="0">
                  <a:solidFill>
                    <a:srgbClr val="FFFFFF"/>
                  </a:solidFill>
                </a:rPr>
                <a:t>HAZARD CLASS</a:t>
              </a:r>
            </a:p>
            <a:p>
              <a:r>
                <a:rPr lang="en-US" altLang="en-US" sz="1400" u="none" dirty="0">
                  <a:solidFill>
                    <a:srgbClr val="FFFFFF"/>
                  </a:solidFill>
                </a:rPr>
                <a:t>CORROSIVE</a:t>
              </a:r>
            </a:p>
            <a:p>
              <a:endParaRPr lang="en-US" altLang="en-US" sz="500" u="none" dirty="0">
                <a:solidFill>
                  <a:srgbClr val="FFFFFF"/>
                </a:solidFill>
              </a:endParaRPr>
            </a:p>
            <a:p>
              <a:r>
                <a:rPr lang="en-US" altLang="zh-CN" sz="1200" b="0" u="none" dirty="0">
                  <a:solidFill>
                    <a:srgbClr val="FFFFFF"/>
                  </a:solidFill>
                  <a:ea typeface="宋体" panose="02010600030101010101" pitchFamily="2" charset="-122"/>
                </a:rPr>
                <a:t>Contact </a:t>
              </a:r>
              <a:r>
                <a:rPr lang="en-US" altLang="zh-CN" sz="1200" u="none" dirty="0">
                  <a:solidFill>
                    <a:srgbClr val="FFFFFF"/>
                  </a:solidFill>
                  <a:ea typeface="宋体" panose="02010600030101010101" pitchFamily="2" charset="-122"/>
                </a:rPr>
                <a:t>EHS @ 5-2807</a:t>
              </a:r>
              <a:r>
                <a:rPr lang="en-US" altLang="zh-CN" sz="1200" b="0" u="none" dirty="0">
                  <a:solidFill>
                    <a:srgbClr val="FFFFFF"/>
                  </a:solidFill>
                  <a:ea typeface="宋体" panose="02010600030101010101" pitchFamily="2" charset="-122"/>
                </a:rPr>
                <a:t> </a:t>
              </a:r>
            </a:p>
            <a:p>
              <a:r>
                <a:rPr lang="en-US" altLang="zh-CN" sz="1200" b="0" u="none" dirty="0">
                  <a:solidFill>
                    <a:srgbClr val="FFFFFF"/>
                  </a:solidFill>
                  <a:ea typeface="宋体" panose="02010600030101010101" pitchFamily="2" charset="-122"/>
                </a:rPr>
                <a:t>for assistance</a:t>
              </a:r>
              <a:endParaRPr lang="en-US" altLang="en-US" sz="1200" b="0" u="none" dirty="0">
                <a:solidFill>
                  <a:srgbClr val="FFFFFF"/>
                </a:solidFill>
              </a:endParaRPr>
            </a:p>
          </p:txBody>
        </p:sp>
        <p:sp>
          <p:nvSpPr>
            <p:cNvPr id="18450" name="AutoShape 22"/>
            <p:cNvSpPr>
              <a:spLocks noChangeArrowheads="1"/>
            </p:cNvSpPr>
            <p:nvPr/>
          </p:nvSpPr>
          <p:spPr bwMode="auto">
            <a:xfrm>
              <a:off x="2784" y="3720"/>
              <a:ext cx="2418" cy="360"/>
            </a:xfrm>
            <a:prstGeom prst="flowChartAlternateProcess">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a:solidFill>
                    <a:srgbClr val="000000"/>
                  </a:solidFill>
                  <a:ea typeface="宋体" panose="02010600030101010101" pitchFamily="2" charset="-122"/>
                </a:rPr>
                <a:t>Material does NOT meet the definition of </a:t>
              </a:r>
              <a:r>
                <a:rPr lang="en-US" altLang="zh-CN" sz="1200" u="none">
                  <a:solidFill>
                    <a:srgbClr val="000000"/>
                  </a:solidFill>
                  <a:ea typeface="宋体" panose="02010600030101010101" pitchFamily="2" charset="-122"/>
                </a:rPr>
                <a:t>CORROSIVE</a:t>
              </a:r>
              <a:endParaRPr lang="en-US" altLang="zh-CN" sz="1200" b="0" u="none">
                <a:solidFill>
                  <a:srgbClr val="000000"/>
                </a:solidFill>
                <a:ea typeface="宋体" panose="02010600030101010101" pitchFamily="2" charset="-122"/>
              </a:endParaRPr>
            </a:p>
            <a:p>
              <a:r>
                <a:rPr lang="en-US" altLang="en-US" sz="1400" b="0" u="none">
                  <a:solidFill>
                    <a:srgbClr val="000000"/>
                  </a:solidFill>
                </a:rPr>
                <a:t>Continue on </a:t>
              </a:r>
              <a:r>
                <a:rPr lang="en-US" altLang="en-US" sz="1400" i="1">
                  <a:solidFill>
                    <a:srgbClr val="0000FF"/>
                  </a:solidFill>
                  <a:hlinkClick r:id="rId2" action="ppaction://hlinksldjump"/>
                </a:rPr>
                <a:t>Master Flowchart</a:t>
              </a:r>
              <a:endParaRPr lang="en-US" altLang="en-US" sz="1400" b="0" i="1" u="none">
                <a:solidFill>
                  <a:srgbClr val="000000"/>
                </a:solidFill>
              </a:endParaRPr>
            </a:p>
          </p:txBody>
        </p:sp>
        <p:cxnSp>
          <p:nvCxnSpPr>
            <p:cNvPr id="18451" name="AutoShape 24"/>
            <p:cNvCxnSpPr>
              <a:cxnSpLocks noChangeShapeType="1"/>
              <a:stCxn id="18439" idx="1"/>
              <a:endCxn id="18445" idx="3"/>
            </p:cNvCxnSpPr>
            <p:nvPr/>
          </p:nvCxnSpPr>
          <p:spPr bwMode="auto">
            <a:xfrm flipH="1" flipV="1">
              <a:off x="1431" y="978"/>
              <a:ext cx="697" cy="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52" name="AutoShape 25"/>
            <p:cNvCxnSpPr>
              <a:cxnSpLocks noChangeShapeType="1"/>
              <a:stCxn id="18445" idx="2"/>
              <a:endCxn id="18441" idx="0"/>
            </p:cNvCxnSpPr>
            <p:nvPr/>
          </p:nvCxnSpPr>
          <p:spPr bwMode="auto">
            <a:xfrm flipH="1">
              <a:off x="1024" y="1141"/>
              <a:ext cx="2" cy="2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53" name="AutoShape 26"/>
            <p:cNvCxnSpPr>
              <a:cxnSpLocks noChangeShapeType="1"/>
              <a:stCxn id="18441" idx="2"/>
              <a:endCxn id="18440" idx="0"/>
            </p:cNvCxnSpPr>
            <p:nvPr/>
          </p:nvCxnSpPr>
          <p:spPr bwMode="auto">
            <a:xfrm>
              <a:off x="1024" y="1968"/>
              <a:ext cx="0" cy="2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54" name="AutoShape 27"/>
            <p:cNvCxnSpPr>
              <a:cxnSpLocks noChangeShapeType="1"/>
              <a:stCxn id="18439" idx="3"/>
              <a:endCxn id="18444" idx="1"/>
            </p:cNvCxnSpPr>
            <p:nvPr/>
          </p:nvCxnSpPr>
          <p:spPr bwMode="auto">
            <a:xfrm flipV="1">
              <a:off x="3304" y="979"/>
              <a:ext cx="672" cy="1"/>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55" name="AutoShape 28"/>
            <p:cNvCxnSpPr>
              <a:cxnSpLocks noChangeShapeType="1"/>
              <a:stCxn id="18444" idx="2"/>
              <a:endCxn id="18443" idx="0"/>
            </p:cNvCxnSpPr>
            <p:nvPr/>
          </p:nvCxnSpPr>
          <p:spPr bwMode="auto">
            <a:xfrm flipH="1">
              <a:off x="4584" y="1142"/>
              <a:ext cx="1" cy="21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56" name="AutoShape 29"/>
            <p:cNvCxnSpPr>
              <a:cxnSpLocks noChangeShapeType="1"/>
              <a:stCxn id="18441" idx="3"/>
              <a:endCxn id="18447" idx="1"/>
            </p:cNvCxnSpPr>
            <p:nvPr/>
          </p:nvCxnSpPr>
          <p:spPr bwMode="auto">
            <a:xfrm flipV="1">
              <a:off x="1384" y="1690"/>
              <a:ext cx="736" cy="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57" name="AutoShape 30"/>
            <p:cNvCxnSpPr>
              <a:cxnSpLocks noChangeShapeType="1"/>
              <a:stCxn id="18440" idx="3"/>
              <a:endCxn id="18448" idx="1"/>
            </p:cNvCxnSpPr>
            <p:nvPr/>
          </p:nvCxnSpPr>
          <p:spPr bwMode="auto">
            <a:xfrm>
              <a:off x="1384" y="2488"/>
              <a:ext cx="744"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58" name="AutoShape 31"/>
            <p:cNvCxnSpPr>
              <a:cxnSpLocks noChangeShapeType="1"/>
              <a:stCxn id="18443" idx="1"/>
              <a:endCxn id="18447" idx="3"/>
            </p:cNvCxnSpPr>
            <p:nvPr/>
          </p:nvCxnSpPr>
          <p:spPr bwMode="auto">
            <a:xfrm flipH="1" flipV="1">
              <a:off x="3320" y="1690"/>
              <a:ext cx="520" cy="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59" name="AutoShape 32"/>
            <p:cNvCxnSpPr>
              <a:cxnSpLocks noChangeShapeType="1"/>
              <a:stCxn id="18442" idx="1"/>
              <a:endCxn id="18448" idx="3"/>
            </p:cNvCxnSpPr>
            <p:nvPr/>
          </p:nvCxnSpPr>
          <p:spPr bwMode="auto">
            <a:xfrm flipH="1">
              <a:off x="3328" y="2488"/>
              <a:ext cx="512"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60" name="AutoShape 33"/>
            <p:cNvCxnSpPr>
              <a:cxnSpLocks noChangeShapeType="1"/>
              <a:stCxn id="18440" idx="2"/>
              <a:endCxn id="18446" idx="0"/>
            </p:cNvCxnSpPr>
            <p:nvPr/>
          </p:nvCxnSpPr>
          <p:spPr bwMode="auto">
            <a:xfrm rot="16200000" flipH="1">
              <a:off x="1728" y="2104"/>
              <a:ext cx="320" cy="1728"/>
            </a:xfrm>
            <a:prstGeom prst="bentConnector3">
              <a:avLst>
                <a:gd name="adj1" fmla="val 50000"/>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61" name="AutoShape 34"/>
            <p:cNvCxnSpPr>
              <a:cxnSpLocks noChangeShapeType="1"/>
            </p:cNvCxnSpPr>
            <p:nvPr/>
          </p:nvCxnSpPr>
          <p:spPr bwMode="auto">
            <a:xfrm rot="5400000">
              <a:off x="3516" y="2052"/>
              <a:ext cx="304" cy="1832"/>
            </a:xfrm>
            <a:prstGeom prst="bentConnector3">
              <a:avLst>
                <a:gd name="adj1" fmla="val 50000"/>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62" name="AutoShape 35"/>
            <p:cNvCxnSpPr>
              <a:cxnSpLocks noChangeShapeType="1"/>
              <a:stCxn id="18446" idx="3"/>
              <a:endCxn id="18450" idx="0"/>
            </p:cNvCxnSpPr>
            <p:nvPr/>
          </p:nvCxnSpPr>
          <p:spPr bwMode="auto">
            <a:xfrm>
              <a:off x="3760" y="3344"/>
              <a:ext cx="233" cy="376"/>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63" name="AutoShape 36"/>
            <p:cNvCxnSpPr>
              <a:cxnSpLocks noChangeShapeType="1"/>
              <a:stCxn id="18446" idx="1"/>
              <a:endCxn id="18449" idx="0"/>
            </p:cNvCxnSpPr>
            <p:nvPr/>
          </p:nvCxnSpPr>
          <p:spPr bwMode="auto">
            <a:xfrm rot="10800000" flipV="1">
              <a:off x="1096" y="3344"/>
              <a:ext cx="648" cy="240"/>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464" name="Rectangle 37"/>
            <p:cNvSpPr>
              <a:spLocks noChangeArrowheads="1"/>
            </p:cNvSpPr>
            <p:nvPr/>
          </p:nvSpPr>
          <p:spPr bwMode="auto">
            <a:xfrm>
              <a:off x="1632" y="2336"/>
              <a:ext cx="308"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u="none">
                  <a:solidFill>
                    <a:srgbClr val="000000"/>
                  </a:solidFill>
                </a:rPr>
                <a:t>YES</a:t>
              </a:r>
              <a:endParaRPr lang="en-US" altLang="en-US" sz="1800">
                <a:solidFill>
                  <a:srgbClr val="000000"/>
                </a:solidFill>
              </a:endParaRPr>
            </a:p>
          </p:txBody>
        </p:sp>
        <p:sp>
          <p:nvSpPr>
            <p:cNvPr id="18465" name="Rectangle 38"/>
            <p:cNvSpPr>
              <a:spLocks noChangeArrowheads="1"/>
            </p:cNvSpPr>
            <p:nvPr/>
          </p:nvSpPr>
          <p:spPr bwMode="auto">
            <a:xfrm>
              <a:off x="3480" y="1552"/>
              <a:ext cx="308"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u="none">
                  <a:solidFill>
                    <a:srgbClr val="000000"/>
                  </a:solidFill>
                </a:rPr>
                <a:t>YES</a:t>
              </a:r>
              <a:endParaRPr lang="en-US" altLang="en-US" sz="1800">
                <a:solidFill>
                  <a:srgbClr val="000000"/>
                </a:solidFill>
              </a:endParaRPr>
            </a:p>
          </p:txBody>
        </p:sp>
        <p:sp>
          <p:nvSpPr>
            <p:cNvPr id="18466" name="Rectangle 39"/>
            <p:cNvSpPr>
              <a:spLocks noChangeArrowheads="1"/>
            </p:cNvSpPr>
            <p:nvPr/>
          </p:nvSpPr>
          <p:spPr bwMode="auto">
            <a:xfrm>
              <a:off x="1628" y="1512"/>
              <a:ext cx="308"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u="none">
                  <a:solidFill>
                    <a:srgbClr val="000000"/>
                  </a:solidFill>
                </a:rPr>
                <a:t>YES</a:t>
              </a:r>
              <a:endParaRPr lang="en-US" altLang="en-US" sz="1800">
                <a:solidFill>
                  <a:srgbClr val="000000"/>
                </a:solidFill>
              </a:endParaRPr>
            </a:p>
          </p:txBody>
        </p:sp>
        <p:sp>
          <p:nvSpPr>
            <p:cNvPr id="18467" name="Rectangle 40"/>
            <p:cNvSpPr>
              <a:spLocks noChangeArrowheads="1"/>
            </p:cNvSpPr>
            <p:nvPr/>
          </p:nvSpPr>
          <p:spPr bwMode="auto">
            <a:xfrm>
              <a:off x="3472" y="2344"/>
              <a:ext cx="308"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u="none">
                  <a:solidFill>
                    <a:srgbClr val="000000"/>
                  </a:solidFill>
                </a:rPr>
                <a:t>YES</a:t>
              </a:r>
              <a:endParaRPr lang="en-US" altLang="en-US" sz="1800">
                <a:solidFill>
                  <a:srgbClr val="000000"/>
                </a:solidFill>
              </a:endParaRPr>
            </a:p>
          </p:txBody>
        </p:sp>
        <p:sp>
          <p:nvSpPr>
            <p:cNvPr id="18468" name="Rectangle 41"/>
            <p:cNvSpPr>
              <a:spLocks noChangeArrowheads="1"/>
            </p:cNvSpPr>
            <p:nvPr/>
          </p:nvSpPr>
          <p:spPr bwMode="auto">
            <a:xfrm>
              <a:off x="776" y="1992"/>
              <a:ext cx="26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200" u="none">
                  <a:solidFill>
                    <a:srgbClr val="000000"/>
                  </a:solidFill>
                </a:rPr>
                <a:t>NO</a:t>
              </a:r>
              <a:endParaRPr lang="en-US" altLang="en-US" sz="1800">
                <a:solidFill>
                  <a:srgbClr val="000000"/>
                </a:solidFill>
              </a:endParaRPr>
            </a:p>
          </p:txBody>
        </p:sp>
        <p:cxnSp>
          <p:nvCxnSpPr>
            <p:cNvPr id="18469" name="AutoShape 42"/>
            <p:cNvCxnSpPr>
              <a:cxnSpLocks noChangeShapeType="1"/>
              <a:stCxn id="18443" idx="2"/>
              <a:endCxn id="18442" idx="0"/>
            </p:cNvCxnSpPr>
            <p:nvPr/>
          </p:nvCxnSpPr>
          <p:spPr bwMode="auto">
            <a:xfrm>
              <a:off x="4584" y="2028"/>
              <a:ext cx="0" cy="12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470" name="Rectangle 43"/>
            <p:cNvSpPr>
              <a:spLocks noChangeArrowheads="1"/>
            </p:cNvSpPr>
            <p:nvPr/>
          </p:nvSpPr>
          <p:spPr bwMode="auto">
            <a:xfrm>
              <a:off x="4600" y="2008"/>
              <a:ext cx="26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200" u="none">
                  <a:solidFill>
                    <a:srgbClr val="000000"/>
                  </a:solidFill>
                </a:rPr>
                <a:t>NO</a:t>
              </a:r>
              <a:endParaRPr lang="en-US" altLang="en-US" sz="1800">
                <a:solidFill>
                  <a:srgbClr val="000000"/>
                </a:solidFill>
              </a:endParaRPr>
            </a:p>
          </p:txBody>
        </p:sp>
        <p:sp>
          <p:nvSpPr>
            <p:cNvPr id="18471" name="Rectangle 44"/>
            <p:cNvSpPr>
              <a:spLocks noChangeArrowheads="1"/>
            </p:cNvSpPr>
            <p:nvPr/>
          </p:nvSpPr>
          <p:spPr bwMode="auto">
            <a:xfrm>
              <a:off x="3512" y="2832"/>
              <a:ext cx="26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200" u="none">
                  <a:solidFill>
                    <a:srgbClr val="000000"/>
                  </a:solidFill>
                </a:rPr>
                <a:t>NO</a:t>
              </a:r>
              <a:endParaRPr lang="en-US" altLang="en-US" sz="1800">
                <a:solidFill>
                  <a:srgbClr val="000000"/>
                </a:solidFill>
              </a:endParaRPr>
            </a:p>
          </p:txBody>
        </p:sp>
        <p:sp>
          <p:nvSpPr>
            <p:cNvPr id="18472" name="Rectangle 45"/>
            <p:cNvSpPr>
              <a:spLocks noChangeArrowheads="1"/>
            </p:cNvSpPr>
            <p:nvPr/>
          </p:nvSpPr>
          <p:spPr bwMode="auto">
            <a:xfrm>
              <a:off x="1648" y="2824"/>
              <a:ext cx="26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200" u="none">
                  <a:solidFill>
                    <a:srgbClr val="000000"/>
                  </a:solidFill>
                </a:rPr>
                <a:t>NO</a:t>
              </a:r>
              <a:endParaRPr lang="en-US" altLang="en-US" sz="1800">
                <a:solidFill>
                  <a:srgbClr val="000000"/>
                </a:solidFill>
              </a:endParaRPr>
            </a:p>
          </p:txBody>
        </p:sp>
        <p:sp>
          <p:nvSpPr>
            <p:cNvPr id="18473" name="Rectangle 46"/>
            <p:cNvSpPr>
              <a:spLocks noChangeArrowheads="1"/>
            </p:cNvSpPr>
            <p:nvPr/>
          </p:nvSpPr>
          <p:spPr bwMode="auto">
            <a:xfrm>
              <a:off x="3816" y="3208"/>
              <a:ext cx="26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200" u="none">
                  <a:solidFill>
                    <a:srgbClr val="000000"/>
                  </a:solidFill>
                </a:rPr>
                <a:t>NO</a:t>
              </a:r>
              <a:endParaRPr lang="en-US" altLang="en-US" sz="1800">
                <a:solidFill>
                  <a:srgbClr val="000000"/>
                </a:solidFill>
              </a:endParaRPr>
            </a:p>
          </p:txBody>
        </p:sp>
        <p:sp>
          <p:nvSpPr>
            <p:cNvPr id="18474" name="Rectangle 47"/>
            <p:cNvSpPr>
              <a:spLocks noChangeArrowheads="1"/>
            </p:cNvSpPr>
            <p:nvPr/>
          </p:nvSpPr>
          <p:spPr bwMode="auto">
            <a:xfrm>
              <a:off x="1192" y="3200"/>
              <a:ext cx="308"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u="none">
                  <a:solidFill>
                    <a:srgbClr val="000000"/>
                  </a:solidFill>
                </a:rPr>
                <a:t>YES</a:t>
              </a:r>
              <a:endParaRPr lang="en-US" altLang="en-US" sz="1800">
                <a:solidFill>
                  <a:srgbClr val="000000"/>
                </a:solidFill>
              </a:endParaRPr>
            </a:p>
          </p:txBody>
        </p:sp>
      </p:grpSp>
      <p:pic>
        <p:nvPicPr>
          <p:cNvPr id="2" name="Picture 1"/>
          <p:cNvPicPr>
            <a:picLocks noChangeAspect="1"/>
          </p:cNvPicPr>
          <p:nvPr/>
        </p:nvPicPr>
        <p:blipFill>
          <a:blip r:embed="rId3"/>
          <a:stretch>
            <a:fillRect/>
          </a:stretch>
        </p:blipFill>
        <p:spPr>
          <a:xfrm>
            <a:off x="132095" y="68532"/>
            <a:ext cx="1904304" cy="1178002"/>
          </a:xfrm>
          <a:prstGeom prst="rect">
            <a:avLst/>
          </a:prstGeom>
        </p:spPr>
      </p:pic>
      <p:pic>
        <p:nvPicPr>
          <p:cNvPr id="3" name="Picture 2"/>
          <p:cNvPicPr>
            <a:picLocks noChangeAspect="1"/>
          </p:cNvPicPr>
          <p:nvPr/>
        </p:nvPicPr>
        <p:blipFill>
          <a:blip r:embed="rId4"/>
          <a:stretch>
            <a:fillRect/>
          </a:stretch>
        </p:blipFill>
        <p:spPr>
          <a:xfrm rot="968608">
            <a:off x="532799" y="1227607"/>
            <a:ext cx="172661" cy="709889"/>
          </a:xfrm>
          <a:prstGeom prst="rect">
            <a:avLst/>
          </a:prstGeom>
        </p:spPr>
      </p:pic>
    </p:spTree>
    <p:extLst>
      <p:ext uri="{BB962C8B-B14F-4D97-AF65-F5344CB8AC3E}">
        <p14:creationId xmlns:p14="http://schemas.microsoft.com/office/powerpoint/2010/main" val="23901937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1" name="Group 48"/>
          <p:cNvGrpSpPr>
            <a:grpSpLocks/>
          </p:cNvGrpSpPr>
          <p:nvPr/>
        </p:nvGrpSpPr>
        <p:grpSpPr bwMode="auto">
          <a:xfrm>
            <a:off x="520704" y="87313"/>
            <a:ext cx="8035925" cy="6440488"/>
            <a:chOff x="328" y="55"/>
            <a:chExt cx="5062" cy="4057"/>
          </a:xfrm>
        </p:grpSpPr>
        <p:sp>
          <p:nvSpPr>
            <p:cNvPr id="17412" name="AutoShape 5"/>
            <p:cNvSpPr>
              <a:spLocks noChangeArrowheads="1"/>
            </p:cNvSpPr>
            <p:nvPr/>
          </p:nvSpPr>
          <p:spPr bwMode="auto">
            <a:xfrm>
              <a:off x="336" y="624"/>
              <a:ext cx="2592" cy="357"/>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a:solidFill>
                    <a:srgbClr val="000000"/>
                  </a:solidFill>
                  <a:ea typeface="宋体" panose="02010600030101010101" pitchFamily="2" charset="-122"/>
                </a:rPr>
                <a:t>Does the waste:</a:t>
              </a:r>
              <a:endParaRPr lang="en-US" altLang="zh-CN" sz="1200" u="none">
                <a:solidFill>
                  <a:srgbClr val="000000"/>
                </a:solidFill>
                <a:ea typeface="宋体" panose="02010600030101010101" pitchFamily="2" charset="-122"/>
              </a:endParaRPr>
            </a:p>
            <a:p>
              <a:r>
                <a:rPr lang="en-US" altLang="zh-CN" sz="1200" u="none">
                  <a:solidFill>
                    <a:srgbClr val="000000"/>
                  </a:solidFill>
                  <a:ea typeface="宋体" panose="02010600030101010101" pitchFamily="2" charset="-122"/>
                </a:rPr>
                <a:t>React violently with water, or form potentially</a:t>
              </a:r>
            </a:p>
            <a:p>
              <a:r>
                <a:rPr lang="en-US" altLang="zh-CN" sz="1200" u="none">
                  <a:solidFill>
                    <a:srgbClr val="000000"/>
                  </a:solidFill>
                  <a:ea typeface="宋体" panose="02010600030101010101" pitchFamily="2" charset="-122"/>
                </a:rPr>
                <a:t>explosive mixtures with water</a:t>
              </a:r>
              <a:r>
                <a:rPr lang="en-US" altLang="zh-CN" sz="1200" b="0" u="none">
                  <a:solidFill>
                    <a:srgbClr val="000000"/>
                  </a:solidFill>
                  <a:ea typeface="宋体" panose="02010600030101010101" pitchFamily="2" charset="-122"/>
                </a:rPr>
                <a:t>?</a:t>
              </a:r>
            </a:p>
          </p:txBody>
        </p:sp>
        <p:sp>
          <p:nvSpPr>
            <p:cNvPr id="17413" name="AutoShape 6"/>
            <p:cNvSpPr>
              <a:spLocks noChangeArrowheads="1"/>
            </p:cNvSpPr>
            <p:nvPr/>
          </p:nvSpPr>
          <p:spPr bwMode="auto">
            <a:xfrm>
              <a:off x="336" y="1152"/>
              <a:ext cx="2583" cy="259"/>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a:solidFill>
                    <a:srgbClr val="000000"/>
                  </a:solidFill>
                  <a:ea typeface="宋体" panose="02010600030101010101" pitchFamily="2" charset="-122"/>
                </a:rPr>
                <a:t>Does the waste:</a:t>
              </a:r>
              <a:endParaRPr lang="en-US" altLang="zh-CN" sz="1200" u="none">
                <a:solidFill>
                  <a:srgbClr val="000000"/>
                </a:solidFill>
                <a:ea typeface="宋体" panose="02010600030101010101" pitchFamily="2" charset="-122"/>
              </a:endParaRPr>
            </a:p>
            <a:p>
              <a:r>
                <a:rPr lang="en-US" altLang="zh-CN" sz="1200" u="none">
                  <a:solidFill>
                    <a:srgbClr val="000000"/>
                  </a:solidFill>
                  <a:ea typeface="宋体" panose="02010600030101010101" pitchFamily="2" charset="-122"/>
                </a:rPr>
                <a:t>Create toxic gases when in contact with water</a:t>
              </a:r>
              <a:r>
                <a:rPr lang="en-US" altLang="zh-CN" sz="1200" b="0" u="none">
                  <a:solidFill>
                    <a:srgbClr val="000000"/>
                  </a:solidFill>
                  <a:ea typeface="宋体" panose="02010600030101010101" pitchFamily="2" charset="-122"/>
                </a:rPr>
                <a:t>?</a:t>
              </a:r>
            </a:p>
          </p:txBody>
        </p:sp>
        <p:sp>
          <p:nvSpPr>
            <p:cNvPr id="17414" name="AutoShape 7"/>
            <p:cNvSpPr>
              <a:spLocks noChangeArrowheads="1"/>
            </p:cNvSpPr>
            <p:nvPr/>
          </p:nvSpPr>
          <p:spPr bwMode="auto">
            <a:xfrm>
              <a:off x="328" y="1576"/>
              <a:ext cx="2592" cy="357"/>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a:solidFill>
                    <a:srgbClr val="000000"/>
                  </a:solidFill>
                  <a:ea typeface="宋体" panose="02010600030101010101" pitchFamily="2" charset="-122"/>
                </a:rPr>
                <a:t>Does the waste:</a:t>
              </a:r>
              <a:endParaRPr lang="en-US" altLang="zh-CN" sz="1200" u="none">
                <a:solidFill>
                  <a:srgbClr val="000000"/>
                </a:solidFill>
                <a:ea typeface="宋体" panose="02010600030101010101" pitchFamily="2" charset="-122"/>
              </a:endParaRPr>
            </a:p>
            <a:p>
              <a:r>
                <a:rPr lang="en-US" altLang="zh-CN" sz="1200" u="none">
                  <a:solidFill>
                    <a:srgbClr val="000000"/>
                  </a:solidFill>
                  <a:ea typeface="宋体" panose="02010600030101010101" pitchFamily="2" charset="-122"/>
                </a:rPr>
                <a:t>React violently when exposed to air or form</a:t>
              </a:r>
            </a:p>
            <a:p>
              <a:r>
                <a:rPr lang="en-US" altLang="zh-CN" sz="1200" u="none">
                  <a:solidFill>
                    <a:srgbClr val="000000"/>
                  </a:solidFill>
                  <a:ea typeface="宋体" panose="02010600030101010101" pitchFamily="2" charset="-122"/>
                </a:rPr>
                <a:t>potentially explosive mixtures with air</a:t>
              </a:r>
              <a:r>
                <a:rPr lang="en-US" altLang="zh-CN" sz="1200" b="0" u="none">
                  <a:solidFill>
                    <a:srgbClr val="000000"/>
                  </a:solidFill>
                  <a:ea typeface="宋体" panose="02010600030101010101" pitchFamily="2" charset="-122"/>
                </a:rPr>
                <a:t>?</a:t>
              </a:r>
            </a:p>
          </p:txBody>
        </p:sp>
        <p:sp>
          <p:nvSpPr>
            <p:cNvPr id="17415" name="AutoShape 8"/>
            <p:cNvSpPr>
              <a:spLocks noChangeArrowheads="1"/>
            </p:cNvSpPr>
            <p:nvPr/>
          </p:nvSpPr>
          <p:spPr bwMode="auto">
            <a:xfrm>
              <a:off x="328" y="2104"/>
              <a:ext cx="2592" cy="259"/>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a:solidFill>
                    <a:srgbClr val="000000"/>
                  </a:solidFill>
                  <a:ea typeface="宋体" panose="02010600030101010101" pitchFamily="2" charset="-122"/>
                </a:rPr>
                <a:t>Does the waste:</a:t>
              </a:r>
              <a:endParaRPr lang="en-US" altLang="zh-CN" sz="1200" u="none">
                <a:solidFill>
                  <a:srgbClr val="000000"/>
                </a:solidFill>
                <a:ea typeface="宋体" panose="02010600030101010101" pitchFamily="2" charset="-122"/>
              </a:endParaRPr>
            </a:p>
            <a:p>
              <a:r>
                <a:rPr lang="en-US" altLang="zh-CN" sz="1200" u="none">
                  <a:solidFill>
                    <a:srgbClr val="000000"/>
                  </a:solidFill>
                  <a:ea typeface="宋体" panose="02010600030101010101" pitchFamily="2" charset="-122"/>
                </a:rPr>
                <a:t>Create toxic gases when exposed to air</a:t>
              </a:r>
              <a:r>
                <a:rPr lang="en-US" altLang="zh-CN" sz="1200" b="0" u="none">
                  <a:solidFill>
                    <a:srgbClr val="000000"/>
                  </a:solidFill>
                  <a:ea typeface="宋体" panose="02010600030101010101" pitchFamily="2" charset="-122"/>
                </a:rPr>
                <a:t>?</a:t>
              </a:r>
            </a:p>
          </p:txBody>
        </p:sp>
        <p:sp>
          <p:nvSpPr>
            <p:cNvPr id="17416" name="AutoShape 9"/>
            <p:cNvSpPr>
              <a:spLocks noChangeArrowheads="1"/>
            </p:cNvSpPr>
            <p:nvPr/>
          </p:nvSpPr>
          <p:spPr bwMode="auto">
            <a:xfrm>
              <a:off x="328" y="2544"/>
              <a:ext cx="2592" cy="357"/>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dirty="0">
                  <a:solidFill>
                    <a:srgbClr val="000000"/>
                  </a:solidFill>
                  <a:ea typeface="宋体" panose="02010600030101010101" pitchFamily="2" charset="-122"/>
                </a:rPr>
                <a:t>Is the waste:</a:t>
              </a:r>
              <a:endParaRPr lang="en-US" altLang="zh-CN" sz="1200" u="none" dirty="0">
                <a:solidFill>
                  <a:srgbClr val="000000"/>
                </a:solidFill>
                <a:ea typeface="宋体" panose="02010600030101010101" pitchFamily="2" charset="-122"/>
              </a:endParaRPr>
            </a:p>
            <a:p>
              <a:r>
                <a:rPr lang="en-US" altLang="zh-CN" sz="1200" u="none" dirty="0">
                  <a:solidFill>
                    <a:srgbClr val="000000"/>
                  </a:solidFill>
                  <a:ea typeface="宋体" panose="02010600030101010101" pitchFamily="2" charset="-122"/>
                </a:rPr>
                <a:t>Unstable (readily undergoes violent change with or</a:t>
              </a:r>
            </a:p>
            <a:p>
              <a:r>
                <a:rPr lang="en-US" altLang="zh-CN" sz="1200" u="none" dirty="0">
                  <a:solidFill>
                    <a:srgbClr val="000000"/>
                  </a:solidFill>
                  <a:ea typeface="宋体" panose="02010600030101010101" pitchFamily="2" charset="-122"/>
                </a:rPr>
                <a:t>without detonating or exploding</a:t>
              </a:r>
              <a:r>
                <a:rPr lang="en-US" altLang="zh-CN" sz="1200" b="0" u="none" dirty="0">
                  <a:solidFill>
                    <a:srgbClr val="000000"/>
                  </a:solidFill>
                  <a:ea typeface="宋体" panose="02010600030101010101" pitchFamily="2" charset="-122"/>
                </a:rPr>
                <a:t>?</a:t>
              </a:r>
            </a:p>
          </p:txBody>
        </p:sp>
        <p:sp>
          <p:nvSpPr>
            <p:cNvPr id="17417" name="AutoShape 10"/>
            <p:cNvSpPr>
              <a:spLocks noChangeArrowheads="1"/>
            </p:cNvSpPr>
            <p:nvPr/>
          </p:nvSpPr>
          <p:spPr bwMode="auto">
            <a:xfrm>
              <a:off x="328" y="3080"/>
              <a:ext cx="2592" cy="480"/>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a:solidFill>
                    <a:srgbClr val="000000"/>
                  </a:solidFill>
                  <a:ea typeface="宋体" panose="02010600030101010101" pitchFamily="2" charset="-122"/>
                </a:rPr>
                <a:t>Is the waste:</a:t>
              </a:r>
              <a:endParaRPr lang="en-US" altLang="zh-CN" sz="1200" u="none">
                <a:solidFill>
                  <a:srgbClr val="000000"/>
                </a:solidFill>
                <a:ea typeface="宋体" panose="02010600030101010101" pitchFamily="2" charset="-122"/>
              </a:endParaRPr>
            </a:p>
            <a:p>
              <a:r>
                <a:rPr lang="en-US" altLang="zh-CN" sz="1200" u="none">
                  <a:solidFill>
                    <a:srgbClr val="000000"/>
                  </a:solidFill>
                  <a:ea typeface="宋体" panose="02010600030101010101" pitchFamily="2" charset="-122"/>
                </a:rPr>
                <a:t>A potential peroxide former that has either exceeded</a:t>
              </a:r>
            </a:p>
            <a:p>
              <a:r>
                <a:rPr lang="en-US" altLang="zh-CN" sz="1200" u="none">
                  <a:solidFill>
                    <a:srgbClr val="000000"/>
                  </a:solidFill>
                  <a:ea typeface="宋体" panose="02010600030101010101" pitchFamily="2" charset="-122"/>
                </a:rPr>
                <a:t>its open or shelf time limits or is stored in an</a:t>
              </a:r>
            </a:p>
            <a:p>
              <a:r>
                <a:rPr lang="en-US" altLang="zh-CN" sz="1200" u="none">
                  <a:solidFill>
                    <a:srgbClr val="000000"/>
                  </a:solidFill>
                  <a:ea typeface="宋体" panose="02010600030101010101" pitchFamily="2" charset="-122"/>
                </a:rPr>
                <a:t>undated container</a:t>
              </a:r>
              <a:r>
                <a:rPr lang="en-US" altLang="zh-CN" sz="1200" b="0" u="none">
                  <a:solidFill>
                    <a:srgbClr val="000000"/>
                  </a:solidFill>
                  <a:ea typeface="宋体" panose="02010600030101010101" pitchFamily="2" charset="-122"/>
                </a:rPr>
                <a:t> </a:t>
              </a:r>
            </a:p>
          </p:txBody>
        </p:sp>
        <p:sp>
          <p:nvSpPr>
            <p:cNvPr id="17418" name="AutoShape 11"/>
            <p:cNvSpPr>
              <a:spLocks noChangeArrowheads="1"/>
            </p:cNvSpPr>
            <p:nvPr/>
          </p:nvSpPr>
          <p:spPr bwMode="auto">
            <a:xfrm>
              <a:off x="1249" y="296"/>
              <a:ext cx="768" cy="192"/>
            </a:xfrm>
            <a:prstGeom prst="flowChartTerminator">
              <a:avLst/>
            </a:prstGeom>
            <a:solidFill>
              <a:srgbClr val="800080"/>
            </a:solidFill>
            <a:ln w="9525">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400" u="none">
                  <a:solidFill>
                    <a:srgbClr val="FFFFFF"/>
                  </a:solidFill>
                </a:rPr>
                <a:t>START HERE</a:t>
              </a:r>
            </a:p>
          </p:txBody>
        </p:sp>
        <p:cxnSp>
          <p:nvCxnSpPr>
            <p:cNvPr id="17419" name="AutoShape 12"/>
            <p:cNvCxnSpPr>
              <a:cxnSpLocks noChangeShapeType="1"/>
              <a:stCxn id="17418" idx="2"/>
              <a:endCxn id="17412" idx="0"/>
            </p:cNvCxnSpPr>
            <p:nvPr/>
          </p:nvCxnSpPr>
          <p:spPr bwMode="auto">
            <a:xfrm flipH="1">
              <a:off x="1632" y="488"/>
              <a:ext cx="1" cy="13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420" name="AutoShape 13"/>
            <p:cNvCxnSpPr>
              <a:cxnSpLocks noChangeShapeType="1"/>
              <a:stCxn id="17412" idx="2"/>
              <a:endCxn id="17413" idx="0"/>
            </p:cNvCxnSpPr>
            <p:nvPr/>
          </p:nvCxnSpPr>
          <p:spPr bwMode="auto">
            <a:xfrm flipH="1">
              <a:off x="1628" y="981"/>
              <a:ext cx="4" cy="171"/>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421" name="AutoShape 14"/>
            <p:cNvCxnSpPr>
              <a:cxnSpLocks noChangeShapeType="1"/>
              <a:stCxn id="17413" idx="2"/>
              <a:endCxn id="17414" idx="0"/>
            </p:cNvCxnSpPr>
            <p:nvPr/>
          </p:nvCxnSpPr>
          <p:spPr bwMode="auto">
            <a:xfrm flipH="1">
              <a:off x="1624" y="1411"/>
              <a:ext cx="4" cy="16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422" name="AutoShape 15"/>
            <p:cNvCxnSpPr>
              <a:cxnSpLocks noChangeShapeType="1"/>
              <a:stCxn id="17414" idx="2"/>
              <a:endCxn id="17415" idx="0"/>
            </p:cNvCxnSpPr>
            <p:nvPr/>
          </p:nvCxnSpPr>
          <p:spPr bwMode="auto">
            <a:xfrm>
              <a:off x="1624" y="1933"/>
              <a:ext cx="0" cy="171"/>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423" name="AutoShape 16"/>
            <p:cNvCxnSpPr>
              <a:cxnSpLocks noChangeShapeType="1"/>
              <a:stCxn id="17415" idx="2"/>
              <a:endCxn id="17416" idx="0"/>
            </p:cNvCxnSpPr>
            <p:nvPr/>
          </p:nvCxnSpPr>
          <p:spPr bwMode="auto">
            <a:xfrm>
              <a:off x="1624" y="2363"/>
              <a:ext cx="0" cy="181"/>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424" name="AutoShape 17"/>
            <p:cNvCxnSpPr>
              <a:cxnSpLocks noChangeShapeType="1"/>
              <a:stCxn id="17416" idx="2"/>
              <a:endCxn id="17417" idx="0"/>
            </p:cNvCxnSpPr>
            <p:nvPr/>
          </p:nvCxnSpPr>
          <p:spPr bwMode="auto">
            <a:xfrm>
              <a:off x="1624" y="2901"/>
              <a:ext cx="0" cy="179"/>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425" name="AutoShape 21"/>
            <p:cNvCxnSpPr>
              <a:cxnSpLocks noChangeShapeType="1"/>
              <a:stCxn id="17417" idx="2"/>
              <a:endCxn id="17428" idx="0"/>
            </p:cNvCxnSpPr>
            <p:nvPr/>
          </p:nvCxnSpPr>
          <p:spPr bwMode="auto">
            <a:xfrm>
              <a:off x="1624" y="3560"/>
              <a:ext cx="0" cy="19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426" name="Rectangle 22"/>
            <p:cNvSpPr>
              <a:spLocks noChangeArrowheads="1"/>
            </p:cNvSpPr>
            <p:nvPr/>
          </p:nvSpPr>
          <p:spPr bwMode="auto">
            <a:xfrm>
              <a:off x="3792" y="55"/>
              <a:ext cx="1598" cy="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i="1" dirty="0">
                  <a:solidFill>
                    <a:srgbClr val="3333CC"/>
                  </a:solidFill>
                </a:rPr>
                <a:t>Reactivity</a:t>
              </a:r>
            </a:p>
            <a:p>
              <a:pPr algn="l"/>
              <a:r>
                <a:rPr lang="en-US" altLang="en-US" i="1" u="none" dirty="0">
                  <a:solidFill>
                    <a:srgbClr val="3333CC"/>
                  </a:solidFill>
                </a:rPr>
                <a:t>(D003 Wastes)</a:t>
              </a:r>
            </a:p>
            <a:p>
              <a:pPr algn="l"/>
              <a:r>
                <a:rPr lang="en-US" altLang="en-US" i="1" dirty="0">
                  <a:solidFill>
                    <a:srgbClr val="3333CC"/>
                  </a:solidFill>
                </a:rPr>
                <a:t> </a:t>
              </a:r>
            </a:p>
          </p:txBody>
        </p:sp>
        <p:sp>
          <p:nvSpPr>
            <p:cNvPr id="17427" name="AutoShape 25"/>
            <p:cNvSpPr>
              <a:spLocks noChangeArrowheads="1"/>
            </p:cNvSpPr>
            <p:nvPr/>
          </p:nvSpPr>
          <p:spPr bwMode="auto">
            <a:xfrm>
              <a:off x="4008" y="1672"/>
              <a:ext cx="1382" cy="633"/>
            </a:xfrm>
            <a:prstGeom prst="flowChartAlternateProcess">
              <a:avLst/>
            </a:prstGeom>
            <a:solidFill>
              <a:srgbClr val="0000FF"/>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400" i="1" u="none" dirty="0">
                  <a:solidFill>
                    <a:srgbClr val="FFFFFF"/>
                  </a:solidFill>
                </a:rPr>
                <a:t> </a:t>
              </a:r>
              <a:r>
                <a:rPr lang="en-US" altLang="en-US" sz="1400" dirty="0">
                  <a:solidFill>
                    <a:srgbClr val="FFFFFF"/>
                  </a:solidFill>
                </a:rPr>
                <a:t>HAZARDOUS CLASS</a:t>
              </a:r>
            </a:p>
            <a:p>
              <a:r>
                <a:rPr lang="en-US" altLang="en-US" sz="1200" u="none" dirty="0">
                  <a:solidFill>
                    <a:srgbClr val="FFFFFF"/>
                  </a:solidFill>
                </a:rPr>
                <a:t>REACTIVE</a:t>
              </a:r>
            </a:p>
            <a:p>
              <a:endParaRPr lang="en-US" altLang="zh-CN" sz="500" b="0" u="none" dirty="0">
                <a:solidFill>
                  <a:srgbClr val="FFFFFF"/>
                </a:solidFill>
                <a:ea typeface="宋体" panose="02010600030101010101" pitchFamily="2" charset="-122"/>
              </a:endParaRPr>
            </a:p>
            <a:p>
              <a:r>
                <a:rPr lang="en-US" altLang="zh-CN" sz="1200" b="0" u="none" dirty="0">
                  <a:solidFill>
                    <a:srgbClr val="FFFFFF"/>
                  </a:solidFill>
                  <a:ea typeface="宋体" panose="02010600030101010101" pitchFamily="2" charset="-122"/>
                </a:rPr>
                <a:t>Contact </a:t>
              </a:r>
              <a:r>
                <a:rPr lang="en-US" altLang="zh-CN" sz="1200" u="none" dirty="0">
                  <a:solidFill>
                    <a:srgbClr val="FFFFFF"/>
                  </a:solidFill>
                  <a:ea typeface="宋体" panose="02010600030101010101" pitchFamily="2" charset="-122"/>
                </a:rPr>
                <a:t>EHS @ 5-2807</a:t>
              </a:r>
              <a:r>
                <a:rPr lang="en-US" altLang="zh-CN" sz="1200" b="0" u="none" dirty="0">
                  <a:solidFill>
                    <a:srgbClr val="FFFFFF"/>
                  </a:solidFill>
                  <a:ea typeface="宋体" panose="02010600030101010101" pitchFamily="2" charset="-122"/>
                </a:rPr>
                <a:t> </a:t>
              </a:r>
            </a:p>
            <a:p>
              <a:r>
                <a:rPr lang="en-US" altLang="zh-CN" sz="1200" b="0" u="none" dirty="0">
                  <a:solidFill>
                    <a:srgbClr val="FFFFFF"/>
                  </a:solidFill>
                  <a:ea typeface="宋体" panose="02010600030101010101" pitchFamily="2" charset="-122"/>
                </a:rPr>
                <a:t>for assistance.</a:t>
              </a:r>
              <a:endParaRPr lang="en-US" altLang="en-US" sz="1200" dirty="0">
                <a:solidFill>
                  <a:srgbClr val="FFFFFF"/>
                </a:solidFill>
              </a:endParaRPr>
            </a:p>
          </p:txBody>
        </p:sp>
        <p:sp>
          <p:nvSpPr>
            <p:cNvPr id="17428" name="AutoShape 26"/>
            <p:cNvSpPr>
              <a:spLocks noChangeArrowheads="1"/>
            </p:cNvSpPr>
            <p:nvPr/>
          </p:nvSpPr>
          <p:spPr bwMode="auto">
            <a:xfrm>
              <a:off x="328" y="3752"/>
              <a:ext cx="2591" cy="360"/>
            </a:xfrm>
            <a:prstGeom prst="flowChartAlternateProcess">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a:solidFill>
                    <a:srgbClr val="000000"/>
                  </a:solidFill>
                  <a:ea typeface="宋体" panose="02010600030101010101" pitchFamily="2" charset="-122"/>
                </a:rPr>
                <a:t>Material does NOT meet the definition of </a:t>
              </a:r>
              <a:r>
                <a:rPr lang="en-US" altLang="zh-CN" sz="1200" u="none">
                  <a:solidFill>
                    <a:srgbClr val="000000"/>
                  </a:solidFill>
                  <a:ea typeface="宋体" panose="02010600030101010101" pitchFamily="2" charset="-122"/>
                </a:rPr>
                <a:t>REACTIVE</a:t>
              </a:r>
              <a:r>
                <a:rPr lang="en-US" altLang="zh-CN" sz="1200" b="0" u="none">
                  <a:solidFill>
                    <a:srgbClr val="000000"/>
                  </a:solidFill>
                  <a:ea typeface="宋体" panose="02010600030101010101" pitchFamily="2" charset="-122"/>
                </a:rPr>
                <a:t>.</a:t>
              </a:r>
            </a:p>
            <a:p>
              <a:r>
                <a:rPr lang="en-US" altLang="en-US" sz="1400" b="0" u="none">
                  <a:solidFill>
                    <a:srgbClr val="000000"/>
                  </a:solidFill>
                </a:rPr>
                <a:t>Continue on </a:t>
              </a:r>
              <a:r>
                <a:rPr lang="en-US" altLang="en-US" sz="1400" i="1">
                  <a:solidFill>
                    <a:srgbClr val="0000FF"/>
                  </a:solidFill>
                  <a:hlinkClick r:id="rId2" action="ppaction://hlinksldjump"/>
                </a:rPr>
                <a:t>Master Flowchart</a:t>
              </a:r>
              <a:endParaRPr lang="en-US" altLang="en-US" sz="1400" b="0" i="1" u="none">
                <a:solidFill>
                  <a:srgbClr val="000000"/>
                </a:solidFill>
              </a:endParaRPr>
            </a:p>
          </p:txBody>
        </p:sp>
        <p:sp>
          <p:nvSpPr>
            <p:cNvPr id="17429" name="Rectangle 27"/>
            <p:cNvSpPr>
              <a:spLocks noChangeArrowheads="1"/>
            </p:cNvSpPr>
            <p:nvPr/>
          </p:nvSpPr>
          <p:spPr bwMode="auto">
            <a:xfrm>
              <a:off x="1359" y="992"/>
              <a:ext cx="248"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100" u="none">
                  <a:solidFill>
                    <a:srgbClr val="000000"/>
                  </a:solidFill>
                </a:rPr>
                <a:t>NO</a:t>
              </a:r>
              <a:endParaRPr lang="en-US" altLang="en-US" sz="1100">
                <a:solidFill>
                  <a:srgbClr val="000000"/>
                </a:solidFill>
              </a:endParaRPr>
            </a:p>
          </p:txBody>
        </p:sp>
        <p:sp>
          <p:nvSpPr>
            <p:cNvPr id="17430" name="Rectangle 28"/>
            <p:cNvSpPr>
              <a:spLocks noChangeArrowheads="1"/>
            </p:cNvSpPr>
            <p:nvPr/>
          </p:nvSpPr>
          <p:spPr bwMode="auto">
            <a:xfrm>
              <a:off x="1358" y="1944"/>
              <a:ext cx="248"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100" u="none">
                  <a:solidFill>
                    <a:srgbClr val="000000"/>
                  </a:solidFill>
                </a:rPr>
                <a:t>NO</a:t>
              </a:r>
              <a:endParaRPr lang="en-US" altLang="en-US" sz="1100">
                <a:solidFill>
                  <a:srgbClr val="000000"/>
                </a:solidFill>
              </a:endParaRPr>
            </a:p>
          </p:txBody>
        </p:sp>
        <p:sp>
          <p:nvSpPr>
            <p:cNvPr id="17431" name="Rectangle 29"/>
            <p:cNvSpPr>
              <a:spLocks noChangeArrowheads="1"/>
            </p:cNvSpPr>
            <p:nvPr/>
          </p:nvSpPr>
          <p:spPr bwMode="auto">
            <a:xfrm>
              <a:off x="1359" y="1424"/>
              <a:ext cx="248"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100" u="none">
                  <a:solidFill>
                    <a:srgbClr val="000000"/>
                  </a:solidFill>
                </a:rPr>
                <a:t>NO</a:t>
              </a:r>
              <a:endParaRPr lang="en-US" altLang="en-US" sz="1100">
                <a:solidFill>
                  <a:srgbClr val="000000"/>
                </a:solidFill>
              </a:endParaRPr>
            </a:p>
          </p:txBody>
        </p:sp>
        <p:sp>
          <p:nvSpPr>
            <p:cNvPr id="17432" name="Rectangle 30"/>
            <p:cNvSpPr>
              <a:spLocks noChangeArrowheads="1"/>
            </p:cNvSpPr>
            <p:nvPr/>
          </p:nvSpPr>
          <p:spPr bwMode="auto">
            <a:xfrm>
              <a:off x="1354" y="2920"/>
              <a:ext cx="248"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100" u="none">
                  <a:solidFill>
                    <a:srgbClr val="000000"/>
                  </a:solidFill>
                </a:rPr>
                <a:t>NO</a:t>
              </a:r>
              <a:endParaRPr lang="en-US" altLang="en-US" sz="1100">
                <a:solidFill>
                  <a:srgbClr val="000000"/>
                </a:solidFill>
              </a:endParaRPr>
            </a:p>
          </p:txBody>
        </p:sp>
        <p:sp>
          <p:nvSpPr>
            <p:cNvPr id="17433" name="Rectangle 31"/>
            <p:cNvSpPr>
              <a:spLocks noChangeArrowheads="1"/>
            </p:cNvSpPr>
            <p:nvPr/>
          </p:nvSpPr>
          <p:spPr bwMode="auto">
            <a:xfrm>
              <a:off x="1355" y="2384"/>
              <a:ext cx="248"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100" u="none">
                  <a:solidFill>
                    <a:srgbClr val="000000"/>
                  </a:solidFill>
                </a:rPr>
                <a:t>NO</a:t>
              </a:r>
              <a:endParaRPr lang="en-US" altLang="en-US" sz="1100">
                <a:solidFill>
                  <a:srgbClr val="000000"/>
                </a:solidFill>
              </a:endParaRPr>
            </a:p>
          </p:txBody>
        </p:sp>
        <p:sp>
          <p:nvSpPr>
            <p:cNvPr id="17434" name="Rectangle 32"/>
            <p:cNvSpPr>
              <a:spLocks noChangeArrowheads="1"/>
            </p:cNvSpPr>
            <p:nvPr/>
          </p:nvSpPr>
          <p:spPr bwMode="auto">
            <a:xfrm>
              <a:off x="1354" y="3584"/>
              <a:ext cx="248"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100" u="none">
                  <a:solidFill>
                    <a:srgbClr val="000000"/>
                  </a:solidFill>
                </a:rPr>
                <a:t>NO</a:t>
              </a:r>
              <a:endParaRPr lang="en-US" altLang="en-US" sz="1100">
                <a:solidFill>
                  <a:srgbClr val="000000"/>
                </a:solidFill>
              </a:endParaRPr>
            </a:p>
          </p:txBody>
        </p:sp>
        <p:sp>
          <p:nvSpPr>
            <p:cNvPr id="17435" name="Rectangle 33"/>
            <p:cNvSpPr>
              <a:spLocks noChangeArrowheads="1"/>
            </p:cNvSpPr>
            <p:nvPr/>
          </p:nvSpPr>
          <p:spPr bwMode="auto">
            <a:xfrm>
              <a:off x="3175" y="1348"/>
              <a:ext cx="293"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100" u="none">
                  <a:solidFill>
                    <a:srgbClr val="000000"/>
                  </a:solidFill>
                </a:rPr>
                <a:t>YES</a:t>
              </a:r>
              <a:endParaRPr lang="en-US" altLang="en-US" sz="1100">
                <a:solidFill>
                  <a:srgbClr val="000000"/>
                </a:solidFill>
              </a:endParaRPr>
            </a:p>
          </p:txBody>
        </p:sp>
        <p:sp>
          <p:nvSpPr>
            <p:cNvPr id="17436" name="Rectangle 34"/>
            <p:cNvSpPr>
              <a:spLocks noChangeArrowheads="1"/>
            </p:cNvSpPr>
            <p:nvPr/>
          </p:nvSpPr>
          <p:spPr bwMode="auto">
            <a:xfrm>
              <a:off x="3239" y="1068"/>
              <a:ext cx="293"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100" u="none">
                  <a:solidFill>
                    <a:srgbClr val="000000"/>
                  </a:solidFill>
                </a:rPr>
                <a:t>YES</a:t>
              </a:r>
              <a:endParaRPr lang="en-US" altLang="en-US" sz="1100">
                <a:solidFill>
                  <a:srgbClr val="000000"/>
                </a:solidFill>
              </a:endParaRPr>
            </a:p>
          </p:txBody>
        </p:sp>
        <p:sp>
          <p:nvSpPr>
            <p:cNvPr id="17437" name="Rectangle 35"/>
            <p:cNvSpPr>
              <a:spLocks noChangeArrowheads="1"/>
            </p:cNvSpPr>
            <p:nvPr/>
          </p:nvSpPr>
          <p:spPr bwMode="auto">
            <a:xfrm>
              <a:off x="3167" y="1956"/>
              <a:ext cx="293"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100" u="none">
                  <a:solidFill>
                    <a:srgbClr val="000000"/>
                  </a:solidFill>
                </a:rPr>
                <a:t>YES</a:t>
              </a:r>
              <a:endParaRPr lang="en-US" altLang="en-US" sz="1100">
                <a:solidFill>
                  <a:srgbClr val="000000"/>
                </a:solidFill>
              </a:endParaRPr>
            </a:p>
          </p:txBody>
        </p:sp>
        <p:sp>
          <p:nvSpPr>
            <p:cNvPr id="17438" name="Rectangle 36"/>
            <p:cNvSpPr>
              <a:spLocks noChangeArrowheads="1"/>
            </p:cNvSpPr>
            <p:nvPr/>
          </p:nvSpPr>
          <p:spPr bwMode="auto">
            <a:xfrm>
              <a:off x="3167" y="1660"/>
              <a:ext cx="293"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100" u="none">
                  <a:solidFill>
                    <a:srgbClr val="000000"/>
                  </a:solidFill>
                </a:rPr>
                <a:t>YES</a:t>
              </a:r>
              <a:endParaRPr lang="en-US" altLang="en-US" sz="1100">
                <a:solidFill>
                  <a:srgbClr val="000000"/>
                </a:solidFill>
              </a:endParaRPr>
            </a:p>
          </p:txBody>
        </p:sp>
        <p:cxnSp>
          <p:nvCxnSpPr>
            <p:cNvPr id="17439" name="AutoShape 37"/>
            <p:cNvCxnSpPr>
              <a:cxnSpLocks noChangeShapeType="1"/>
              <a:stCxn id="17412" idx="3"/>
              <a:endCxn id="17427" idx="1"/>
            </p:cNvCxnSpPr>
            <p:nvPr/>
          </p:nvCxnSpPr>
          <p:spPr bwMode="auto">
            <a:xfrm>
              <a:off x="2928" y="803"/>
              <a:ext cx="1080" cy="118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440" name="AutoShape 38"/>
            <p:cNvCxnSpPr>
              <a:cxnSpLocks noChangeShapeType="1"/>
              <a:stCxn id="17413" idx="3"/>
              <a:endCxn id="17427" idx="1"/>
            </p:cNvCxnSpPr>
            <p:nvPr/>
          </p:nvCxnSpPr>
          <p:spPr bwMode="auto">
            <a:xfrm>
              <a:off x="2919" y="1282"/>
              <a:ext cx="1089" cy="70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441" name="AutoShape 39"/>
            <p:cNvCxnSpPr>
              <a:cxnSpLocks noChangeShapeType="1"/>
              <a:stCxn id="17414" idx="3"/>
              <a:endCxn id="17427" idx="1"/>
            </p:cNvCxnSpPr>
            <p:nvPr/>
          </p:nvCxnSpPr>
          <p:spPr bwMode="auto">
            <a:xfrm>
              <a:off x="2920" y="1755"/>
              <a:ext cx="1088" cy="23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442" name="AutoShape 40"/>
            <p:cNvCxnSpPr>
              <a:cxnSpLocks noChangeShapeType="1"/>
              <a:stCxn id="17415" idx="3"/>
              <a:endCxn id="17427" idx="1"/>
            </p:cNvCxnSpPr>
            <p:nvPr/>
          </p:nvCxnSpPr>
          <p:spPr bwMode="auto">
            <a:xfrm flipV="1">
              <a:off x="2920" y="1989"/>
              <a:ext cx="1088" cy="24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443" name="AutoShape 41"/>
            <p:cNvCxnSpPr>
              <a:cxnSpLocks noChangeShapeType="1"/>
              <a:stCxn id="17416" idx="3"/>
              <a:endCxn id="17427" idx="1"/>
            </p:cNvCxnSpPr>
            <p:nvPr/>
          </p:nvCxnSpPr>
          <p:spPr bwMode="auto">
            <a:xfrm flipV="1">
              <a:off x="2920" y="1989"/>
              <a:ext cx="1088" cy="73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444" name="AutoShape 42"/>
            <p:cNvCxnSpPr>
              <a:cxnSpLocks noChangeShapeType="1"/>
              <a:stCxn id="17417" idx="3"/>
              <a:endCxn id="17427" idx="1"/>
            </p:cNvCxnSpPr>
            <p:nvPr/>
          </p:nvCxnSpPr>
          <p:spPr bwMode="auto">
            <a:xfrm flipV="1">
              <a:off x="2920" y="1989"/>
              <a:ext cx="1088" cy="1331"/>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445" name="Rectangle 43"/>
            <p:cNvSpPr>
              <a:spLocks noChangeArrowheads="1"/>
            </p:cNvSpPr>
            <p:nvPr/>
          </p:nvSpPr>
          <p:spPr bwMode="auto">
            <a:xfrm>
              <a:off x="3223" y="2521"/>
              <a:ext cx="293"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100" u="none">
                  <a:solidFill>
                    <a:srgbClr val="000000"/>
                  </a:solidFill>
                </a:rPr>
                <a:t>YES</a:t>
              </a:r>
              <a:endParaRPr lang="en-US" altLang="en-US" sz="1100">
                <a:solidFill>
                  <a:srgbClr val="000000"/>
                </a:solidFill>
              </a:endParaRPr>
            </a:p>
          </p:txBody>
        </p:sp>
        <p:sp>
          <p:nvSpPr>
            <p:cNvPr id="17446" name="Rectangle 44"/>
            <p:cNvSpPr>
              <a:spLocks noChangeArrowheads="1"/>
            </p:cNvSpPr>
            <p:nvPr/>
          </p:nvSpPr>
          <p:spPr bwMode="auto">
            <a:xfrm>
              <a:off x="3175" y="2236"/>
              <a:ext cx="293"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100" u="none">
                  <a:solidFill>
                    <a:srgbClr val="000000"/>
                  </a:solidFill>
                </a:rPr>
                <a:t>YES</a:t>
              </a:r>
              <a:endParaRPr lang="en-US" altLang="en-US" sz="1100">
                <a:solidFill>
                  <a:srgbClr val="000000"/>
                </a:solidFill>
              </a:endParaRPr>
            </a:p>
          </p:txBody>
        </p:sp>
      </p:grpSp>
      <p:sp>
        <p:nvSpPr>
          <p:cNvPr id="2" name="TextBox 1"/>
          <p:cNvSpPr txBox="1"/>
          <p:nvPr/>
        </p:nvSpPr>
        <p:spPr>
          <a:xfrm>
            <a:off x="5867400" y="3810001"/>
            <a:ext cx="3276600" cy="923330"/>
          </a:xfrm>
          <a:prstGeom prst="rect">
            <a:avLst/>
          </a:prstGeom>
          <a:noFill/>
        </p:spPr>
        <p:txBody>
          <a:bodyPr wrap="square" rtlCol="0">
            <a:spAutoFit/>
          </a:bodyPr>
          <a:lstStyle/>
          <a:p>
            <a:pPr>
              <a:buClr>
                <a:srgbClr val="C00000"/>
              </a:buClr>
            </a:pPr>
            <a:r>
              <a:rPr lang="en-US" sz="1800" b="1" dirty="0">
                <a:latin typeface="+mn-lt"/>
              </a:rPr>
              <a:t>Examples include </a:t>
            </a:r>
            <a:r>
              <a:rPr lang="en-US" sz="1800" b="1" i="1" dirty="0">
                <a:latin typeface="+mn-lt"/>
              </a:rPr>
              <a:t>picric acid, </a:t>
            </a:r>
            <a:r>
              <a:rPr lang="en-US" sz="1800" b="1" i="1" dirty="0" err="1">
                <a:latin typeface="+mn-lt"/>
              </a:rPr>
              <a:t>isocyanates</a:t>
            </a:r>
            <a:r>
              <a:rPr lang="en-US" sz="1800" b="1" i="1" dirty="0">
                <a:latin typeface="+mn-lt"/>
              </a:rPr>
              <a:t>, cyanides, sulfides, and chlorine.</a:t>
            </a:r>
          </a:p>
        </p:txBody>
      </p:sp>
      <p:pic>
        <p:nvPicPr>
          <p:cNvPr id="3" name="Picture 2"/>
          <p:cNvPicPr>
            <a:picLocks noChangeAspect="1"/>
          </p:cNvPicPr>
          <p:nvPr/>
        </p:nvPicPr>
        <p:blipFill>
          <a:blip r:embed="rId3"/>
          <a:stretch>
            <a:fillRect/>
          </a:stretch>
        </p:blipFill>
        <p:spPr>
          <a:xfrm>
            <a:off x="6477000" y="4861007"/>
            <a:ext cx="1868390" cy="1155786"/>
          </a:xfrm>
          <a:prstGeom prst="rect">
            <a:avLst/>
          </a:prstGeom>
        </p:spPr>
      </p:pic>
      <p:pic>
        <p:nvPicPr>
          <p:cNvPr id="4" name="Picture 3"/>
          <p:cNvPicPr>
            <a:picLocks noChangeAspect="1"/>
          </p:cNvPicPr>
          <p:nvPr/>
        </p:nvPicPr>
        <p:blipFill>
          <a:blip r:embed="rId4"/>
          <a:stretch>
            <a:fillRect/>
          </a:stretch>
        </p:blipFill>
        <p:spPr>
          <a:xfrm>
            <a:off x="7543804" y="6016797"/>
            <a:ext cx="237457" cy="612607"/>
          </a:xfrm>
          <a:prstGeom prst="rect">
            <a:avLst/>
          </a:prstGeom>
        </p:spPr>
      </p:pic>
    </p:spTree>
    <p:extLst>
      <p:ext uri="{BB962C8B-B14F-4D97-AF65-F5344CB8AC3E}">
        <p14:creationId xmlns:p14="http://schemas.microsoft.com/office/powerpoint/2010/main" val="3982414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24200" y="1"/>
            <a:ext cx="5943600" cy="707886"/>
          </a:xfrm>
          <a:prstGeom prst="rect">
            <a:avLst/>
          </a:prstGeom>
          <a:noFill/>
        </p:spPr>
        <p:txBody>
          <a:bodyPr wrap="square" rtlCol="0">
            <a:spAutoFit/>
          </a:bodyPr>
          <a:lstStyle/>
          <a:p>
            <a:pPr algn="l"/>
            <a:r>
              <a:rPr lang="en-US" sz="4000" dirty="0">
                <a:effectLst>
                  <a:outerShdw blurRad="38100" dist="38100" dir="2700000" algn="tl">
                    <a:srgbClr val="000000">
                      <a:alpha val="43137"/>
                    </a:srgbClr>
                  </a:outerShdw>
                </a:effectLst>
              </a:rPr>
              <a:t>LABORATORY WASTES </a:t>
            </a:r>
          </a:p>
        </p:txBody>
      </p:sp>
      <p:sp>
        <p:nvSpPr>
          <p:cNvPr id="8" name="TextBox 7"/>
          <p:cNvSpPr txBox="1"/>
          <p:nvPr/>
        </p:nvSpPr>
        <p:spPr>
          <a:xfrm>
            <a:off x="4953000" y="4876804"/>
            <a:ext cx="914400" cy="461665"/>
          </a:xfrm>
          <a:prstGeom prst="rect">
            <a:avLst/>
          </a:prstGeom>
          <a:solidFill>
            <a:schemeClr val="bg1"/>
          </a:solidFill>
        </p:spPr>
        <p:txBody>
          <a:bodyPr wrap="square" rtlCol="0">
            <a:spAutoFit/>
          </a:bodyPr>
          <a:lstStyle/>
          <a:p>
            <a:endParaRPr lang="en-US" dirty="0"/>
          </a:p>
        </p:txBody>
      </p:sp>
      <p:sp>
        <p:nvSpPr>
          <p:cNvPr id="9" name="TextBox 8"/>
          <p:cNvSpPr txBox="1"/>
          <p:nvPr/>
        </p:nvSpPr>
        <p:spPr>
          <a:xfrm>
            <a:off x="4572000" y="5562605"/>
            <a:ext cx="381000" cy="461665"/>
          </a:xfrm>
          <a:prstGeom prst="rect">
            <a:avLst/>
          </a:prstGeom>
          <a:solidFill>
            <a:schemeClr val="bg2"/>
          </a:solidFill>
        </p:spPr>
        <p:txBody>
          <a:bodyPr wrap="square" rtlCol="0">
            <a:spAutoFit/>
          </a:bodyPr>
          <a:lstStyle/>
          <a:p>
            <a:endParaRPr lang="en-US" dirty="0"/>
          </a:p>
        </p:txBody>
      </p:sp>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62" y="1219200"/>
            <a:ext cx="8967476" cy="5564042"/>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9999" t="20990" r="10001" b="20990"/>
          <a:stretch/>
        </p:blipFill>
        <p:spPr>
          <a:xfrm>
            <a:off x="381000" y="133504"/>
            <a:ext cx="2209800" cy="782638"/>
          </a:xfrm>
          <a:prstGeom prst="rect">
            <a:avLst/>
          </a:prstGeom>
        </p:spPr>
      </p:pic>
    </p:spTree>
    <p:extLst>
      <p:ext uri="{BB962C8B-B14F-4D97-AF65-F5344CB8AC3E}">
        <p14:creationId xmlns:p14="http://schemas.microsoft.com/office/powerpoint/2010/main" val="4030557405"/>
      </p:ext>
    </p:extLst>
  </p:cSld>
  <p:clrMapOvr>
    <a:masterClrMapping/>
  </p:clrMapOvr>
  <mc:AlternateContent xmlns:mc="http://schemas.openxmlformats.org/markup-compatibility/2006" xmlns:p14="http://schemas.microsoft.com/office/powerpoint/2010/main">
    <mc:Choice Requires="p14">
      <p:transition spd="slow" p14:dur="2000" advTm="71910"/>
    </mc:Choice>
    <mc:Fallback xmlns="">
      <p:transition spd="slow" advTm="7191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7" name="Group 61"/>
          <p:cNvGrpSpPr>
            <a:grpSpLocks/>
          </p:cNvGrpSpPr>
          <p:nvPr/>
        </p:nvGrpSpPr>
        <p:grpSpPr bwMode="auto">
          <a:xfrm>
            <a:off x="381004" y="1592"/>
            <a:ext cx="8450263" cy="5726113"/>
            <a:chOff x="240" y="1"/>
            <a:chExt cx="5323" cy="3607"/>
          </a:xfrm>
        </p:grpSpPr>
        <p:sp>
          <p:nvSpPr>
            <p:cNvPr id="21508" name="Rectangle 5"/>
            <p:cNvSpPr>
              <a:spLocks noChangeArrowheads="1"/>
            </p:cNvSpPr>
            <p:nvPr/>
          </p:nvSpPr>
          <p:spPr bwMode="auto">
            <a:xfrm>
              <a:off x="3936" y="1"/>
              <a:ext cx="1627" cy="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i="1" dirty="0">
                  <a:solidFill>
                    <a:srgbClr val="3333CC"/>
                  </a:solidFill>
                </a:rPr>
                <a:t>TCLP Toxicity</a:t>
              </a:r>
            </a:p>
            <a:p>
              <a:pPr algn="l"/>
              <a:r>
                <a:rPr lang="en-US" altLang="en-US" dirty="0">
                  <a:solidFill>
                    <a:srgbClr val="3333CC"/>
                  </a:solidFill>
                </a:rPr>
                <a:t>(D004-D043 Wastes)</a:t>
              </a:r>
            </a:p>
          </p:txBody>
        </p:sp>
        <p:sp>
          <p:nvSpPr>
            <p:cNvPr id="21509" name="AutoShape 6"/>
            <p:cNvSpPr>
              <a:spLocks noChangeArrowheads="1"/>
            </p:cNvSpPr>
            <p:nvPr/>
          </p:nvSpPr>
          <p:spPr bwMode="auto">
            <a:xfrm>
              <a:off x="240" y="960"/>
              <a:ext cx="2736" cy="1968"/>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200" b="0" u="none">
                  <a:solidFill>
                    <a:srgbClr val="000000"/>
                  </a:solidFill>
                </a:rPr>
                <a:t>■Waste displays the toxicity characteristic if it </a:t>
              </a:r>
              <a:r>
                <a:rPr lang="en-US" altLang="en-US" sz="1200" b="0" u="none">
                  <a:solidFill>
                    <a:srgbClr val="FF0000"/>
                  </a:solidFill>
                </a:rPr>
                <a:t>exceeds certain</a:t>
              </a:r>
            </a:p>
            <a:p>
              <a:pPr algn="l"/>
              <a:r>
                <a:rPr lang="en-US" altLang="en-US" sz="1200" b="0" u="none">
                  <a:solidFill>
                    <a:srgbClr val="FF0000"/>
                  </a:solidFill>
                </a:rPr>
                <a:t> concentration levels</a:t>
              </a:r>
              <a:r>
                <a:rPr lang="en-US" altLang="en-US" sz="1200" b="0" u="none">
                  <a:solidFill>
                    <a:srgbClr val="000000"/>
                  </a:solidFill>
                </a:rPr>
                <a:t> using specified test methods. </a:t>
              </a:r>
            </a:p>
            <a:p>
              <a:pPr algn="l"/>
              <a:r>
                <a:rPr lang="en-US" altLang="en-US" sz="1200" b="0" u="none">
                  <a:solidFill>
                    <a:srgbClr val="000000"/>
                  </a:solidFill>
                </a:rPr>
                <a:t>■The toxicity characteristic leaching  procedure (TCLP) is the</a:t>
              </a:r>
            </a:p>
            <a:p>
              <a:pPr algn="l"/>
              <a:r>
                <a:rPr lang="en-US" altLang="en-US" sz="1200" b="0" u="none">
                  <a:solidFill>
                    <a:srgbClr val="000000"/>
                  </a:solidFill>
                </a:rPr>
                <a:t> specified test method for determining if a waste is a toxic</a:t>
              </a:r>
            </a:p>
            <a:p>
              <a:pPr algn="l"/>
              <a:r>
                <a:rPr lang="en-US" altLang="en-US" sz="1200" b="0" u="none">
                  <a:solidFill>
                    <a:srgbClr val="000000"/>
                  </a:solidFill>
                </a:rPr>
                <a:t> hazardous waste.</a:t>
              </a:r>
            </a:p>
            <a:p>
              <a:pPr algn="l">
                <a:lnSpc>
                  <a:spcPct val="90000"/>
                </a:lnSpc>
                <a:spcBef>
                  <a:spcPct val="20000"/>
                </a:spcBef>
                <a:buClr>
                  <a:srgbClr val="000000"/>
                </a:buClr>
                <a:buFont typeface="Wingdings" panose="05000000000000000000" pitchFamily="2" charset="2"/>
                <a:buChar char="n"/>
              </a:pPr>
              <a:r>
                <a:rPr lang="en-US" altLang="en-US" sz="1200" b="0" u="none">
                  <a:solidFill>
                    <a:srgbClr val="000000"/>
                  </a:solidFill>
                </a:rPr>
                <a:t>The TCLP simulates the conditions in a landfill and then </a:t>
              </a:r>
            </a:p>
            <a:p>
              <a:pPr algn="l">
                <a:lnSpc>
                  <a:spcPct val="90000"/>
                </a:lnSpc>
                <a:spcBef>
                  <a:spcPct val="20000"/>
                </a:spcBef>
                <a:buClr>
                  <a:srgbClr val="000000"/>
                </a:buClr>
                <a:buFont typeface="Wingdings" panose="05000000000000000000" pitchFamily="2" charset="2"/>
                <a:buNone/>
              </a:pPr>
              <a:r>
                <a:rPr lang="en-US" altLang="en-US" sz="1200" b="0" u="none">
                  <a:solidFill>
                    <a:srgbClr val="000000"/>
                  </a:solidFill>
                </a:rPr>
                <a:t>analyzes the concentrations of specifically listed chemicals </a:t>
              </a:r>
            </a:p>
            <a:p>
              <a:pPr algn="l">
                <a:lnSpc>
                  <a:spcPct val="90000"/>
                </a:lnSpc>
                <a:spcBef>
                  <a:spcPct val="20000"/>
                </a:spcBef>
                <a:buClr>
                  <a:srgbClr val="000000"/>
                </a:buClr>
                <a:buFont typeface="Wingdings" panose="05000000000000000000" pitchFamily="2" charset="2"/>
                <a:buNone/>
              </a:pPr>
              <a:r>
                <a:rPr lang="en-US" altLang="en-US" sz="1200" b="0" u="none">
                  <a:solidFill>
                    <a:srgbClr val="000000"/>
                  </a:solidFill>
                </a:rPr>
                <a:t>and heavy metals that could potentially  leach into the</a:t>
              </a:r>
            </a:p>
            <a:p>
              <a:pPr algn="l">
                <a:lnSpc>
                  <a:spcPct val="90000"/>
                </a:lnSpc>
                <a:spcBef>
                  <a:spcPct val="20000"/>
                </a:spcBef>
                <a:buClr>
                  <a:srgbClr val="000000"/>
                </a:buClr>
                <a:buFont typeface="Wingdings" panose="05000000000000000000" pitchFamily="2" charset="2"/>
                <a:buNone/>
              </a:pPr>
              <a:r>
                <a:rPr lang="en-US" altLang="en-US" sz="1200" b="0" u="none">
                  <a:solidFill>
                    <a:srgbClr val="000000"/>
                  </a:solidFill>
                </a:rPr>
                <a:t>groundwater. </a:t>
              </a:r>
            </a:p>
            <a:p>
              <a:pPr algn="l">
                <a:lnSpc>
                  <a:spcPct val="90000"/>
                </a:lnSpc>
                <a:spcBef>
                  <a:spcPct val="20000"/>
                </a:spcBef>
                <a:buClr>
                  <a:srgbClr val="000000"/>
                </a:buClr>
                <a:buFont typeface="Wingdings" panose="05000000000000000000" pitchFamily="2" charset="2"/>
                <a:buChar char="n"/>
              </a:pPr>
              <a:r>
                <a:rPr lang="en-US" altLang="en-US" sz="1200" b="0" u="none">
                  <a:solidFill>
                    <a:srgbClr val="000000"/>
                  </a:solidFill>
                </a:rPr>
                <a:t>Examples of the most common toxic materials, their </a:t>
              </a:r>
            </a:p>
            <a:p>
              <a:pPr algn="l">
                <a:lnSpc>
                  <a:spcPct val="90000"/>
                </a:lnSpc>
                <a:spcBef>
                  <a:spcPct val="20000"/>
                </a:spcBef>
                <a:buClr>
                  <a:srgbClr val="000000"/>
                </a:buClr>
                <a:buFont typeface="Wingdings" panose="05000000000000000000" pitchFamily="2" charset="2"/>
                <a:buNone/>
              </a:pPr>
              <a:r>
                <a:rPr lang="en-US" altLang="en-US" sz="1200" b="0" u="none">
                  <a:solidFill>
                    <a:srgbClr val="000000"/>
                  </a:solidFill>
                </a:rPr>
                <a:t>regulatory limits, and their corresponding waste codes are</a:t>
              </a:r>
            </a:p>
            <a:p>
              <a:pPr algn="l">
                <a:lnSpc>
                  <a:spcPct val="90000"/>
                </a:lnSpc>
                <a:spcBef>
                  <a:spcPct val="20000"/>
                </a:spcBef>
                <a:buClr>
                  <a:srgbClr val="000000"/>
                </a:buClr>
                <a:buFont typeface="Wingdings" panose="05000000000000000000" pitchFamily="2" charset="2"/>
                <a:buNone/>
              </a:pPr>
              <a:r>
                <a:rPr lang="en-US" altLang="en-US" sz="1200" b="0" u="none">
                  <a:solidFill>
                    <a:srgbClr val="000000"/>
                  </a:solidFill>
                </a:rPr>
                <a:t>listed right.</a:t>
              </a:r>
              <a:endParaRPr lang="en-US" altLang="zh-CN" sz="1200" b="0" u="none">
                <a:solidFill>
                  <a:srgbClr val="000000"/>
                </a:solidFill>
                <a:ea typeface="宋体" panose="02010600030101010101" pitchFamily="2" charset="-122"/>
              </a:endParaRPr>
            </a:p>
          </p:txBody>
        </p:sp>
        <p:sp>
          <p:nvSpPr>
            <p:cNvPr id="21510" name="AutoShape 8"/>
            <p:cNvSpPr>
              <a:spLocks noChangeArrowheads="1"/>
            </p:cNvSpPr>
            <p:nvPr/>
          </p:nvSpPr>
          <p:spPr bwMode="auto">
            <a:xfrm>
              <a:off x="1224" y="472"/>
              <a:ext cx="768" cy="192"/>
            </a:xfrm>
            <a:prstGeom prst="flowChartTerminator">
              <a:avLst/>
            </a:prstGeom>
            <a:solidFill>
              <a:srgbClr val="800080"/>
            </a:solidFill>
            <a:ln w="9525">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400" u="none">
                  <a:solidFill>
                    <a:srgbClr val="FFFFFF"/>
                  </a:solidFill>
                </a:rPr>
                <a:t>START HERE</a:t>
              </a:r>
            </a:p>
          </p:txBody>
        </p:sp>
        <p:cxnSp>
          <p:nvCxnSpPr>
            <p:cNvPr id="21511" name="AutoShape 9"/>
            <p:cNvCxnSpPr>
              <a:cxnSpLocks noChangeShapeType="1"/>
              <a:stCxn id="21510" idx="2"/>
              <a:endCxn id="21509" idx="0"/>
            </p:cNvCxnSpPr>
            <p:nvPr/>
          </p:nvCxnSpPr>
          <p:spPr bwMode="auto">
            <a:xfrm>
              <a:off x="1608" y="664"/>
              <a:ext cx="0" cy="29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12" name="AutoShape 10"/>
            <p:cNvCxnSpPr>
              <a:cxnSpLocks noChangeShapeType="1"/>
              <a:stCxn id="21509" idx="2"/>
              <a:endCxn id="21513" idx="0"/>
            </p:cNvCxnSpPr>
            <p:nvPr/>
          </p:nvCxnSpPr>
          <p:spPr bwMode="auto">
            <a:xfrm>
              <a:off x="1608" y="2928"/>
              <a:ext cx="0" cy="32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513" name="AutoShape 12"/>
            <p:cNvSpPr>
              <a:spLocks noChangeArrowheads="1"/>
            </p:cNvSpPr>
            <p:nvPr/>
          </p:nvSpPr>
          <p:spPr bwMode="auto">
            <a:xfrm>
              <a:off x="312" y="3248"/>
              <a:ext cx="2591" cy="360"/>
            </a:xfrm>
            <a:prstGeom prst="flowChartAlternateProcess">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b="0" u="none">
                  <a:solidFill>
                    <a:srgbClr val="000000"/>
                  </a:solidFill>
                </a:rPr>
                <a:t>Material does NOT meet the definition of </a:t>
              </a:r>
              <a:r>
                <a:rPr lang="en-US" altLang="en-US" sz="1200" u="none">
                  <a:solidFill>
                    <a:srgbClr val="000000"/>
                  </a:solidFill>
                </a:rPr>
                <a:t>TOXICITY.</a:t>
              </a:r>
            </a:p>
            <a:p>
              <a:r>
                <a:rPr lang="en-US" altLang="en-US" sz="1400" b="0" u="none">
                  <a:solidFill>
                    <a:srgbClr val="000000"/>
                  </a:solidFill>
                </a:rPr>
                <a:t>Continue on </a:t>
              </a:r>
              <a:r>
                <a:rPr lang="en-US" altLang="en-US" sz="1400" i="1">
                  <a:solidFill>
                    <a:srgbClr val="0000FF"/>
                  </a:solidFill>
                  <a:hlinkClick r:id="rId2" action="ppaction://hlinksldjump"/>
                </a:rPr>
                <a:t>Master </a:t>
              </a:r>
              <a:r>
                <a:rPr lang="en-US" altLang="en-US" sz="1400" i="1">
                  <a:solidFill>
                    <a:srgbClr val="000000"/>
                  </a:solidFill>
                  <a:hlinkClick r:id="rId2" action="ppaction://hlinksldjump"/>
                </a:rPr>
                <a:t>Flowchart</a:t>
              </a:r>
              <a:endParaRPr lang="en-US" altLang="en-US" sz="1800" i="1">
                <a:solidFill>
                  <a:srgbClr val="000000"/>
                </a:solidFill>
              </a:endParaRPr>
            </a:p>
          </p:txBody>
        </p:sp>
        <p:pic>
          <p:nvPicPr>
            <p:cNvPr id="21514" name="Picture 13" descr="400px-Skull_and_crossbo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8" y="13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15" name="Group 60"/>
            <p:cNvGrpSpPr>
              <a:grpSpLocks/>
            </p:cNvGrpSpPr>
            <p:nvPr/>
          </p:nvGrpSpPr>
          <p:grpSpPr bwMode="auto">
            <a:xfrm>
              <a:off x="3216" y="1240"/>
              <a:ext cx="2304" cy="1673"/>
              <a:chOff x="3216" y="1104"/>
              <a:chExt cx="2304" cy="1673"/>
            </a:xfrm>
          </p:grpSpPr>
          <p:sp>
            <p:nvSpPr>
              <p:cNvPr id="21519" name="Rectangle 24"/>
              <p:cNvSpPr>
                <a:spLocks noChangeArrowheads="1"/>
              </p:cNvSpPr>
              <p:nvPr/>
            </p:nvSpPr>
            <p:spPr bwMode="auto">
              <a:xfrm>
                <a:off x="4992" y="1104"/>
                <a:ext cx="454" cy="1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l">
                  <a:spcBef>
                    <a:spcPct val="0"/>
                  </a:spcBef>
                  <a:buFontTx/>
                  <a:buNone/>
                </a:pPr>
                <a:r>
                  <a:rPr lang="en-US" altLang="en-US" sz="1100" b="1">
                    <a:solidFill>
                      <a:srgbClr val="000000"/>
                    </a:solidFill>
                    <a:ea typeface="Times New Roman" panose="02020603050405020304" pitchFamily="18" charset="0"/>
                    <a:cs typeface="Arial" panose="020B0604020202020204" pitchFamily="34" charset="0"/>
                  </a:rPr>
                  <a:t>D004</a:t>
                </a:r>
                <a:endParaRPr lang="en-US" altLang="en-US" sz="1100" b="1">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a:p>
                <a:pPr algn="l" eaLnBrk="0" hangingPunct="0">
                  <a:spcBef>
                    <a:spcPct val="0"/>
                  </a:spcBef>
                  <a:buFontTx/>
                  <a:buNone/>
                </a:pPr>
                <a:r>
                  <a:rPr lang="en-US" altLang="en-US" sz="1100" b="1">
                    <a:solidFill>
                      <a:srgbClr val="000000"/>
                    </a:solidFill>
                    <a:ea typeface="Times New Roman" panose="02020603050405020304" pitchFamily="18" charset="0"/>
                    <a:cs typeface="Arial" panose="020B0604020202020204" pitchFamily="34" charset="0"/>
                  </a:rPr>
                  <a:t>D005</a:t>
                </a:r>
                <a:endParaRPr lang="en-US" altLang="en-US" sz="1100" b="1">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a:p>
                <a:pPr algn="l" eaLnBrk="0" hangingPunct="0">
                  <a:spcBef>
                    <a:spcPct val="0"/>
                  </a:spcBef>
                  <a:buFontTx/>
                  <a:buNone/>
                </a:pPr>
                <a:r>
                  <a:rPr lang="en-US" altLang="en-US" sz="1100">
                    <a:solidFill>
                      <a:srgbClr val="000000"/>
                    </a:solidFill>
                    <a:ea typeface="Times New Roman" panose="02020603050405020304" pitchFamily="18" charset="0"/>
                    <a:cs typeface="Arial" panose="020B0604020202020204" pitchFamily="34" charset="0"/>
                  </a:rPr>
                  <a:t>D018</a:t>
                </a:r>
                <a:endParaRPr lang="en-US" altLang="en-US" sz="1100">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a:p>
                <a:pPr algn="l" eaLnBrk="0" hangingPunct="0">
                  <a:spcBef>
                    <a:spcPct val="0"/>
                  </a:spcBef>
                  <a:buFontTx/>
                  <a:buNone/>
                </a:pPr>
                <a:r>
                  <a:rPr lang="en-US" altLang="en-US" sz="1100" b="1">
                    <a:solidFill>
                      <a:srgbClr val="000000"/>
                    </a:solidFill>
                    <a:ea typeface="Times New Roman" panose="02020603050405020304" pitchFamily="18" charset="0"/>
                    <a:cs typeface="Arial" panose="020B0604020202020204" pitchFamily="34" charset="0"/>
                  </a:rPr>
                  <a:t>D006</a:t>
                </a:r>
                <a:endParaRPr lang="en-US" altLang="en-US" sz="1100" b="1">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a:p>
                <a:pPr algn="l" eaLnBrk="0" hangingPunct="0">
                  <a:spcBef>
                    <a:spcPct val="0"/>
                  </a:spcBef>
                  <a:buFontTx/>
                  <a:buNone/>
                </a:pPr>
                <a:r>
                  <a:rPr lang="en-US" altLang="en-US" sz="1100">
                    <a:solidFill>
                      <a:srgbClr val="000000"/>
                    </a:solidFill>
                    <a:ea typeface="Times New Roman" panose="02020603050405020304" pitchFamily="18" charset="0"/>
                    <a:cs typeface="Arial" panose="020B0604020202020204" pitchFamily="34" charset="0"/>
                  </a:rPr>
                  <a:t>D022</a:t>
                </a:r>
                <a:endParaRPr lang="en-US" altLang="en-US" sz="1100" b="1">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a:p>
                <a:pPr algn="l" eaLnBrk="0" hangingPunct="0">
                  <a:spcBef>
                    <a:spcPct val="0"/>
                  </a:spcBef>
                  <a:buFontTx/>
                  <a:buNone/>
                </a:pPr>
                <a:r>
                  <a:rPr lang="en-US" altLang="en-US" sz="1100" b="1">
                    <a:solidFill>
                      <a:srgbClr val="000000"/>
                    </a:solidFill>
                    <a:ea typeface="Times New Roman" panose="02020603050405020304" pitchFamily="18" charset="0"/>
                    <a:cs typeface="Arial" panose="020B0604020202020204" pitchFamily="34" charset="0"/>
                  </a:rPr>
                  <a:t>D007</a:t>
                </a:r>
                <a:endParaRPr lang="en-US" altLang="en-US" sz="1100" b="1">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a:p>
                <a:pPr algn="l" eaLnBrk="0" hangingPunct="0">
                  <a:spcBef>
                    <a:spcPct val="0"/>
                  </a:spcBef>
                  <a:buFontTx/>
                  <a:buNone/>
                </a:pPr>
                <a:r>
                  <a:rPr lang="en-US" altLang="en-US" sz="1100" b="1">
                    <a:solidFill>
                      <a:srgbClr val="000000"/>
                    </a:solidFill>
                    <a:ea typeface="Times New Roman" panose="02020603050405020304" pitchFamily="18" charset="0"/>
                    <a:cs typeface="Arial" panose="020B0604020202020204" pitchFamily="34" charset="0"/>
                  </a:rPr>
                  <a:t>D008</a:t>
                </a:r>
                <a:endParaRPr lang="en-US" altLang="en-US" sz="1100" b="1">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a:p>
                <a:pPr algn="l" eaLnBrk="0" hangingPunct="0">
                  <a:spcBef>
                    <a:spcPct val="0"/>
                  </a:spcBef>
                  <a:buFontTx/>
                  <a:buNone/>
                </a:pPr>
                <a:r>
                  <a:rPr lang="en-US" altLang="en-US" sz="1100" b="1">
                    <a:solidFill>
                      <a:srgbClr val="000000"/>
                    </a:solidFill>
                    <a:ea typeface="Times New Roman" panose="02020603050405020304" pitchFamily="18" charset="0"/>
                    <a:cs typeface="Arial" panose="020B0604020202020204" pitchFamily="34" charset="0"/>
                  </a:rPr>
                  <a:t>D009</a:t>
                </a:r>
                <a:endParaRPr lang="en-US" altLang="en-US" sz="1100" b="1">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a:p>
                <a:pPr algn="l" eaLnBrk="0" hangingPunct="0">
                  <a:spcBef>
                    <a:spcPct val="0"/>
                  </a:spcBef>
                  <a:buFontTx/>
                  <a:buNone/>
                </a:pPr>
                <a:r>
                  <a:rPr lang="en-US" altLang="en-US" sz="1100">
                    <a:solidFill>
                      <a:srgbClr val="000000"/>
                    </a:solidFill>
                    <a:ea typeface="Times New Roman" panose="02020603050405020304" pitchFamily="18" charset="0"/>
                    <a:cs typeface="Arial" panose="020B0604020202020204" pitchFamily="34" charset="0"/>
                  </a:rPr>
                  <a:t>D035</a:t>
                </a:r>
                <a:endParaRPr lang="en-US" altLang="en-US" sz="1100" b="1">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a:p>
                <a:pPr algn="l" eaLnBrk="0" hangingPunct="0">
                  <a:spcBef>
                    <a:spcPct val="0"/>
                  </a:spcBef>
                  <a:buFontTx/>
                  <a:buNone/>
                </a:pPr>
                <a:r>
                  <a:rPr lang="en-US" altLang="en-US" sz="1100" b="1">
                    <a:solidFill>
                      <a:srgbClr val="000000"/>
                    </a:solidFill>
                    <a:ea typeface="Times New Roman" panose="02020603050405020304" pitchFamily="18" charset="0"/>
                    <a:cs typeface="Arial" panose="020B0604020202020204" pitchFamily="34" charset="0"/>
                  </a:rPr>
                  <a:t>D010</a:t>
                </a:r>
                <a:endParaRPr lang="en-US" altLang="en-US" sz="1100" b="1">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a:p>
                <a:pPr algn="l" eaLnBrk="0" hangingPunct="0">
                  <a:spcBef>
                    <a:spcPct val="0"/>
                  </a:spcBef>
                  <a:buFontTx/>
                  <a:buNone/>
                </a:pPr>
                <a:r>
                  <a:rPr lang="en-US" altLang="en-US" sz="1100" b="1">
                    <a:solidFill>
                      <a:srgbClr val="000000"/>
                    </a:solidFill>
                    <a:ea typeface="Times New Roman" panose="02020603050405020304" pitchFamily="18" charset="0"/>
                    <a:cs typeface="Arial" panose="020B0604020202020204" pitchFamily="34" charset="0"/>
                  </a:rPr>
                  <a:t>D011</a:t>
                </a:r>
                <a:endParaRPr lang="en-US" altLang="en-US" sz="1100" b="1">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a:p>
                <a:pPr algn="l" eaLnBrk="0" hangingPunct="0">
                  <a:spcBef>
                    <a:spcPct val="0"/>
                  </a:spcBef>
                  <a:buFontTx/>
                  <a:buNone/>
                </a:pPr>
                <a:r>
                  <a:rPr lang="en-US" altLang="en-US" sz="1100">
                    <a:solidFill>
                      <a:srgbClr val="000000"/>
                    </a:solidFill>
                    <a:ea typeface="Times New Roman" panose="02020603050405020304" pitchFamily="18" charset="0"/>
                    <a:cs typeface="Arial" panose="020B0604020202020204" pitchFamily="34" charset="0"/>
                  </a:rPr>
                  <a:t>D039</a:t>
                </a:r>
                <a:endParaRPr lang="en-US" altLang="en-US" sz="1100">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a:p>
                <a:pPr algn="l" eaLnBrk="0" hangingPunct="0">
                  <a:spcBef>
                    <a:spcPct val="0"/>
                  </a:spcBef>
                  <a:buFontTx/>
                  <a:buNone/>
                </a:pPr>
                <a:r>
                  <a:rPr lang="en-US" altLang="en-US" sz="1100">
                    <a:solidFill>
                      <a:srgbClr val="000000"/>
                    </a:solidFill>
                    <a:ea typeface="Times New Roman" panose="02020603050405020304" pitchFamily="18" charset="0"/>
                    <a:cs typeface="Arial" panose="020B0604020202020204" pitchFamily="34" charset="0"/>
                  </a:rPr>
                  <a:t>D040</a:t>
                </a:r>
                <a:endParaRPr lang="en-US" altLang="en-US" sz="1100">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a:p>
                <a:pPr algn="l" eaLnBrk="0" hangingPunct="0">
                  <a:spcBef>
                    <a:spcPct val="0"/>
                  </a:spcBef>
                  <a:buFontTx/>
                  <a:buNone/>
                </a:pPr>
                <a:r>
                  <a:rPr lang="en-US" altLang="en-US" sz="1100">
                    <a:solidFill>
                      <a:srgbClr val="000000"/>
                    </a:solidFill>
                    <a:ea typeface="Times New Roman" panose="02020603050405020304" pitchFamily="18" charset="0"/>
                    <a:cs typeface="Arial" panose="020B0604020202020204" pitchFamily="34" charset="0"/>
                  </a:rPr>
                  <a:t>D043</a:t>
                </a:r>
                <a:endParaRPr lang="en-US" altLang="en-US" sz="1100">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a:p>
                <a:pPr algn="l" eaLnBrk="0" hangingPunct="0">
                  <a:spcBef>
                    <a:spcPct val="0"/>
                  </a:spcBef>
                  <a:buFontTx/>
                  <a:buNone/>
                </a:pPr>
                <a:r>
                  <a:rPr lang="en-US" altLang="en-US" sz="1100">
                    <a:solidFill>
                      <a:srgbClr val="000000"/>
                    </a:solidFill>
                    <a:ea typeface="Times New Roman" panose="02020603050405020304" pitchFamily="18" charset="0"/>
                    <a:cs typeface="Arial" panose="020B0604020202020204" pitchFamily="34" charset="0"/>
                  </a:rPr>
                  <a:t>D022</a:t>
                </a:r>
              </a:p>
            </p:txBody>
          </p:sp>
          <p:sp>
            <p:nvSpPr>
              <p:cNvPr id="21520" name="Rectangle 23"/>
              <p:cNvSpPr>
                <a:spLocks noChangeArrowheads="1"/>
              </p:cNvSpPr>
              <p:nvPr/>
            </p:nvSpPr>
            <p:spPr bwMode="auto">
              <a:xfrm>
                <a:off x="4368" y="1104"/>
                <a:ext cx="705" cy="1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l">
                  <a:spcBef>
                    <a:spcPct val="0"/>
                  </a:spcBef>
                  <a:buFontTx/>
                  <a:buNone/>
                </a:pPr>
                <a:r>
                  <a:rPr lang="en-US" altLang="en-US" sz="1100" b="1">
                    <a:solidFill>
                      <a:srgbClr val="000000"/>
                    </a:solidFill>
                    <a:ea typeface="Times New Roman" panose="02020603050405020304" pitchFamily="18" charset="0"/>
                    <a:cs typeface="Arial" panose="020B0604020202020204" pitchFamily="34" charset="0"/>
                  </a:rPr>
                  <a:t>5.0 ppm</a:t>
                </a:r>
                <a:endParaRPr lang="en-US" altLang="en-US" sz="1100" b="1">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a:p>
                <a:pPr algn="l" eaLnBrk="0" hangingPunct="0">
                  <a:spcBef>
                    <a:spcPct val="0"/>
                  </a:spcBef>
                  <a:buFontTx/>
                  <a:buNone/>
                </a:pPr>
                <a:r>
                  <a:rPr lang="en-US" altLang="en-US" sz="1100" b="1">
                    <a:solidFill>
                      <a:srgbClr val="000000"/>
                    </a:solidFill>
                    <a:ea typeface="Times New Roman" panose="02020603050405020304" pitchFamily="18" charset="0"/>
                    <a:cs typeface="Arial" panose="020B0604020202020204" pitchFamily="34" charset="0"/>
                  </a:rPr>
                  <a:t>100 ppm</a:t>
                </a:r>
                <a:endParaRPr lang="en-US" altLang="en-US" sz="1100" b="1">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a:p>
                <a:pPr algn="l" eaLnBrk="0" hangingPunct="0">
                  <a:spcBef>
                    <a:spcPct val="0"/>
                  </a:spcBef>
                  <a:buFontTx/>
                  <a:buNone/>
                </a:pPr>
                <a:r>
                  <a:rPr lang="en-US" altLang="en-US" sz="1100">
                    <a:solidFill>
                      <a:srgbClr val="000000"/>
                    </a:solidFill>
                    <a:ea typeface="Times New Roman" panose="02020603050405020304" pitchFamily="18" charset="0"/>
                    <a:cs typeface="Arial" panose="020B0604020202020204" pitchFamily="34" charset="0"/>
                  </a:rPr>
                  <a:t>0.5 ppm</a:t>
                </a:r>
                <a:endParaRPr lang="en-US" altLang="en-US" sz="1100">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a:p>
                <a:pPr algn="l" eaLnBrk="0" hangingPunct="0">
                  <a:spcBef>
                    <a:spcPct val="0"/>
                  </a:spcBef>
                  <a:buFontTx/>
                  <a:buNone/>
                </a:pPr>
                <a:r>
                  <a:rPr lang="en-US" altLang="en-US" sz="1100" b="1">
                    <a:solidFill>
                      <a:srgbClr val="000000"/>
                    </a:solidFill>
                    <a:ea typeface="Times New Roman" panose="02020603050405020304" pitchFamily="18" charset="0"/>
                    <a:cs typeface="Arial" panose="020B0604020202020204" pitchFamily="34" charset="0"/>
                  </a:rPr>
                  <a:t>1.0 ppm</a:t>
                </a:r>
                <a:endParaRPr lang="en-US" altLang="en-US" sz="1100" b="1">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a:p>
                <a:pPr algn="l" eaLnBrk="0" hangingPunct="0">
                  <a:spcBef>
                    <a:spcPct val="0"/>
                  </a:spcBef>
                  <a:buFontTx/>
                  <a:buNone/>
                </a:pPr>
                <a:r>
                  <a:rPr lang="en-US" altLang="en-US" sz="1100">
                    <a:solidFill>
                      <a:srgbClr val="000000"/>
                    </a:solidFill>
                    <a:ea typeface="Times New Roman" panose="02020603050405020304" pitchFamily="18" charset="0"/>
                    <a:cs typeface="Arial" panose="020B0604020202020204" pitchFamily="34" charset="0"/>
                  </a:rPr>
                  <a:t>6.0 ppm</a:t>
                </a:r>
                <a:endParaRPr lang="en-US" altLang="en-US" sz="1100">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a:p>
                <a:pPr algn="l" eaLnBrk="0" hangingPunct="0">
                  <a:spcBef>
                    <a:spcPct val="0"/>
                  </a:spcBef>
                  <a:buFontTx/>
                  <a:buNone/>
                </a:pPr>
                <a:r>
                  <a:rPr lang="en-US" altLang="en-US" sz="1100" b="1">
                    <a:solidFill>
                      <a:srgbClr val="000000"/>
                    </a:solidFill>
                    <a:ea typeface="Times New Roman" panose="02020603050405020304" pitchFamily="18" charset="0"/>
                    <a:cs typeface="Arial" panose="020B0604020202020204" pitchFamily="34" charset="0"/>
                  </a:rPr>
                  <a:t>5.0 ppm</a:t>
                </a:r>
                <a:endParaRPr lang="en-US" altLang="en-US" sz="1100" b="1">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a:p>
                <a:pPr algn="l" eaLnBrk="0" hangingPunct="0">
                  <a:spcBef>
                    <a:spcPct val="0"/>
                  </a:spcBef>
                  <a:buFontTx/>
                  <a:buNone/>
                </a:pPr>
                <a:r>
                  <a:rPr lang="en-US" altLang="en-US" sz="1100" b="1">
                    <a:solidFill>
                      <a:srgbClr val="000000"/>
                    </a:solidFill>
                    <a:ea typeface="Times New Roman" panose="02020603050405020304" pitchFamily="18" charset="0"/>
                    <a:cs typeface="Arial" panose="020B0604020202020204" pitchFamily="34" charset="0"/>
                  </a:rPr>
                  <a:t>5.0 ppm</a:t>
                </a:r>
                <a:endParaRPr lang="en-US" altLang="en-US" sz="1100" b="1">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a:p>
                <a:pPr algn="l" eaLnBrk="0" hangingPunct="0">
                  <a:spcBef>
                    <a:spcPct val="0"/>
                  </a:spcBef>
                  <a:buFontTx/>
                  <a:buNone/>
                </a:pPr>
                <a:r>
                  <a:rPr lang="en-US" altLang="en-US" sz="1100" b="1">
                    <a:solidFill>
                      <a:srgbClr val="000000"/>
                    </a:solidFill>
                    <a:ea typeface="Times New Roman" panose="02020603050405020304" pitchFamily="18" charset="0"/>
                    <a:cs typeface="Arial" panose="020B0604020202020204" pitchFamily="34" charset="0"/>
                  </a:rPr>
                  <a:t>0.2 ppm</a:t>
                </a:r>
                <a:endParaRPr lang="en-US" altLang="en-US" sz="1100" b="1">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a:p>
                <a:pPr algn="l" eaLnBrk="0" hangingPunct="0">
                  <a:spcBef>
                    <a:spcPct val="0"/>
                  </a:spcBef>
                  <a:buFontTx/>
                  <a:buNone/>
                </a:pPr>
                <a:r>
                  <a:rPr lang="en-US" altLang="en-US" sz="1100">
                    <a:solidFill>
                      <a:srgbClr val="000000"/>
                    </a:solidFill>
                    <a:ea typeface="Times New Roman" panose="02020603050405020304" pitchFamily="18" charset="0"/>
                    <a:cs typeface="Arial" panose="020B0604020202020204" pitchFamily="34" charset="0"/>
                  </a:rPr>
                  <a:t>200 ppm</a:t>
                </a:r>
                <a:endParaRPr lang="en-US" altLang="en-US" sz="1100">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a:p>
                <a:pPr algn="l" eaLnBrk="0" hangingPunct="0">
                  <a:spcBef>
                    <a:spcPct val="0"/>
                  </a:spcBef>
                  <a:buFontTx/>
                  <a:buNone/>
                </a:pPr>
                <a:r>
                  <a:rPr lang="en-US" altLang="en-US" sz="1100" b="1">
                    <a:solidFill>
                      <a:srgbClr val="000000"/>
                    </a:solidFill>
                    <a:ea typeface="Times New Roman" panose="02020603050405020304" pitchFamily="18" charset="0"/>
                    <a:cs typeface="Arial" panose="020B0604020202020204" pitchFamily="34" charset="0"/>
                  </a:rPr>
                  <a:t>1.0 ppm</a:t>
                </a:r>
                <a:endParaRPr lang="en-US" altLang="en-US" sz="1100" b="1">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a:p>
                <a:pPr algn="l" eaLnBrk="0" hangingPunct="0">
                  <a:spcBef>
                    <a:spcPct val="0"/>
                  </a:spcBef>
                  <a:buFontTx/>
                  <a:buNone/>
                </a:pPr>
                <a:r>
                  <a:rPr lang="en-US" altLang="en-US" sz="1100" b="1">
                    <a:solidFill>
                      <a:srgbClr val="000000"/>
                    </a:solidFill>
                    <a:ea typeface="Times New Roman" panose="02020603050405020304" pitchFamily="18" charset="0"/>
                    <a:cs typeface="Arial" panose="020B0604020202020204" pitchFamily="34" charset="0"/>
                  </a:rPr>
                  <a:t>5.0 ppm</a:t>
                </a:r>
                <a:endParaRPr lang="en-US" altLang="en-US" sz="1100" b="1">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a:p>
                <a:pPr algn="l" eaLnBrk="0" hangingPunct="0">
                  <a:spcBef>
                    <a:spcPct val="0"/>
                  </a:spcBef>
                  <a:buFontTx/>
                  <a:buNone/>
                </a:pPr>
                <a:r>
                  <a:rPr lang="en-US" altLang="en-US" sz="1100">
                    <a:solidFill>
                      <a:srgbClr val="000000"/>
                    </a:solidFill>
                    <a:ea typeface="Times New Roman" panose="02020603050405020304" pitchFamily="18" charset="0"/>
                    <a:cs typeface="Arial" panose="020B0604020202020204" pitchFamily="34" charset="0"/>
                  </a:rPr>
                  <a:t>0.7 ppm</a:t>
                </a:r>
                <a:endParaRPr lang="en-US" altLang="en-US" sz="1100">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a:p>
                <a:pPr algn="l" eaLnBrk="0" hangingPunct="0">
                  <a:spcBef>
                    <a:spcPct val="0"/>
                  </a:spcBef>
                  <a:buFontTx/>
                  <a:buNone/>
                </a:pPr>
                <a:r>
                  <a:rPr lang="en-US" altLang="en-US" sz="1100">
                    <a:solidFill>
                      <a:srgbClr val="000000"/>
                    </a:solidFill>
                    <a:ea typeface="Times New Roman" panose="02020603050405020304" pitchFamily="18" charset="0"/>
                    <a:cs typeface="Arial" panose="020B0604020202020204" pitchFamily="34" charset="0"/>
                  </a:rPr>
                  <a:t>0.5 ppm</a:t>
                </a:r>
                <a:endParaRPr lang="en-US" altLang="en-US" sz="1100">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a:p>
                <a:pPr algn="l" eaLnBrk="0" hangingPunct="0">
                  <a:spcBef>
                    <a:spcPct val="0"/>
                  </a:spcBef>
                  <a:buFontTx/>
                  <a:buNone/>
                </a:pPr>
                <a:r>
                  <a:rPr lang="en-US" altLang="en-US" sz="1100">
                    <a:solidFill>
                      <a:srgbClr val="000000"/>
                    </a:solidFill>
                    <a:ea typeface="Times New Roman" panose="02020603050405020304" pitchFamily="18" charset="0"/>
                    <a:cs typeface="Arial" panose="020B0604020202020204" pitchFamily="34" charset="0"/>
                  </a:rPr>
                  <a:t>0.2 ppm</a:t>
                </a:r>
                <a:endParaRPr lang="en-US" altLang="en-US" sz="1100">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a:p>
                <a:pPr algn="l" eaLnBrk="0" hangingPunct="0">
                  <a:spcBef>
                    <a:spcPct val="0"/>
                  </a:spcBef>
                  <a:buFontTx/>
                  <a:buNone/>
                </a:pPr>
                <a:r>
                  <a:rPr lang="en-US" altLang="en-US" sz="1100">
                    <a:solidFill>
                      <a:srgbClr val="000000"/>
                    </a:solidFill>
                    <a:ea typeface="Times New Roman" panose="02020603050405020304" pitchFamily="18" charset="0"/>
                    <a:cs typeface="Arial" panose="020B0604020202020204" pitchFamily="34" charset="0"/>
                  </a:rPr>
                  <a:t>6.0 ppm</a:t>
                </a:r>
              </a:p>
            </p:txBody>
          </p:sp>
          <p:sp>
            <p:nvSpPr>
              <p:cNvPr id="21521" name="Rectangle 22"/>
              <p:cNvSpPr>
                <a:spLocks noChangeArrowheads="1"/>
              </p:cNvSpPr>
              <p:nvPr/>
            </p:nvSpPr>
            <p:spPr bwMode="auto">
              <a:xfrm>
                <a:off x="3216" y="1104"/>
                <a:ext cx="2304" cy="167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l">
                  <a:spcBef>
                    <a:spcPct val="0"/>
                  </a:spcBef>
                  <a:buFontTx/>
                  <a:buNone/>
                </a:pPr>
                <a:r>
                  <a:rPr lang="en-US" altLang="en-US" sz="1100" b="1" dirty="0">
                    <a:solidFill>
                      <a:srgbClr val="000000"/>
                    </a:solidFill>
                    <a:ea typeface="Times New Roman" panose="02020603050405020304" pitchFamily="18" charset="0"/>
                    <a:cs typeface="Arial" panose="020B0604020202020204" pitchFamily="34" charset="0"/>
                  </a:rPr>
                  <a:t>Arsenic</a:t>
                </a:r>
                <a:endParaRPr lang="en-US" altLang="en-US" sz="11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a:p>
                <a:pPr algn="l" eaLnBrk="0" hangingPunct="0">
                  <a:spcBef>
                    <a:spcPct val="0"/>
                  </a:spcBef>
                  <a:buFontTx/>
                  <a:buNone/>
                </a:pPr>
                <a:r>
                  <a:rPr lang="en-US" altLang="en-US" sz="1100" b="1" dirty="0">
                    <a:solidFill>
                      <a:srgbClr val="000000"/>
                    </a:solidFill>
                    <a:ea typeface="Times New Roman" panose="02020603050405020304" pitchFamily="18" charset="0"/>
                    <a:cs typeface="Arial" panose="020B0604020202020204" pitchFamily="34" charset="0"/>
                  </a:rPr>
                  <a:t>Barium</a:t>
                </a:r>
                <a:endParaRPr lang="en-US" altLang="en-US" sz="11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a:p>
                <a:pPr algn="l" eaLnBrk="0" hangingPunct="0">
                  <a:spcBef>
                    <a:spcPct val="0"/>
                  </a:spcBef>
                  <a:buFontTx/>
                  <a:buNone/>
                </a:pPr>
                <a:r>
                  <a:rPr lang="en-US" altLang="en-US" sz="1100" dirty="0">
                    <a:solidFill>
                      <a:srgbClr val="000000"/>
                    </a:solidFill>
                    <a:ea typeface="Times New Roman" panose="02020603050405020304" pitchFamily="18" charset="0"/>
                    <a:cs typeface="Arial" panose="020B0604020202020204" pitchFamily="34" charset="0"/>
                  </a:rPr>
                  <a:t>Benzene</a:t>
                </a:r>
                <a:endParaRPr lang="en-US" altLang="en-US" sz="1100" dirty="0">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a:p>
                <a:pPr algn="l" eaLnBrk="0" hangingPunct="0">
                  <a:spcBef>
                    <a:spcPct val="0"/>
                  </a:spcBef>
                  <a:buFontTx/>
                  <a:buNone/>
                </a:pPr>
                <a:r>
                  <a:rPr lang="en-US" altLang="en-US" sz="1100" b="1" dirty="0">
                    <a:solidFill>
                      <a:srgbClr val="000000"/>
                    </a:solidFill>
                    <a:ea typeface="Times New Roman" panose="02020603050405020304" pitchFamily="18" charset="0"/>
                    <a:cs typeface="Arial" panose="020B0604020202020204" pitchFamily="34" charset="0"/>
                  </a:rPr>
                  <a:t>Cadmium</a:t>
                </a:r>
                <a:endParaRPr lang="en-US" altLang="en-US" sz="11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a:p>
                <a:pPr algn="l" eaLnBrk="0" hangingPunct="0">
                  <a:spcBef>
                    <a:spcPct val="0"/>
                  </a:spcBef>
                  <a:buFontTx/>
                  <a:buNone/>
                </a:pPr>
                <a:r>
                  <a:rPr lang="en-US" altLang="en-US" sz="1100" dirty="0">
                    <a:solidFill>
                      <a:srgbClr val="000000"/>
                    </a:solidFill>
                    <a:ea typeface="Times New Roman" panose="02020603050405020304" pitchFamily="18" charset="0"/>
                    <a:cs typeface="Arial" panose="020B0604020202020204" pitchFamily="34" charset="0"/>
                  </a:rPr>
                  <a:t>Chloroform</a:t>
                </a:r>
                <a:endParaRPr lang="en-US" altLang="en-US" sz="1100" dirty="0">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a:p>
                <a:pPr algn="l" eaLnBrk="0" hangingPunct="0">
                  <a:spcBef>
                    <a:spcPct val="0"/>
                  </a:spcBef>
                  <a:buFontTx/>
                  <a:buNone/>
                </a:pPr>
                <a:r>
                  <a:rPr lang="en-US" altLang="en-US" sz="1100" b="1" dirty="0">
                    <a:solidFill>
                      <a:srgbClr val="000000"/>
                    </a:solidFill>
                    <a:ea typeface="Times New Roman" panose="02020603050405020304" pitchFamily="18" charset="0"/>
                    <a:cs typeface="Arial" panose="020B0604020202020204" pitchFamily="34" charset="0"/>
                  </a:rPr>
                  <a:t>Chromium	</a:t>
                </a:r>
                <a:endParaRPr lang="en-US" altLang="en-US" sz="11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a:p>
                <a:pPr algn="l" eaLnBrk="0" hangingPunct="0">
                  <a:spcBef>
                    <a:spcPct val="0"/>
                  </a:spcBef>
                  <a:buFontTx/>
                  <a:buNone/>
                </a:pPr>
                <a:r>
                  <a:rPr lang="en-US" altLang="en-US" sz="1100" b="1" dirty="0">
                    <a:solidFill>
                      <a:srgbClr val="000000"/>
                    </a:solidFill>
                    <a:ea typeface="Times New Roman" panose="02020603050405020304" pitchFamily="18" charset="0"/>
                    <a:cs typeface="Arial" panose="020B0604020202020204" pitchFamily="34" charset="0"/>
                  </a:rPr>
                  <a:t>Lead	</a:t>
                </a:r>
                <a:endParaRPr lang="en-US" altLang="en-US" sz="11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a:p>
                <a:pPr algn="l" eaLnBrk="0" hangingPunct="0">
                  <a:spcBef>
                    <a:spcPct val="0"/>
                  </a:spcBef>
                  <a:buFontTx/>
                  <a:buNone/>
                </a:pPr>
                <a:r>
                  <a:rPr lang="en-US" altLang="en-US" sz="1100" b="1" dirty="0">
                    <a:solidFill>
                      <a:srgbClr val="000000"/>
                    </a:solidFill>
                    <a:ea typeface="Times New Roman" panose="02020603050405020304" pitchFamily="18" charset="0"/>
                    <a:cs typeface="Arial" panose="020B0604020202020204" pitchFamily="34" charset="0"/>
                  </a:rPr>
                  <a:t>Mercury</a:t>
                </a:r>
                <a:endParaRPr lang="en-US" altLang="en-US" sz="11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a:p>
                <a:pPr algn="l" eaLnBrk="0" hangingPunct="0">
                  <a:spcBef>
                    <a:spcPct val="0"/>
                  </a:spcBef>
                  <a:buFontTx/>
                  <a:buNone/>
                </a:pPr>
                <a:r>
                  <a:rPr lang="en-US" altLang="en-US" sz="1100" dirty="0">
                    <a:solidFill>
                      <a:srgbClr val="000000"/>
                    </a:solidFill>
                    <a:ea typeface="Times New Roman" panose="02020603050405020304" pitchFamily="18" charset="0"/>
                    <a:cs typeface="Arial" panose="020B0604020202020204" pitchFamily="34" charset="0"/>
                  </a:rPr>
                  <a:t>Methyl Ethyl Ketone (MEK)   </a:t>
                </a:r>
                <a:endParaRPr lang="en-US" altLang="en-US" sz="1100" dirty="0">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a:p>
                <a:pPr algn="l" eaLnBrk="0" hangingPunct="0">
                  <a:spcBef>
                    <a:spcPct val="0"/>
                  </a:spcBef>
                  <a:buFontTx/>
                  <a:buNone/>
                </a:pPr>
                <a:r>
                  <a:rPr lang="en-US" altLang="en-US" sz="1100" b="1" dirty="0">
                    <a:solidFill>
                      <a:srgbClr val="000000"/>
                    </a:solidFill>
                    <a:ea typeface="Times New Roman" panose="02020603050405020304" pitchFamily="18" charset="0"/>
                    <a:cs typeface="Arial" panose="020B0604020202020204" pitchFamily="34" charset="0"/>
                  </a:rPr>
                  <a:t>Selenium</a:t>
                </a:r>
                <a:endParaRPr lang="en-US" altLang="en-US" sz="11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a:p>
                <a:pPr algn="l" eaLnBrk="0" hangingPunct="0">
                  <a:spcBef>
                    <a:spcPct val="0"/>
                  </a:spcBef>
                  <a:buFontTx/>
                  <a:buNone/>
                </a:pPr>
                <a:r>
                  <a:rPr lang="en-US" altLang="en-US" sz="1100" b="1" dirty="0">
                    <a:solidFill>
                      <a:srgbClr val="000000"/>
                    </a:solidFill>
                    <a:ea typeface="Times New Roman" panose="02020603050405020304" pitchFamily="18" charset="0"/>
                    <a:cs typeface="Arial" panose="020B0604020202020204" pitchFamily="34" charset="0"/>
                  </a:rPr>
                  <a:t>Silver</a:t>
                </a:r>
                <a:endParaRPr lang="en-US" altLang="en-US" sz="11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a:p>
                <a:pPr algn="l" eaLnBrk="0" hangingPunct="0">
                  <a:spcBef>
                    <a:spcPct val="0"/>
                  </a:spcBef>
                  <a:buFontTx/>
                  <a:buNone/>
                </a:pPr>
                <a:r>
                  <a:rPr lang="en-US" altLang="en-US" sz="1100" dirty="0" err="1">
                    <a:solidFill>
                      <a:srgbClr val="000000"/>
                    </a:solidFill>
                    <a:ea typeface="Times New Roman" panose="02020603050405020304" pitchFamily="18" charset="0"/>
                    <a:cs typeface="Arial" panose="020B0604020202020204" pitchFamily="34" charset="0"/>
                  </a:rPr>
                  <a:t>Tetrachloroethylene</a:t>
                </a:r>
                <a:r>
                  <a:rPr lang="en-US" altLang="en-US" sz="1100" dirty="0">
                    <a:solidFill>
                      <a:srgbClr val="000000"/>
                    </a:solidFill>
                    <a:ea typeface="Times New Roman" panose="02020603050405020304" pitchFamily="18" charset="0"/>
                    <a:cs typeface="Arial" panose="020B0604020202020204" pitchFamily="34" charset="0"/>
                  </a:rPr>
                  <a:t>	</a:t>
                </a:r>
                <a:endParaRPr lang="en-US" altLang="en-US" sz="1100" dirty="0">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a:p>
                <a:pPr algn="l" eaLnBrk="0" hangingPunct="0">
                  <a:spcBef>
                    <a:spcPct val="0"/>
                  </a:spcBef>
                  <a:buFontTx/>
                  <a:buNone/>
                </a:pPr>
                <a:r>
                  <a:rPr lang="en-US" altLang="en-US" sz="1100" dirty="0">
                    <a:solidFill>
                      <a:srgbClr val="000000"/>
                    </a:solidFill>
                    <a:ea typeface="Times New Roman" panose="02020603050405020304" pitchFamily="18" charset="0"/>
                    <a:cs typeface="Arial" panose="020B0604020202020204" pitchFamily="34" charset="0"/>
                  </a:rPr>
                  <a:t>Trichloroethylene</a:t>
                </a:r>
                <a:endParaRPr lang="en-US" altLang="en-US" sz="1100" dirty="0">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a:p>
                <a:pPr algn="l" eaLnBrk="0" hangingPunct="0">
                  <a:spcBef>
                    <a:spcPct val="0"/>
                  </a:spcBef>
                  <a:buFontTx/>
                  <a:buNone/>
                </a:pPr>
                <a:r>
                  <a:rPr lang="en-US" altLang="en-US" sz="1100" dirty="0">
                    <a:solidFill>
                      <a:srgbClr val="000000"/>
                    </a:solidFill>
                    <a:ea typeface="Times New Roman" panose="02020603050405020304" pitchFamily="18" charset="0"/>
                    <a:cs typeface="Arial" panose="020B0604020202020204" pitchFamily="34" charset="0"/>
                  </a:rPr>
                  <a:t>Vinyl Chloride    </a:t>
                </a:r>
                <a:endParaRPr lang="en-US" altLang="en-US" sz="1100" dirty="0">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a:p>
                <a:pPr algn="l" eaLnBrk="0" hangingPunct="0">
                  <a:spcBef>
                    <a:spcPct val="0"/>
                  </a:spcBef>
                  <a:buFontTx/>
                  <a:buNone/>
                </a:pPr>
                <a:r>
                  <a:rPr lang="en-US" altLang="en-US" sz="1100" dirty="0">
                    <a:solidFill>
                      <a:srgbClr val="000000"/>
                    </a:solidFill>
                    <a:ea typeface="Times New Roman" panose="02020603050405020304" pitchFamily="18" charset="0"/>
                    <a:cs typeface="Arial" panose="020B0604020202020204" pitchFamily="34" charset="0"/>
                  </a:rPr>
                  <a:t>Chloroform</a:t>
                </a:r>
              </a:p>
            </p:txBody>
          </p:sp>
        </p:grpSp>
        <p:sp>
          <p:nvSpPr>
            <p:cNvPr id="21516" name="Rectangle 19"/>
            <p:cNvSpPr>
              <a:spLocks noChangeArrowheads="1"/>
            </p:cNvSpPr>
            <p:nvPr/>
          </p:nvSpPr>
          <p:spPr bwMode="auto">
            <a:xfrm>
              <a:off x="480" y="2160"/>
              <a:ext cx="3024" cy="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l">
                <a:spcBef>
                  <a:spcPct val="0"/>
                </a:spcBef>
                <a:buFontTx/>
                <a:buNone/>
              </a:pPr>
              <a:endParaRPr lang="en-US" altLang="en-US" sz="1100">
                <a:solidFill>
                  <a:srgbClr val="000000"/>
                </a:solidFill>
              </a:endParaRPr>
            </a:p>
          </p:txBody>
        </p:sp>
        <p:sp>
          <p:nvSpPr>
            <p:cNvPr id="21517" name="Rectangle 58"/>
            <p:cNvSpPr>
              <a:spLocks noChangeArrowheads="1"/>
            </p:cNvSpPr>
            <p:nvPr/>
          </p:nvSpPr>
          <p:spPr bwMode="auto">
            <a:xfrm>
              <a:off x="3216" y="1008"/>
              <a:ext cx="1968"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400" i="1" dirty="0">
                  <a:solidFill>
                    <a:srgbClr val="000000"/>
                  </a:solidFill>
                  <a:latin typeface="Times New Roman" panose="02020603050405020304" pitchFamily="18" charset="0"/>
                </a:rPr>
                <a:t>EP Toxic Hazardous Waste Examples</a:t>
              </a:r>
            </a:p>
          </p:txBody>
        </p:sp>
        <p:sp>
          <p:nvSpPr>
            <p:cNvPr id="21518" name="Rectangle 59"/>
            <p:cNvSpPr>
              <a:spLocks noChangeArrowheads="1"/>
            </p:cNvSpPr>
            <p:nvPr/>
          </p:nvSpPr>
          <p:spPr bwMode="auto">
            <a:xfrm>
              <a:off x="3120" y="3002"/>
              <a:ext cx="2429"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200" b="0" i="1" u="none" dirty="0">
                  <a:solidFill>
                    <a:srgbClr val="000000"/>
                  </a:solidFill>
                </a:rPr>
                <a:t>NOTE: The 8 compounds that appear in </a:t>
              </a:r>
              <a:r>
                <a:rPr lang="en-US" altLang="en-US" sz="1200" i="1" u="none" dirty="0">
                  <a:solidFill>
                    <a:srgbClr val="000000"/>
                  </a:solidFill>
                </a:rPr>
                <a:t>boldface</a:t>
              </a:r>
            </a:p>
            <a:p>
              <a:pPr algn="l"/>
              <a:r>
                <a:rPr lang="en-US" altLang="en-US" sz="1200" i="1" u="none" dirty="0">
                  <a:solidFill>
                    <a:srgbClr val="000000"/>
                  </a:solidFill>
                </a:rPr>
                <a:t>are referred to as the “RCRA 8 metals” and are</a:t>
              </a:r>
            </a:p>
            <a:p>
              <a:pPr algn="l"/>
              <a:r>
                <a:rPr lang="en-US" altLang="en-US" sz="1200" i="1" u="none" dirty="0">
                  <a:solidFill>
                    <a:srgbClr val="000000"/>
                  </a:solidFill>
                </a:rPr>
                <a:t>among the most common toxic wastes generated</a:t>
              </a:r>
            </a:p>
            <a:p>
              <a:pPr algn="l"/>
              <a:r>
                <a:rPr lang="en-US" altLang="en-US" sz="1200" i="1" u="none" dirty="0">
                  <a:solidFill>
                    <a:srgbClr val="000000"/>
                  </a:solidFill>
                </a:rPr>
                <a:t>at Ball State.</a:t>
              </a:r>
            </a:p>
          </p:txBody>
        </p:sp>
      </p:grpSp>
      <p:pic>
        <p:nvPicPr>
          <p:cNvPr id="2" name="Picture 1"/>
          <p:cNvPicPr>
            <a:picLocks noChangeAspect="1"/>
          </p:cNvPicPr>
          <p:nvPr/>
        </p:nvPicPr>
        <p:blipFill>
          <a:blip r:embed="rId4"/>
          <a:stretch>
            <a:fillRect/>
          </a:stretch>
        </p:blipFill>
        <p:spPr>
          <a:xfrm>
            <a:off x="6057900" y="5472114"/>
            <a:ext cx="2028776" cy="1255000"/>
          </a:xfrm>
          <a:prstGeom prst="rect">
            <a:avLst/>
          </a:prstGeom>
        </p:spPr>
      </p:pic>
      <p:pic>
        <p:nvPicPr>
          <p:cNvPr id="3" name="Picture 2"/>
          <p:cNvPicPr>
            <a:picLocks noChangeAspect="1"/>
          </p:cNvPicPr>
          <p:nvPr/>
        </p:nvPicPr>
        <p:blipFill>
          <a:blip r:embed="rId5"/>
          <a:stretch>
            <a:fillRect/>
          </a:stretch>
        </p:blipFill>
        <p:spPr>
          <a:xfrm rot="16200000">
            <a:off x="8186682" y="5973959"/>
            <a:ext cx="221631" cy="656834"/>
          </a:xfrm>
          <a:prstGeom prst="rect">
            <a:avLst/>
          </a:prstGeom>
        </p:spPr>
      </p:pic>
    </p:spTree>
    <p:extLst>
      <p:ext uri="{BB962C8B-B14F-4D97-AF65-F5344CB8AC3E}">
        <p14:creationId xmlns:p14="http://schemas.microsoft.com/office/powerpoint/2010/main" val="8915020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7" name="Group 61"/>
          <p:cNvGrpSpPr>
            <a:grpSpLocks/>
          </p:cNvGrpSpPr>
          <p:nvPr/>
        </p:nvGrpSpPr>
        <p:grpSpPr bwMode="auto">
          <a:xfrm>
            <a:off x="457204" y="283458"/>
            <a:ext cx="8458201" cy="3602745"/>
            <a:chOff x="96" y="123"/>
            <a:chExt cx="5328" cy="1839"/>
          </a:xfrm>
        </p:grpSpPr>
        <p:sp>
          <p:nvSpPr>
            <p:cNvPr id="21508" name="Rectangle 5"/>
            <p:cNvSpPr>
              <a:spLocks noChangeArrowheads="1"/>
            </p:cNvSpPr>
            <p:nvPr/>
          </p:nvSpPr>
          <p:spPr bwMode="auto">
            <a:xfrm>
              <a:off x="3408" y="123"/>
              <a:ext cx="1665"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i="1" dirty="0">
                  <a:solidFill>
                    <a:srgbClr val="3333CC"/>
                  </a:solidFill>
                </a:rPr>
                <a:t>Listed Wastes</a:t>
              </a:r>
              <a:r>
                <a:rPr lang="en-US" altLang="en-US" dirty="0">
                  <a:solidFill>
                    <a:srgbClr val="3333CC"/>
                  </a:solidFill>
                </a:rPr>
                <a:t> </a:t>
              </a:r>
            </a:p>
          </p:txBody>
        </p:sp>
        <p:sp>
          <p:nvSpPr>
            <p:cNvPr id="21509" name="AutoShape 6"/>
            <p:cNvSpPr>
              <a:spLocks noChangeArrowheads="1"/>
            </p:cNvSpPr>
            <p:nvPr/>
          </p:nvSpPr>
          <p:spPr bwMode="auto">
            <a:xfrm>
              <a:off x="96" y="743"/>
              <a:ext cx="5328" cy="1219"/>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zh-CN" sz="1600" b="0" u="none" dirty="0">
                  <a:solidFill>
                    <a:srgbClr val="000000"/>
                  </a:solidFill>
                  <a:ea typeface="宋体" panose="02010600030101010101" pitchFamily="2" charset="-122"/>
                </a:rPr>
                <a:t>The EPA has already determined that certain chemicals are hazardous when they are to be </a:t>
              </a:r>
            </a:p>
            <a:p>
              <a:pPr algn="l"/>
              <a:r>
                <a:rPr lang="en-US" altLang="zh-CN" sz="1600" b="0" u="none" dirty="0">
                  <a:solidFill>
                    <a:srgbClr val="000000"/>
                  </a:solidFill>
                  <a:ea typeface="宋体" panose="02010600030101010101" pitchFamily="2" charset="-122"/>
                </a:rPr>
                <a:t>disposed.  These include some spent solvents, pharmaceuticals, precursors, or byproducts </a:t>
              </a:r>
            </a:p>
            <a:p>
              <a:pPr algn="l"/>
              <a:r>
                <a:rPr lang="en-US" altLang="zh-CN" sz="1600" b="0" u="none" dirty="0">
                  <a:solidFill>
                    <a:srgbClr val="000000"/>
                  </a:solidFill>
                  <a:ea typeface="宋体" panose="02010600030101010101" pitchFamily="2" charset="-122"/>
                </a:rPr>
                <a:t>in chemical manufacturing.  These listed wastes are found in four separate tables depending </a:t>
              </a:r>
            </a:p>
            <a:p>
              <a:pPr algn="l"/>
              <a:r>
                <a:rPr lang="en-US" altLang="zh-CN" sz="1600" b="0" u="none" dirty="0">
                  <a:solidFill>
                    <a:srgbClr val="000000"/>
                  </a:solidFill>
                  <a:ea typeface="宋体" panose="02010600030101010101" pitchFamily="2" charset="-122"/>
                </a:rPr>
                <a:t>on their source or degree of hazard or toxicity.  </a:t>
              </a:r>
              <a:r>
                <a:rPr lang="en-US" altLang="zh-CN" sz="1600" b="0" dirty="0">
                  <a:solidFill>
                    <a:srgbClr val="000000"/>
                  </a:solidFill>
                  <a:ea typeface="宋体" panose="02010600030101010101" pitchFamily="2" charset="-122"/>
                </a:rPr>
                <a:t>Each listed waste has a hazardous waste </a:t>
              </a:r>
            </a:p>
            <a:p>
              <a:pPr algn="l"/>
              <a:r>
                <a:rPr lang="en-US" altLang="zh-CN" sz="1600" b="0" dirty="0">
                  <a:solidFill>
                    <a:srgbClr val="000000"/>
                  </a:solidFill>
                  <a:ea typeface="宋体" panose="02010600030101010101" pitchFamily="2" charset="-122"/>
                </a:rPr>
                <a:t>number which starts with the letter F, K, P, or U.</a:t>
              </a:r>
              <a:r>
                <a:rPr lang="en-US" altLang="zh-CN" sz="1600" b="0" u="none" dirty="0">
                  <a:solidFill>
                    <a:srgbClr val="000000"/>
                  </a:solidFill>
                  <a:ea typeface="宋体" panose="02010600030101010101" pitchFamily="2" charset="-122"/>
                </a:rPr>
                <a:t>  </a:t>
              </a:r>
            </a:p>
            <a:p>
              <a:pPr algn="l"/>
              <a:endParaRPr lang="en-US" altLang="zh-CN" sz="800" b="0" u="none" dirty="0">
                <a:solidFill>
                  <a:srgbClr val="000000"/>
                </a:solidFill>
                <a:ea typeface="宋体" panose="02010600030101010101" pitchFamily="2" charset="-122"/>
              </a:endParaRPr>
            </a:p>
            <a:p>
              <a:pPr algn="l"/>
              <a:r>
                <a:rPr lang="en-US" altLang="zh-CN" sz="1600" b="0" u="none" dirty="0">
                  <a:solidFill>
                    <a:srgbClr val="000000"/>
                  </a:solidFill>
                  <a:ea typeface="宋体" panose="02010600030101010101" pitchFamily="2" charset="-122"/>
                </a:rPr>
                <a:t>The </a:t>
              </a:r>
              <a:r>
                <a:rPr lang="en-US" altLang="zh-CN" sz="1600" b="0" dirty="0">
                  <a:solidFill>
                    <a:srgbClr val="000000"/>
                  </a:solidFill>
                  <a:ea typeface="宋体" panose="02010600030101010101" pitchFamily="2" charset="-122"/>
                </a:rPr>
                <a:t>K wastes </a:t>
              </a:r>
              <a:r>
                <a:rPr lang="en-US" altLang="zh-CN" sz="1600" b="0" u="none" dirty="0">
                  <a:solidFill>
                    <a:srgbClr val="000000"/>
                  </a:solidFill>
                  <a:ea typeface="宋体" panose="02010600030101010101" pitchFamily="2" charset="-122"/>
                </a:rPr>
                <a:t>result from specific production or waste treatment processes common in </a:t>
              </a:r>
            </a:p>
            <a:p>
              <a:pPr algn="l"/>
              <a:r>
                <a:rPr lang="en-US" altLang="zh-CN" sz="1600" b="0" u="none" dirty="0">
                  <a:solidFill>
                    <a:srgbClr val="000000"/>
                  </a:solidFill>
                  <a:ea typeface="宋体" panose="02010600030101010101" pitchFamily="2" charset="-122"/>
                </a:rPr>
                <a:t>industry.  These are </a:t>
              </a:r>
              <a:r>
                <a:rPr lang="en-US" altLang="zh-CN" sz="1600" b="0" dirty="0">
                  <a:solidFill>
                    <a:srgbClr val="000000"/>
                  </a:solidFill>
                  <a:ea typeface="宋体" panose="02010600030101010101" pitchFamily="2" charset="-122"/>
                </a:rPr>
                <a:t>not normally generated in laboratories</a:t>
              </a:r>
              <a:r>
                <a:rPr lang="en-US" altLang="zh-CN" sz="1600" b="0" u="none" dirty="0">
                  <a:solidFill>
                    <a:srgbClr val="000000"/>
                  </a:solidFill>
                  <a:ea typeface="宋体" panose="02010600030101010101" pitchFamily="2" charset="-122"/>
                </a:rPr>
                <a:t>, art studios or workshops and </a:t>
              </a:r>
            </a:p>
            <a:p>
              <a:pPr algn="l"/>
              <a:r>
                <a:rPr lang="en-US" altLang="zh-CN" sz="1600" b="0" u="none" dirty="0">
                  <a:solidFill>
                    <a:srgbClr val="000000"/>
                  </a:solidFill>
                  <a:ea typeface="宋体" panose="02010600030101010101" pitchFamily="2" charset="-122"/>
                </a:rPr>
                <a:t>will not be further discussed here.</a:t>
              </a:r>
            </a:p>
          </p:txBody>
        </p:sp>
        <p:sp>
          <p:nvSpPr>
            <p:cNvPr id="21510" name="AutoShape 8"/>
            <p:cNvSpPr>
              <a:spLocks noChangeArrowheads="1"/>
            </p:cNvSpPr>
            <p:nvPr/>
          </p:nvSpPr>
          <p:spPr bwMode="auto">
            <a:xfrm>
              <a:off x="1224" y="342"/>
              <a:ext cx="768" cy="192"/>
            </a:xfrm>
            <a:prstGeom prst="flowChartTerminator">
              <a:avLst/>
            </a:prstGeom>
            <a:solidFill>
              <a:srgbClr val="800080"/>
            </a:solidFill>
            <a:ln w="9525">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400" u="none" dirty="0">
                  <a:solidFill>
                    <a:srgbClr val="FFFFFF"/>
                  </a:solidFill>
                </a:rPr>
                <a:t>START HERE</a:t>
              </a:r>
            </a:p>
          </p:txBody>
        </p:sp>
        <p:cxnSp>
          <p:nvCxnSpPr>
            <p:cNvPr id="21511" name="AutoShape 9"/>
            <p:cNvCxnSpPr>
              <a:cxnSpLocks noChangeShapeType="1"/>
              <a:stCxn id="21510" idx="2"/>
            </p:cNvCxnSpPr>
            <p:nvPr/>
          </p:nvCxnSpPr>
          <p:spPr bwMode="auto">
            <a:xfrm>
              <a:off x="1608" y="534"/>
              <a:ext cx="0" cy="209"/>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517" name="Rectangle 58"/>
            <p:cNvSpPr>
              <a:spLocks noChangeArrowheads="1"/>
            </p:cNvSpPr>
            <p:nvPr/>
          </p:nvSpPr>
          <p:spPr bwMode="auto">
            <a:xfrm>
              <a:off x="3216" y="1008"/>
              <a:ext cx="1680" cy="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endParaRPr lang="en-US" altLang="en-US" sz="1400" i="1" dirty="0">
                <a:solidFill>
                  <a:srgbClr val="000000"/>
                </a:solidFill>
                <a:latin typeface="Times New Roman" panose="02020603050405020304" pitchFamily="18" charset="0"/>
              </a:endParaRPr>
            </a:p>
          </p:txBody>
        </p:sp>
      </p:grpSp>
      <p:sp>
        <p:nvSpPr>
          <p:cNvPr id="29" name="AutoShape 12"/>
          <p:cNvSpPr>
            <a:spLocks noChangeArrowheads="1"/>
          </p:cNvSpPr>
          <p:nvPr/>
        </p:nvSpPr>
        <p:spPr bwMode="auto">
          <a:xfrm>
            <a:off x="800104" y="5867400"/>
            <a:ext cx="4113213" cy="685800"/>
          </a:xfrm>
          <a:prstGeom prst="flowChartAlternateProcess">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b="0" u="none" dirty="0">
                <a:solidFill>
                  <a:srgbClr val="000000"/>
                </a:solidFill>
              </a:rPr>
              <a:t>Material does NOT meet the </a:t>
            </a:r>
            <a:r>
              <a:rPr lang="en-US" altLang="en-US" sz="1200" u="none" dirty="0">
                <a:solidFill>
                  <a:srgbClr val="000000"/>
                </a:solidFill>
              </a:rPr>
              <a:t>LISTING</a:t>
            </a:r>
            <a:r>
              <a:rPr lang="en-US" altLang="en-US" sz="1200" b="0" u="none" dirty="0">
                <a:solidFill>
                  <a:srgbClr val="000000"/>
                </a:solidFill>
              </a:rPr>
              <a:t> criteria</a:t>
            </a:r>
            <a:r>
              <a:rPr lang="en-US" altLang="en-US" sz="1200" u="none" dirty="0">
                <a:solidFill>
                  <a:srgbClr val="000000"/>
                </a:solidFill>
              </a:rPr>
              <a:t>.</a:t>
            </a:r>
          </a:p>
          <a:p>
            <a:r>
              <a:rPr lang="en-US" altLang="en-US" sz="1400" b="0" u="none" dirty="0">
                <a:solidFill>
                  <a:srgbClr val="000000"/>
                </a:solidFill>
              </a:rPr>
              <a:t>Continue on </a:t>
            </a:r>
            <a:r>
              <a:rPr lang="en-US" altLang="en-US" sz="1400" i="1" dirty="0">
                <a:solidFill>
                  <a:srgbClr val="0000FF"/>
                </a:solidFill>
                <a:hlinkClick r:id="rId2" action="ppaction://hlinksldjump"/>
              </a:rPr>
              <a:t>Master </a:t>
            </a:r>
            <a:r>
              <a:rPr lang="en-US" altLang="en-US" sz="1400" i="1" dirty="0">
                <a:solidFill>
                  <a:srgbClr val="000000"/>
                </a:solidFill>
                <a:hlinkClick r:id="rId2" action="ppaction://hlinksldjump"/>
              </a:rPr>
              <a:t>Flowchart</a:t>
            </a:r>
            <a:endParaRPr lang="en-US" altLang="en-US" sz="1800" i="1" dirty="0">
              <a:solidFill>
                <a:srgbClr val="000000"/>
              </a:solidFill>
            </a:endParaRPr>
          </a:p>
        </p:txBody>
      </p:sp>
      <p:cxnSp>
        <p:nvCxnSpPr>
          <p:cNvPr id="30" name="AutoShape 10"/>
          <p:cNvCxnSpPr>
            <a:cxnSpLocks noChangeShapeType="1"/>
          </p:cNvCxnSpPr>
          <p:nvPr/>
        </p:nvCxnSpPr>
        <p:spPr bwMode="auto">
          <a:xfrm flipH="1">
            <a:off x="2857500" y="4926156"/>
            <a:ext cx="0" cy="41936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31" name="Table 30"/>
          <p:cNvGraphicFramePr>
            <a:graphicFrameLocks noGrp="1"/>
          </p:cNvGraphicFramePr>
          <p:nvPr>
            <p:extLst>
              <p:ext uri="{D42A27DB-BD31-4B8C-83A1-F6EECF244321}">
                <p14:modId xmlns:p14="http://schemas.microsoft.com/office/powerpoint/2010/main" val="2094911321"/>
              </p:ext>
            </p:extLst>
          </p:nvPr>
        </p:nvGraphicFramePr>
        <p:xfrm>
          <a:off x="457200" y="4114800"/>
          <a:ext cx="6172200" cy="1371600"/>
        </p:xfrm>
        <a:graphic>
          <a:graphicData uri="http://schemas.openxmlformats.org/drawingml/2006/table">
            <a:tbl>
              <a:tblPr firstRow="1" firstCol="1" bandRow="1">
                <a:tableStyleId>{5C22544A-7EE6-4342-B048-85BDC9FD1C3A}</a:tableStyleId>
              </a:tblPr>
              <a:tblGrid>
                <a:gridCol w="1543050">
                  <a:extLst>
                    <a:ext uri="{9D8B030D-6E8A-4147-A177-3AD203B41FA5}">
                      <a16:colId xmlns:a16="http://schemas.microsoft.com/office/drawing/2014/main" val="20000"/>
                    </a:ext>
                  </a:extLst>
                </a:gridCol>
                <a:gridCol w="1543050">
                  <a:extLst>
                    <a:ext uri="{9D8B030D-6E8A-4147-A177-3AD203B41FA5}">
                      <a16:colId xmlns:a16="http://schemas.microsoft.com/office/drawing/2014/main" val="20001"/>
                    </a:ext>
                  </a:extLst>
                </a:gridCol>
                <a:gridCol w="1543050">
                  <a:extLst>
                    <a:ext uri="{9D8B030D-6E8A-4147-A177-3AD203B41FA5}">
                      <a16:colId xmlns:a16="http://schemas.microsoft.com/office/drawing/2014/main" val="20002"/>
                    </a:ext>
                  </a:extLst>
                </a:gridCol>
                <a:gridCol w="1543050">
                  <a:extLst>
                    <a:ext uri="{9D8B030D-6E8A-4147-A177-3AD203B41FA5}">
                      <a16:colId xmlns:a16="http://schemas.microsoft.com/office/drawing/2014/main" val="20003"/>
                    </a:ext>
                  </a:extLst>
                </a:gridCol>
              </a:tblGrid>
              <a:tr h="629717">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2000" dirty="0">
                          <a:solidFill>
                            <a:schemeClr val="tx1"/>
                          </a:solidFill>
                          <a:effectLst>
                            <a:outerShdw blurRad="38100" dist="38100" dir="2700000" algn="tl">
                              <a:srgbClr val="000000">
                                <a:alpha val="43137"/>
                              </a:srgbClr>
                            </a:outerShdw>
                          </a:effectLst>
                        </a:rPr>
                        <a:t>K</a:t>
                      </a:r>
                      <a:endParaRPr lang="en-US" sz="2000" dirty="0">
                        <a:solidFill>
                          <a:schemeClr val="tx1"/>
                        </a:solidFill>
                        <a:effectLst>
                          <a:outerShdw blurRad="38100" dist="38100" dir="2700000" algn="tl">
                            <a:srgbClr val="000000">
                              <a:alpha val="43137"/>
                            </a:srgbClr>
                          </a:outerShdw>
                        </a:effectLst>
                        <a:latin typeface="Calibri"/>
                        <a:ea typeface="Calibri"/>
                        <a:cs typeface="Times New Roman"/>
                      </a:endParaRPr>
                    </a:p>
                    <a:p>
                      <a:pPr marL="0" marR="0" algn="ctr">
                        <a:lnSpc>
                          <a:spcPct val="115000"/>
                        </a:lnSpc>
                        <a:spcBef>
                          <a:spcPts val="0"/>
                        </a:spcBef>
                        <a:spcAft>
                          <a:spcPts val="0"/>
                        </a:spcAft>
                      </a:pPr>
                      <a:endParaRPr lang="en-US" sz="1400" dirty="0">
                        <a:solidFill>
                          <a:schemeClr val="tx1"/>
                        </a:solidFill>
                        <a:effectLst>
                          <a:outerShdw blurRad="38100" dist="38100" dir="2700000" algn="tl">
                            <a:srgbClr val="000000">
                              <a:alpha val="43137"/>
                            </a:srgbClr>
                          </a:outerShdw>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2">
                        <a:lumMod val="20000"/>
                        <a:lumOff val="80000"/>
                      </a:schemeClr>
                    </a:solidFill>
                  </a:tcPr>
                </a:tc>
                <a:tc>
                  <a:txBody>
                    <a:bodyPr/>
                    <a:lstStyle/>
                    <a:p>
                      <a:pPr marL="0" marR="0" algn="ctr">
                        <a:lnSpc>
                          <a:spcPct val="115000"/>
                        </a:lnSpc>
                        <a:spcBef>
                          <a:spcPts val="0"/>
                        </a:spcBef>
                        <a:spcAft>
                          <a:spcPts val="0"/>
                        </a:spcAft>
                      </a:pPr>
                      <a:r>
                        <a:rPr lang="en-US" sz="2000" dirty="0">
                          <a:solidFill>
                            <a:srgbClr val="FF0000"/>
                          </a:solidFill>
                          <a:effectLst>
                            <a:outerShdw blurRad="38100" dist="38100" dir="2700000" algn="tl">
                              <a:srgbClr val="000000">
                                <a:alpha val="43137"/>
                              </a:srgbClr>
                            </a:outerShdw>
                          </a:effectLst>
                        </a:rPr>
                        <a:t>F</a:t>
                      </a:r>
                      <a:endParaRPr lang="en-US" sz="2000" dirty="0">
                        <a:solidFill>
                          <a:srgbClr val="FF0000"/>
                        </a:solidFill>
                        <a:effectLst>
                          <a:outerShdw blurRad="38100" dist="38100" dir="2700000" algn="tl">
                            <a:srgbClr val="000000">
                              <a:alpha val="43137"/>
                            </a:srgbClr>
                          </a:outerShdw>
                        </a:effectLst>
                        <a:latin typeface="Calibri"/>
                        <a:ea typeface="Calibri"/>
                        <a:cs typeface="Times New Roman"/>
                      </a:endParaRPr>
                    </a:p>
                  </a:txBody>
                  <a:tcPr marL="68580" marR="68580" marT="0" marB="0">
                    <a:lnT w="12700" cap="flat" cmpd="sng" algn="ctr">
                      <a:solidFill>
                        <a:schemeClr val="tx1"/>
                      </a:solidFill>
                      <a:prstDash val="solid"/>
                      <a:round/>
                      <a:headEnd type="none" w="med" len="med"/>
                      <a:tailEnd type="none" w="med" len="med"/>
                    </a:lnT>
                    <a:solidFill>
                      <a:schemeClr val="bg2">
                        <a:lumMod val="20000"/>
                        <a:lumOff val="80000"/>
                      </a:schemeClr>
                    </a:solidFill>
                  </a:tcPr>
                </a:tc>
                <a:tc>
                  <a:txBody>
                    <a:bodyPr/>
                    <a:lstStyle/>
                    <a:p>
                      <a:pPr marL="0" marR="0" algn="ctr">
                        <a:lnSpc>
                          <a:spcPct val="115000"/>
                        </a:lnSpc>
                        <a:spcBef>
                          <a:spcPts val="0"/>
                        </a:spcBef>
                        <a:spcAft>
                          <a:spcPts val="0"/>
                        </a:spcAft>
                      </a:pPr>
                      <a:r>
                        <a:rPr lang="en-US" sz="2000" dirty="0">
                          <a:solidFill>
                            <a:srgbClr val="FF0000"/>
                          </a:solidFill>
                          <a:effectLst>
                            <a:outerShdw blurRad="38100" dist="38100" dir="2700000" algn="tl">
                              <a:srgbClr val="000000">
                                <a:alpha val="43137"/>
                              </a:srgbClr>
                            </a:outerShdw>
                          </a:effectLst>
                        </a:rPr>
                        <a:t>P</a:t>
                      </a:r>
                      <a:endParaRPr lang="en-US" sz="2000" dirty="0">
                        <a:solidFill>
                          <a:srgbClr val="FF0000"/>
                        </a:solidFill>
                        <a:effectLst>
                          <a:outerShdw blurRad="38100" dist="38100" dir="2700000" algn="tl">
                            <a:srgbClr val="000000">
                              <a:alpha val="43137"/>
                            </a:srgbClr>
                          </a:outerShdw>
                        </a:effectLst>
                        <a:latin typeface="Calibri"/>
                        <a:ea typeface="Calibri"/>
                        <a:cs typeface="Times New Roman"/>
                      </a:endParaRPr>
                    </a:p>
                  </a:txBody>
                  <a:tcPr marL="68580" marR="68580" marT="0" marB="0">
                    <a:lnT w="12700" cap="flat" cmpd="sng" algn="ctr">
                      <a:solidFill>
                        <a:schemeClr val="tx1"/>
                      </a:solidFill>
                      <a:prstDash val="solid"/>
                      <a:round/>
                      <a:headEnd type="none" w="med" len="med"/>
                      <a:tailEnd type="none" w="med" len="med"/>
                    </a:lnT>
                    <a:solidFill>
                      <a:schemeClr val="bg2">
                        <a:lumMod val="20000"/>
                        <a:lumOff val="80000"/>
                      </a:schemeClr>
                    </a:solidFill>
                  </a:tcPr>
                </a:tc>
                <a:tc>
                  <a:txBody>
                    <a:bodyPr/>
                    <a:lstStyle/>
                    <a:p>
                      <a:pPr marL="0" marR="0" algn="ctr">
                        <a:lnSpc>
                          <a:spcPct val="115000"/>
                        </a:lnSpc>
                        <a:spcBef>
                          <a:spcPts val="0"/>
                        </a:spcBef>
                        <a:spcAft>
                          <a:spcPts val="0"/>
                        </a:spcAft>
                      </a:pPr>
                      <a:r>
                        <a:rPr lang="en-US" sz="2000" dirty="0">
                          <a:solidFill>
                            <a:srgbClr val="FF0000"/>
                          </a:solidFill>
                          <a:effectLst>
                            <a:outerShdw blurRad="38100" dist="38100" dir="2700000" algn="tl">
                              <a:srgbClr val="000000">
                                <a:alpha val="43137"/>
                              </a:srgbClr>
                            </a:outerShdw>
                          </a:effectLst>
                        </a:rPr>
                        <a:t>U</a:t>
                      </a:r>
                      <a:endParaRPr lang="en-US" sz="2000" dirty="0">
                        <a:solidFill>
                          <a:srgbClr val="FF0000"/>
                        </a:solidFill>
                        <a:effectLst>
                          <a:outerShdw blurRad="38100" dist="38100" dir="2700000" algn="tl">
                            <a:srgbClr val="000000">
                              <a:alpha val="43137"/>
                            </a:srgbClr>
                          </a:outerShdw>
                        </a:effectLst>
                        <a:latin typeface="Calibri"/>
                        <a:ea typeface="Calibri"/>
                        <a:cs typeface="Times New Roman"/>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2">
                        <a:lumMod val="20000"/>
                        <a:lumOff val="80000"/>
                      </a:schemeClr>
                    </a:solidFill>
                  </a:tcPr>
                </a:tc>
                <a:extLst>
                  <a:ext uri="{0D108BD9-81ED-4DB2-BD59-A6C34878D82A}">
                    <a16:rowId xmlns:a16="http://schemas.microsoft.com/office/drawing/2014/main" val="10000"/>
                  </a:ext>
                </a:extLst>
              </a:tr>
              <a:tr h="741883">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0" dirty="0">
                          <a:solidFill>
                            <a:schemeClr val="tx1"/>
                          </a:solidFill>
                          <a:effectLst/>
                        </a:rPr>
                        <a:t>Source- specific wastes</a:t>
                      </a:r>
                      <a:endParaRPr lang="en-US" sz="1400" b="0" dirty="0">
                        <a:solidFill>
                          <a:schemeClr val="tx1"/>
                        </a:solidFill>
                        <a:effectLst/>
                        <a:latin typeface="Calibri"/>
                        <a:ea typeface="Calibri"/>
                        <a:cs typeface="Times New Roman"/>
                      </a:endParaRPr>
                    </a:p>
                    <a:p>
                      <a:pPr marL="0" marR="0" algn="ctr">
                        <a:lnSpc>
                          <a:spcPct val="115000"/>
                        </a:lnSpc>
                        <a:spcBef>
                          <a:spcPts val="0"/>
                        </a:spcBef>
                        <a:spcAft>
                          <a:spcPts val="0"/>
                        </a:spcAft>
                      </a:pPr>
                      <a:endParaRPr lang="en-US" sz="1400" b="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0" dirty="0">
                          <a:solidFill>
                            <a:srgbClr val="FF0000"/>
                          </a:solidFill>
                          <a:effectLst/>
                        </a:rPr>
                        <a:t>Non-specific Source wastes</a:t>
                      </a:r>
                      <a:endParaRPr lang="en-US" sz="1400" b="0" dirty="0">
                        <a:solidFill>
                          <a:srgbClr val="FF0000"/>
                        </a:solidFill>
                        <a:effectLst/>
                        <a:latin typeface="Calibri"/>
                        <a:ea typeface="Calibri"/>
                        <a:cs typeface="Times New Roman"/>
                      </a:endParaRPr>
                    </a:p>
                    <a:p>
                      <a:pPr marL="0" marR="0" algn="ctr">
                        <a:lnSpc>
                          <a:spcPct val="115000"/>
                        </a:lnSpc>
                        <a:spcBef>
                          <a:spcPts val="0"/>
                        </a:spcBef>
                        <a:spcAft>
                          <a:spcPts val="0"/>
                        </a:spcAft>
                      </a:pPr>
                      <a:endParaRPr lang="en-US" sz="1400" b="0" dirty="0">
                        <a:solidFill>
                          <a:srgbClr val="FF0000"/>
                        </a:solidFill>
                        <a:effectLst/>
                        <a:latin typeface="Calibri"/>
                        <a:ea typeface="Calibri"/>
                        <a:cs typeface="Times New Roman"/>
                      </a:endParaRPr>
                    </a:p>
                  </a:txBody>
                  <a:tcPr marL="68580" marR="68580" marT="0" marB="0">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algn="ctr">
                        <a:lnSpc>
                          <a:spcPct val="115000"/>
                        </a:lnSpc>
                        <a:spcBef>
                          <a:spcPts val="0"/>
                        </a:spcBef>
                        <a:spcAft>
                          <a:spcPts val="0"/>
                        </a:spcAft>
                      </a:pPr>
                      <a:r>
                        <a:rPr lang="en-US" sz="1400" b="0" dirty="0">
                          <a:solidFill>
                            <a:srgbClr val="FF0000"/>
                          </a:solidFill>
                          <a:effectLst/>
                        </a:rPr>
                        <a:t>Acutely hazardous wastes</a:t>
                      </a:r>
                      <a:endParaRPr lang="en-US" sz="1400" b="0" dirty="0">
                        <a:solidFill>
                          <a:srgbClr val="FF0000"/>
                        </a:solidFill>
                        <a:effectLst/>
                        <a:latin typeface="Calibri"/>
                        <a:ea typeface="Calibri"/>
                        <a:cs typeface="Times New Roman"/>
                      </a:endParaRPr>
                    </a:p>
                  </a:txBody>
                  <a:tcPr marL="68580" marR="68580" marT="0" marB="0">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algn="ctr">
                        <a:lnSpc>
                          <a:spcPct val="115000"/>
                        </a:lnSpc>
                        <a:spcBef>
                          <a:spcPts val="0"/>
                        </a:spcBef>
                        <a:spcAft>
                          <a:spcPts val="0"/>
                        </a:spcAft>
                      </a:pPr>
                      <a:r>
                        <a:rPr lang="en-US" sz="1400" b="0" dirty="0">
                          <a:solidFill>
                            <a:srgbClr val="FF0000"/>
                          </a:solidFill>
                          <a:effectLst/>
                        </a:rPr>
                        <a:t>Toxic wastes</a:t>
                      </a:r>
                      <a:endParaRPr lang="en-US" sz="1400" b="0" dirty="0">
                        <a:solidFill>
                          <a:srgbClr val="FF0000"/>
                        </a:solidFill>
                        <a:effectLst/>
                        <a:latin typeface="Calibri"/>
                        <a:ea typeface="Calibri"/>
                        <a:cs typeface="Times New Roman"/>
                      </a:endParaRPr>
                    </a:p>
                  </a:txBody>
                  <a:tcPr marL="68580" marR="6858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1"/>
                  </a:ext>
                </a:extLst>
              </a:tr>
            </a:tbl>
          </a:graphicData>
        </a:graphic>
      </p:graphicFrame>
      <p:cxnSp>
        <p:nvCxnSpPr>
          <p:cNvPr id="40" name="AutoShape 9"/>
          <p:cNvCxnSpPr>
            <a:cxnSpLocks noChangeShapeType="1"/>
          </p:cNvCxnSpPr>
          <p:nvPr/>
        </p:nvCxnSpPr>
        <p:spPr bwMode="auto">
          <a:xfrm>
            <a:off x="2743200" y="5486400"/>
            <a:ext cx="0" cy="3810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7314836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7" name="Group 61"/>
          <p:cNvGrpSpPr>
            <a:grpSpLocks/>
          </p:cNvGrpSpPr>
          <p:nvPr/>
        </p:nvGrpSpPr>
        <p:grpSpPr bwMode="auto">
          <a:xfrm>
            <a:off x="457204" y="265419"/>
            <a:ext cx="8458201" cy="2351910"/>
            <a:chOff x="96" y="113"/>
            <a:chExt cx="5328" cy="1304"/>
          </a:xfrm>
        </p:grpSpPr>
        <p:sp>
          <p:nvSpPr>
            <p:cNvPr id="21508" name="Rectangle 5"/>
            <p:cNvSpPr>
              <a:spLocks noChangeArrowheads="1"/>
            </p:cNvSpPr>
            <p:nvPr/>
          </p:nvSpPr>
          <p:spPr bwMode="auto">
            <a:xfrm>
              <a:off x="3408" y="113"/>
              <a:ext cx="1665"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i="1" dirty="0">
                  <a:solidFill>
                    <a:srgbClr val="3333CC"/>
                  </a:solidFill>
                </a:rPr>
                <a:t>F Listed Wastes</a:t>
              </a:r>
              <a:endParaRPr lang="en-US" altLang="en-US" dirty="0">
                <a:solidFill>
                  <a:srgbClr val="3333CC"/>
                </a:solidFill>
              </a:endParaRPr>
            </a:p>
          </p:txBody>
        </p:sp>
        <p:sp>
          <p:nvSpPr>
            <p:cNvPr id="21509" name="AutoShape 6"/>
            <p:cNvSpPr>
              <a:spLocks noChangeArrowheads="1"/>
            </p:cNvSpPr>
            <p:nvPr/>
          </p:nvSpPr>
          <p:spPr bwMode="auto">
            <a:xfrm>
              <a:off x="96" y="577"/>
              <a:ext cx="5328" cy="840"/>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zh-CN" sz="1600" b="0" u="none" dirty="0">
                  <a:solidFill>
                    <a:srgbClr val="000000"/>
                  </a:solidFill>
                  <a:ea typeface="宋体" panose="02010600030101010101" pitchFamily="2" charset="-122"/>
                </a:rPr>
                <a:t>F-listed hazardous wastes are non-source specific wastes that are generated by common </a:t>
              </a:r>
            </a:p>
            <a:p>
              <a:pPr algn="l"/>
              <a:r>
                <a:rPr lang="en-US" altLang="zh-CN" sz="1600" b="0" u="none" dirty="0">
                  <a:solidFill>
                    <a:srgbClr val="000000"/>
                  </a:solidFill>
                  <a:ea typeface="宋体" panose="02010600030101010101" pitchFamily="2" charset="-122"/>
                </a:rPr>
                <a:t>processes that can occur in various applications, including processes that generate spent </a:t>
              </a:r>
            </a:p>
            <a:p>
              <a:pPr algn="l"/>
              <a:r>
                <a:rPr lang="en-US" altLang="zh-CN" sz="1600" b="0" u="none" dirty="0">
                  <a:solidFill>
                    <a:srgbClr val="000000"/>
                  </a:solidFill>
                  <a:ea typeface="宋体" panose="02010600030101010101" pitchFamily="2" charset="-122"/>
                </a:rPr>
                <a:t>solvents, electroplating and other metal finishing processes.  F-listed wastes often found in</a:t>
              </a:r>
            </a:p>
            <a:p>
              <a:pPr algn="l"/>
              <a:r>
                <a:rPr lang="en-US" altLang="zh-CN" sz="1600" b="0" u="none" dirty="0">
                  <a:solidFill>
                    <a:srgbClr val="000000"/>
                  </a:solidFill>
                  <a:ea typeface="宋体" panose="02010600030101010101" pitchFamily="2" charset="-122"/>
                </a:rPr>
                <a:t>laboratories and art studios include, but are not limited to, the following solvents or mixtures </a:t>
              </a:r>
            </a:p>
            <a:p>
              <a:pPr algn="l"/>
              <a:r>
                <a:rPr lang="en-US" altLang="zh-CN" sz="1600" b="0" u="none" dirty="0">
                  <a:solidFill>
                    <a:srgbClr val="000000"/>
                  </a:solidFill>
                  <a:ea typeface="宋体" panose="02010600030101010101" pitchFamily="2" charset="-122"/>
                </a:rPr>
                <a:t>Containing ten percent (10 %) or more of such solvents before use.  </a:t>
              </a:r>
            </a:p>
          </p:txBody>
        </p:sp>
        <p:sp>
          <p:nvSpPr>
            <p:cNvPr id="21510" name="AutoShape 8"/>
            <p:cNvSpPr>
              <a:spLocks noChangeArrowheads="1"/>
            </p:cNvSpPr>
            <p:nvPr/>
          </p:nvSpPr>
          <p:spPr bwMode="auto">
            <a:xfrm>
              <a:off x="1224" y="212"/>
              <a:ext cx="768" cy="171"/>
            </a:xfrm>
            <a:prstGeom prst="flowChartTerminator">
              <a:avLst/>
            </a:prstGeom>
            <a:solidFill>
              <a:srgbClr val="800080"/>
            </a:solidFill>
            <a:ln w="9525">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400" u="none" dirty="0">
                  <a:solidFill>
                    <a:srgbClr val="FFFFFF"/>
                  </a:solidFill>
                </a:rPr>
                <a:t>START HERE</a:t>
              </a:r>
            </a:p>
          </p:txBody>
        </p:sp>
        <p:cxnSp>
          <p:nvCxnSpPr>
            <p:cNvPr id="21511" name="AutoShape 9"/>
            <p:cNvCxnSpPr>
              <a:cxnSpLocks noChangeShapeType="1"/>
            </p:cNvCxnSpPr>
            <p:nvPr/>
          </p:nvCxnSpPr>
          <p:spPr bwMode="auto">
            <a:xfrm>
              <a:off x="1632" y="406"/>
              <a:ext cx="0" cy="15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517" name="Rectangle 58"/>
            <p:cNvSpPr>
              <a:spLocks noChangeArrowheads="1"/>
            </p:cNvSpPr>
            <p:nvPr/>
          </p:nvSpPr>
          <p:spPr bwMode="auto">
            <a:xfrm>
              <a:off x="3216" y="1008"/>
              <a:ext cx="1680" cy="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endParaRPr lang="en-US" altLang="en-US" sz="1400" i="1" dirty="0">
                <a:solidFill>
                  <a:srgbClr val="000000"/>
                </a:solidFill>
                <a:latin typeface="Times New Roman" panose="02020603050405020304" pitchFamily="18" charset="0"/>
              </a:endParaRPr>
            </a:p>
          </p:txBody>
        </p:sp>
      </p:grpSp>
      <p:sp>
        <p:nvSpPr>
          <p:cNvPr id="29" name="AutoShape 12"/>
          <p:cNvSpPr>
            <a:spLocks noChangeArrowheads="1"/>
          </p:cNvSpPr>
          <p:nvPr/>
        </p:nvSpPr>
        <p:spPr bwMode="auto">
          <a:xfrm>
            <a:off x="800104" y="6057900"/>
            <a:ext cx="4113213" cy="742766"/>
          </a:xfrm>
          <a:prstGeom prst="flowChartAlternateProcess">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b="0" u="none" dirty="0">
                <a:solidFill>
                  <a:srgbClr val="000000"/>
                </a:solidFill>
              </a:rPr>
              <a:t>Material does NOT meet the </a:t>
            </a:r>
            <a:r>
              <a:rPr lang="en-US" altLang="en-US" sz="1200" u="none" dirty="0">
                <a:solidFill>
                  <a:srgbClr val="000000"/>
                </a:solidFill>
              </a:rPr>
              <a:t>LISTING</a:t>
            </a:r>
            <a:r>
              <a:rPr lang="en-US" altLang="en-US" sz="1200" b="0" u="none" dirty="0">
                <a:solidFill>
                  <a:srgbClr val="000000"/>
                </a:solidFill>
              </a:rPr>
              <a:t> criteria</a:t>
            </a:r>
            <a:r>
              <a:rPr lang="en-US" altLang="en-US" sz="1200" u="none" dirty="0">
                <a:solidFill>
                  <a:srgbClr val="000000"/>
                </a:solidFill>
              </a:rPr>
              <a:t>.</a:t>
            </a:r>
          </a:p>
          <a:p>
            <a:r>
              <a:rPr lang="en-US" altLang="en-US" sz="1400" b="0" u="none" dirty="0">
                <a:solidFill>
                  <a:srgbClr val="000000"/>
                </a:solidFill>
              </a:rPr>
              <a:t>Continue on </a:t>
            </a:r>
            <a:r>
              <a:rPr lang="en-US" altLang="en-US" sz="1400" i="1" dirty="0">
                <a:solidFill>
                  <a:srgbClr val="0000FF"/>
                </a:solidFill>
                <a:hlinkClick r:id="rId2" action="ppaction://hlinksldjump"/>
              </a:rPr>
              <a:t>Master </a:t>
            </a:r>
            <a:r>
              <a:rPr lang="en-US" altLang="en-US" sz="1400" i="1" dirty="0">
                <a:solidFill>
                  <a:srgbClr val="000000"/>
                </a:solidFill>
                <a:hlinkClick r:id="rId2" action="ppaction://hlinksldjump"/>
              </a:rPr>
              <a:t>Flowchart</a:t>
            </a:r>
            <a:endParaRPr lang="en-US" altLang="en-US" sz="1800" i="1" dirty="0">
              <a:solidFill>
                <a:srgbClr val="000000"/>
              </a:solidFill>
            </a:endParaRPr>
          </a:p>
        </p:txBody>
      </p:sp>
      <p:cxnSp>
        <p:nvCxnSpPr>
          <p:cNvPr id="40" name="AutoShape 9"/>
          <p:cNvCxnSpPr>
            <a:cxnSpLocks noChangeShapeType="1"/>
          </p:cNvCxnSpPr>
          <p:nvPr/>
        </p:nvCxnSpPr>
        <p:spPr bwMode="auto">
          <a:xfrm>
            <a:off x="2743200" y="5676900"/>
            <a:ext cx="0" cy="3810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14" name="Table 13"/>
          <p:cNvGraphicFramePr>
            <a:graphicFrameLocks noGrp="1"/>
          </p:cNvGraphicFramePr>
          <p:nvPr>
            <p:extLst>
              <p:ext uri="{D42A27DB-BD31-4B8C-83A1-F6EECF244321}">
                <p14:modId xmlns:p14="http://schemas.microsoft.com/office/powerpoint/2010/main" val="486390720"/>
              </p:ext>
            </p:extLst>
          </p:nvPr>
        </p:nvGraphicFramePr>
        <p:xfrm>
          <a:off x="762004" y="2877344"/>
          <a:ext cx="7772399" cy="2799556"/>
        </p:xfrm>
        <a:graphic>
          <a:graphicData uri="http://schemas.openxmlformats.org/drawingml/2006/table">
            <a:tbl>
              <a:tblPr/>
              <a:tblGrid>
                <a:gridCol w="1592029">
                  <a:extLst>
                    <a:ext uri="{9D8B030D-6E8A-4147-A177-3AD203B41FA5}">
                      <a16:colId xmlns:a16="http://schemas.microsoft.com/office/drawing/2014/main" val="20000"/>
                    </a:ext>
                  </a:extLst>
                </a:gridCol>
                <a:gridCol w="1542664">
                  <a:extLst>
                    <a:ext uri="{9D8B030D-6E8A-4147-A177-3AD203B41FA5}">
                      <a16:colId xmlns:a16="http://schemas.microsoft.com/office/drawing/2014/main" val="20001"/>
                    </a:ext>
                  </a:extLst>
                </a:gridCol>
                <a:gridCol w="1542664">
                  <a:extLst>
                    <a:ext uri="{9D8B030D-6E8A-4147-A177-3AD203B41FA5}">
                      <a16:colId xmlns:a16="http://schemas.microsoft.com/office/drawing/2014/main" val="20002"/>
                    </a:ext>
                  </a:extLst>
                </a:gridCol>
                <a:gridCol w="1539132">
                  <a:extLst>
                    <a:ext uri="{9D8B030D-6E8A-4147-A177-3AD203B41FA5}">
                      <a16:colId xmlns:a16="http://schemas.microsoft.com/office/drawing/2014/main" val="20003"/>
                    </a:ext>
                  </a:extLst>
                </a:gridCol>
                <a:gridCol w="1555910">
                  <a:extLst>
                    <a:ext uri="{9D8B030D-6E8A-4147-A177-3AD203B41FA5}">
                      <a16:colId xmlns:a16="http://schemas.microsoft.com/office/drawing/2014/main" val="20004"/>
                    </a:ext>
                  </a:extLst>
                </a:gridCol>
              </a:tblGrid>
              <a:tr h="506715">
                <a:tc>
                  <a:txBody>
                    <a:bodyPr/>
                    <a:lstStyle/>
                    <a:p>
                      <a:pPr marL="22860" marR="320040" eaLnBrk="0">
                        <a:lnSpc>
                          <a:spcPct val="107000"/>
                        </a:lnSpc>
                        <a:spcBef>
                          <a:spcPts val="180"/>
                        </a:spcBef>
                        <a:spcAft>
                          <a:spcPts val="0"/>
                        </a:spcAft>
                      </a:pPr>
                      <a:r>
                        <a:rPr lang="en-US" sz="1200" b="1" dirty="0">
                          <a:effectLst/>
                          <a:latin typeface="+mn-lt"/>
                          <a:ea typeface="Times New Roman" panose="02020603050405020304" pitchFamily="18" charset="0"/>
                        </a:rPr>
                        <a:t>1,1,1- </a:t>
                      </a:r>
                      <a:r>
                        <a:rPr lang="en-US" sz="1200" b="1" spc="-40" dirty="0" err="1">
                          <a:effectLst/>
                          <a:latin typeface="+mn-lt"/>
                          <a:ea typeface="Times New Roman" panose="02020603050405020304" pitchFamily="18" charset="0"/>
                        </a:rPr>
                        <a:t>trichloroethane</a:t>
                      </a:r>
                      <a:endParaRPr lang="en-US" sz="1200" b="1" dirty="0">
                        <a:effectLst/>
                        <a:latin typeface="+mn-lt"/>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 marR="320040" eaLnBrk="0">
                        <a:lnSpc>
                          <a:spcPct val="107000"/>
                        </a:lnSpc>
                        <a:spcBef>
                          <a:spcPts val="180"/>
                        </a:spcBef>
                        <a:spcAft>
                          <a:spcPts val="0"/>
                        </a:spcAft>
                      </a:pPr>
                      <a:r>
                        <a:rPr lang="en-US" sz="1200" b="1">
                          <a:effectLst/>
                          <a:latin typeface="+mn-lt"/>
                          <a:ea typeface="Times New Roman" panose="02020603050405020304" pitchFamily="18" charset="0"/>
                        </a:rPr>
                        <a:t>1,1,2- </a:t>
                      </a:r>
                      <a:r>
                        <a:rPr lang="en-US" sz="1200" b="1" spc="-40">
                          <a:effectLst/>
                          <a:latin typeface="+mn-lt"/>
                          <a:ea typeface="Times New Roman" panose="02020603050405020304" pitchFamily="18" charset="0"/>
                        </a:rPr>
                        <a:t>trichloroethane</a:t>
                      </a:r>
                      <a:endParaRPr lang="en-US" sz="1200" b="1">
                        <a:effectLst/>
                        <a:latin typeface="+mn-lt"/>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4765" marR="0" eaLnBrk="0">
                        <a:lnSpc>
                          <a:spcPct val="107000"/>
                        </a:lnSpc>
                        <a:spcBef>
                          <a:spcPts val="0"/>
                        </a:spcBef>
                        <a:spcAft>
                          <a:spcPts val="0"/>
                        </a:spcAft>
                      </a:pPr>
                      <a:r>
                        <a:rPr lang="en-US" sz="1200" b="1" spc="-20">
                          <a:effectLst/>
                          <a:latin typeface="+mn-lt"/>
                          <a:ea typeface="Times New Roman" panose="02020603050405020304" pitchFamily="18" charset="0"/>
                        </a:rPr>
                        <a:t>2-ethoxyethanol</a:t>
                      </a:r>
                      <a:endParaRPr lang="en-US" sz="1200" b="1">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4765" marR="0" eaLnBrk="0">
                        <a:lnSpc>
                          <a:spcPct val="107000"/>
                        </a:lnSpc>
                        <a:spcBef>
                          <a:spcPts val="0"/>
                        </a:spcBef>
                        <a:spcAft>
                          <a:spcPts val="0"/>
                        </a:spcAft>
                      </a:pPr>
                      <a:r>
                        <a:rPr lang="en-US" sz="1200" b="1" spc="-20">
                          <a:effectLst/>
                          <a:latin typeface="+mn-lt"/>
                          <a:ea typeface="Times New Roman" panose="02020603050405020304" pitchFamily="18" charset="0"/>
                        </a:rPr>
                        <a:t>2-nitropropane</a:t>
                      </a:r>
                      <a:endParaRPr lang="en-US" sz="1200" b="1">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7305" marR="0" eaLnBrk="0">
                        <a:lnSpc>
                          <a:spcPct val="107000"/>
                        </a:lnSpc>
                        <a:spcBef>
                          <a:spcPts val="0"/>
                        </a:spcBef>
                        <a:spcAft>
                          <a:spcPts val="0"/>
                        </a:spcAft>
                      </a:pPr>
                      <a:r>
                        <a:rPr lang="en-US" sz="1200" b="1" dirty="0">
                          <a:effectLst/>
                          <a:latin typeface="+mn-lt"/>
                          <a:ea typeface="Times New Roman" panose="02020603050405020304" pitchFamily="18" charset="0"/>
                        </a:rPr>
                        <a:t>Acetone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93191">
                <a:tc>
                  <a:txBody>
                    <a:bodyPr/>
                    <a:lstStyle/>
                    <a:p>
                      <a:pPr marL="27305" marR="0" eaLnBrk="0">
                        <a:lnSpc>
                          <a:spcPct val="107000"/>
                        </a:lnSpc>
                        <a:spcBef>
                          <a:spcPts val="0"/>
                        </a:spcBef>
                        <a:spcAft>
                          <a:spcPts val="0"/>
                        </a:spcAft>
                      </a:pPr>
                      <a:r>
                        <a:rPr lang="en-US" sz="1200" b="1">
                          <a:effectLst/>
                          <a:latin typeface="+mn-lt"/>
                          <a:ea typeface="Times New Roman" panose="02020603050405020304" pitchFamily="18" charset="0"/>
                        </a:rPr>
                        <a:t>Benzene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4765" marR="0" eaLnBrk="0">
                        <a:lnSpc>
                          <a:spcPct val="107000"/>
                        </a:lnSpc>
                        <a:spcBef>
                          <a:spcPts val="0"/>
                        </a:spcBef>
                        <a:spcAft>
                          <a:spcPts val="0"/>
                        </a:spcAft>
                      </a:pPr>
                      <a:r>
                        <a:rPr lang="en-US" sz="1200" b="1" spc="-20">
                          <a:effectLst/>
                          <a:latin typeface="+mn-lt"/>
                          <a:ea typeface="Times New Roman" panose="02020603050405020304" pitchFamily="18" charset="0"/>
                        </a:rPr>
                        <a:t>Carbon disulfide</a:t>
                      </a:r>
                      <a:endParaRPr lang="en-US" sz="1200" b="1">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4765" marR="0" eaLnBrk="0">
                        <a:lnSpc>
                          <a:spcPct val="107000"/>
                        </a:lnSpc>
                        <a:spcBef>
                          <a:spcPts val="0"/>
                        </a:spcBef>
                        <a:spcAft>
                          <a:spcPts val="0"/>
                        </a:spcAft>
                      </a:pPr>
                      <a:r>
                        <a:rPr lang="en-US" sz="1200" b="1" spc="-25">
                          <a:effectLst/>
                          <a:latin typeface="+mn-lt"/>
                          <a:ea typeface="Times New Roman" panose="02020603050405020304" pitchFamily="18" charset="0"/>
                        </a:rPr>
                        <a:t>Carbon tetrachloride</a:t>
                      </a:r>
                      <a:endParaRPr lang="en-US" sz="1200" b="1">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 marR="388620" eaLnBrk="0">
                        <a:lnSpc>
                          <a:spcPct val="107000"/>
                        </a:lnSpc>
                        <a:spcBef>
                          <a:spcPts val="180"/>
                        </a:spcBef>
                        <a:spcAft>
                          <a:spcPts val="0"/>
                        </a:spcAft>
                      </a:pPr>
                      <a:r>
                        <a:rPr lang="en-US" sz="1200" b="1" spc="-20">
                          <a:effectLst/>
                          <a:latin typeface="+mn-lt"/>
                          <a:ea typeface="Times New Roman" panose="02020603050405020304" pitchFamily="18" charset="0"/>
                        </a:rPr>
                        <a:t>Chlorinated </a:t>
                      </a:r>
                      <a:r>
                        <a:rPr lang="en-US" sz="1200" b="1" spc="-50">
                          <a:effectLst/>
                          <a:latin typeface="+mn-lt"/>
                          <a:ea typeface="Times New Roman" panose="02020603050405020304" pitchFamily="18" charset="0"/>
                        </a:rPr>
                        <a:t>fluorocarbons</a:t>
                      </a:r>
                      <a:endParaRPr lang="en-US" sz="1200" b="1">
                        <a:effectLst/>
                        <a:latin typeface="+mn-lt"/>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7305" marR="0" eaLnBrk="0">
                        <a:lnSpc>
                          <a:spcPct val="107000"/>
                        </a:lnSpc>
                        <a:spcBef>
                          <a:spcPts val="0"/>
                        </a:spcBef>
                        <a:spcAft>
                          <a:spcPts val="0"/>
                        </a:spcAft>
                      </a:pPr>
                      <a:r>
                        <a:rPr lang="en-US" sz="1200" b="1" dirty="0">
                          <a:effectLst/>
                          <a:latin typeface="+mn-lt"/>
                          <a:ea typeface="Times New Roman" panose="02020603050405020304" pitchFamily="18" charset="0"/>
                        </a:rPr>
                        <a:t>Cresols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89423">
                <a:tc>
                  <a:txBody>
                    <a:bodyPr/>
                    <a:lstStyle/>
                    <a:p>
                      <a:pPr marL="27305" marR="0" eaLnBrk="0">
                        <a:lnSpc>
                          <a:spcPct val="107000"/>
                        </a:lnSpc>
                        <a:spcBef>
                          <a:spcPts val="0"/>
                        </a:spcBef>
                        <a:spcAft>
                          <a:spcPts val="0"/>
                        </a:spcAft>
                      </a:pPr>
                      <a:r>
                        <a:rPr lang="en-US" sz="1200" b="1" spc="-20">
                          <a:effectLst/>
                          <a:latin typeface="+mn-lt"/>
                          <a:ea typeface="Times New Roman" panose="02020603050405020304" pitchFamily="18" charset="0"/>
                        </a:rPr>
                        <a:t>Cresylic acid</a:t>
                      </a:r>
                      <a:endParaRPr lang="en-US" sz="1200" b="1">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4765" marR="0" eaLnBrk="0">
                        <a:lnSpc>
                          <a:spcPct val="107000"/>
                        </a:lnSpc>
                        <a:spcBef>
                          <a:spcPts val="0"/>
                        </a:spcBef>
                        <a:spcAft>
                          <a:spcPts val="0"/>
                        </a:spcAft>
                      </a:pPr>
                      <a:r>
                        <a:rPr lang="en-US" sz="1200" b="1" spc="-20">
                          <a:effectLst/>
                          <a:latin typeface="+mn-lt"/>
                          <a:ea typeface="Times New Roman" panose="02020603050405020304" pitchFamily="18" charset="0"/>
                        </a:rPr>
                        <a:t>Cyclohexanone</a:t>
                      </a:r>
                      <a:endParaRPr lang="en-US" sz="1200" b="1">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4765" marR="0" eaLnBrk="0">
                        <a:lnSpc>
                          <a:spcPct val="107000"/>
                        </a:lnSpc>
                        <a:spcBef>
                          <a:spcPts val="0"/>
                        </a:spcBef>
                        <a:spcAft>
                          <a:spcPts val="0"/>
                        </a:spcAft>
                      </a:pPr>
                      <a:r>
                        <a:rPr lang="en-US" sz="1200" b="1" spc="-20">
                          <a:effectLst/>
                          <a:latin typeface="+mn-lt"/>
                          <a:ea typeface="Times New Roman" panose="02020603050405020304" pitchFamily="18" charset="0"/>
                        </a:rPr>
                        <a:t>Ethyl acetate</a:t>
                      </a:r>
                      <a:endParaRPr lang="en-US" sz="1200" b="1">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4765" marR="0" eaLnBrk="0">
                        <a:lnSpc>
                          <a:spcPct val="107000"/>
                        </a:lnSpc>
                        <a:spcBef>
                          <a:spcPts val="0"/>
                        </a:spcBef>
                        <a:spcAft>
                          <a:spcPts val="0"/>
                        </a:spcAft>
                      </a:pPr>
                      <a:r>
                        <a:rPr lang="en-US" sz="1200" b="1" spc="-20">
                          <a:effectLst/>
                          <a:latin typeface="+mn-lt"/>
                          <a:ea typeface="Times New Roman" panose="02020603050405020304" pitchFamily="18" charset="0"/>
                        </a:rPr>
                        <a:t>Ethyl benzene</a:t>
                      </a:r>
                      <a:endParaRPr lang="en-US" sz="1200" b="1">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7305" marR="0" eaLnBrk="0">
                        <a:lnSpc>
                          <a:spcPct val="107000"/>
                        </a:lnSpc>
                        <a:spcBef>
                          <a:spcPts val="0"/>
                        </a:spcBef>
                        <a:spcAft>
                          <a:spcPts val="0"/>
                        </a:spcAft>
                      </a:pPr>
                      <a:r>
                        <a:rPr lang="en-US" sz="1200" b="1" spc="-20" dirty="0">
                          <a:effectLst/>
                          <a:latin typeface="+mn-lt"/>
                          <a:ea typeface="Times New Roman" panose="02020603050405020304" pitchFamily="18" charset="0"/>
                        </a:rPr>
                        <a:t>Ethyl ether</a:t>
                      </a:r>
                      <a:endParaRPr lang="en-US" sz="1200" b="1" dirty="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94092">
                <a:tc>
                  <a:txBody>
                    <a:bodyPr/>
                    <a:lstStyle/>
                    <a:p>
                      <a:pPr marL="27305" marR="0" eaLnBrk="0">
                        <a:lnSpc>
                          <a:spcPct val="107000"/>
                        </a:lnSpc>
                        <a:spcBef>
                          <a:spcPts val="0"/>
                        </a:spcBef>
                        <a:spcAft>
                          <a:spcPts val="0"/>
                        </a:spcAft>
                      </a:pPr>
                      <a:r>
                        <a:rPr lang="en-US" sz="1200" b="1">
                          <a:effectLst/>
                          <a:latin typeface="+mn-lt"/>
                          <a:ea typeface="Times New Roman" panose="02020603050405020304" pitchFamily="18" charset="0"/>
                        </a:rPr>
                        <a:t>Isobutanol</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4765" marR="0" eaLnBrk="0">
                        <a:lnSpc>
                          <a:spcPct val="107000"/>
                        </a:lnSpc>
                        <a:spcBef>
                          <a:spcPts val="0"/>
                        </a:spcBef>
                        <a:spcAft>
                          <a:spcPts val="0"/>
                        </a:spcAft>
                      </a:pPr>
                      <a:r>
                        <a:rPr lang="en-US" sz="1200" b="1">
                          <a:effectLst/>
                          <a:latin typeface="+mn-lt"/>
                          <a:ea typeface="Times New Roman" panose="02020603050405020304" pitchFamily="18" charset="0"/>
                        </a:rPr>
                        <a:t>Methanol</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4765" marR="0" eaLnBrk="0">
                        <a:lnSpc>
                          <a:spcPct val="107000"/>
                        </a:lnSpc>
                        <a:spcBef>
                          <a:spcPts val="0"/>
                        </a:spcBef>
                        <a:spcAft>
                          <a:spcPts val="0"/>
                        </a:spcAft>
                      </a:pPr>
                      <a:r>
                        <a:rPr lang="en-US" sz="1200" b="1" spc="-20">
                          <a:effectLst/>
                          <a:latin typeface="+mn-lt"/>
                          <a:ea typeface="Times New Roman" panose="02020603050405020304" pitchFamily="18" charset="0"/>
                        </a:rPr>
                        <a:t>Methylene chloride</a:t>
                      </a:r>
                      <a:endParaRPr lang="en-US" sz="1200" b="1">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4765" marR="0" eaLnBrk="0">
                        <a:lnSpc>
                          <a:spcPct val="107000"/>
                        </a:lnSpc>
                        <a:spcBef>
                          <a:spcPts val="0"/>
                        </a:spcBef>
                        <a:spcAft>
                          <a:spcPts val="0"/>
                        </a:spcAft>
                      </a:pPr>
                      <a:r>
                        <a:rPr lang="en-US" sz="1200" b="1" spc="-25">
                          <a:effectLst/>
                          <a:latin typeface="+mn-lt"/>
                          <a:ea typeface="Times New Roman" panose="02020603050405020304" pitchFamily="18" charset="0"/>
                        </a:rPr>
                        <a:t>Methyl ethyl ketone</a:t>
                      </a:r>
                      <a:endParaRPr lang="en-US" sz="1200" b="1">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 marR="297180" eaLnBrk="0">
                        <a:lnSpc>
                          <a:spcPct val="107000"/>
                        </a:lnSpc>
                        <a:spcBef>
                          <a:spcPts val="180"/>
                        </a:spcBef>
                        <a:spcAft>
                          <a:spcPts val="0"/>
                        </a:spcAft>
                      </a:pPr>
                      <a:r>
                        <a:rPr lang="en-US" sz="1200" b="1" spc="-45" dirty="0">
                          <a:effectLst/>
                          <a:latin typeface="+mn-lt"/>
                          <a:ea typeface="Times New Roman" panose="02020603050405020304" pitchFamily="18" charset="0"/>
                        </a:rPr>
                        <a:t>Methyl isobutyl </a:t>
                      </a:r>
                      <a:r>
                        <a:rPr lang="en-US" sz="1200" b="1" dirty="0">
                          <a:effectLst/>
                          <a:latin typeface="+mn-lt"/>
                          <a:ea typeface="Times New Roman" panose="02020603050405020304" pitchFamily="18" charset="0"/>
                        </a:rPr>
                        <a:t>ketone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97699">
                <a:tc>
                  <a:txBody>
                    <a:bodyPr/>
                    <a:lstStyle/>
                    <a:p>
                      <a:pPr marL="27305" marR="0" eaLnBrk="0">
                        <a:lnSpc>
                          <a:spcPct val="107000"/>
                        </a:lnSpc>
                        <a:spcBef>
                          <a:spcPts val="0"/>
                        </a:spcBef>
                        <a:spcAft>
                          <a:spcPts val="0"/>
                        </a:spcAft>
                      </a:pPr>
                      <a:r>
                        <a:rPr lang="en-US" sz="1200" b="1" spc="-20">
                          <a:effectLst/>
                          <a:latin typeface="+mn-lt"/>
                          <a:ea typeface="Times New Roman" panose="02020603050405020304" pitchFamily="18" charset="0"/>
                        </a:rPr>
                        <a:t>n-Butyl alcohol</a:t>
                      </a:r>
                      <a:endParaRPr lang="en-US" sz="1200" b="1">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4765" marR="0" eaLnBrk="0">
                        <a:lnSpc>
                          <a:spcPct val="107000"/>
                        </a:lnSpc>
                        <a:spcBef>
                          <a:spcPts val="0"/>
                        </a:spcBef>
                        <a:spcAft>
                          <a:spcPts val="0"/>
                        </a:spcAft>
                      </a:pPr>
                      <a:r>
                        <a:rPr lang="en-US" sz="1200" b="1" dirty="0">
                          <a:effectLst/>
                          <a:latin typeface="+mn-lt"/>
                          <a:ea typeface="Times New Roman" panose="02020603050405020304" pitchFamily="18" charset="0"/>
                        </a:rPr>
                        <a:t>Nitrobenzene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 marR="251460" eaLnBrk="0">
                        <a:lnSpc>
                          <a:spcPct val="107000"/>
                        </a:lnSpc>
                        <a:spcBef>
                          <a:spcPts val="180"/>
                        </a:spcBef>
                        <a:spcAft>
                          <a:spcPts val="0"/>
                        </a:spcAft>
                      </a:pPr>
                      <a:r>
                        <a:rPr lang="en-US" sz="1200" b="1">
                          <a:effectLst/>
                          <a:latin typeface="+mn-lt"/>
                          <a:ea typeface="Times New Roman" panose="02020603050405020304" pitchFamily="18" charset="0"/>
                        </a:rPr>
                        <a:t>Ortho­</a:t>
                      </a:r>
                      <a:r>
                        <a:rPr lang="en-US" sz="1200" b="1" spc="-45">
                          <a:effectLst/>
                          <a:latin typeface="+mn-lt"/>
                          <a:ea typeface="Times New Roman" panose="02020603050405020304" pitchFamily="18" charset="0"/>
                        </a:rPr>
                        <a:t>dichlorobenzene</a:t>
                      </a:r>
                      <a:endParaRPr lang="en-US" sz="1200" b="1">
                        <a:effectLst/>
                        <a:latin typeface="+mn-lt"/>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4765" marR="0" eaLnBrk="0">
                        <a:lnSpc>
                          <a:spcPct val="107000"/>
                        </a:lnSpc>
                        <a:spcBef>
                          <a:spcPts val="0"/>
                        </a:spcBef>
                        <a:spcAft>
                          <a:spcPts val="0"/>
                        </a:spcAft>
                      </a:pPr>
                      <a:r>
                        <a:rPr lang="en-US" sz="1200" b="1" spc="-20">
                          <a:effectLst/>
                          <a:latin typeface="+mn-lt"/>
                          <a:ea typeface="Times New Roman" panose="02020603050405020304" pitchFamily="18" charset="0"/>
                        </a:rPr>
                        <a:t>Pentachlorophenol</a:t>
                      </a:r>
                      <a:endParaRPr lang="en-US" sz="1200" b="1">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7305" marR="0" eaLnBrk="0">
                        <a:lnSpc>
                          <a:spcPct val="107000"/>
                        </a:lnSpc>
                        <a:spcBef>
                          <a:spcPts val="0"/>
                        </a:spcBef>
                        <a:spcAft>
                          <a:spcPts val="0"/>
                        </a:spcAft>
                      </a:pPr>
                      <a:r>
                        <a:rPr lang="en-US" sz="1200" b="1" dirty="0">
                          <a:effectLst/>
                          <a:latin typeface="+mn-lt"/>
                          <a:ea typeface="Times New Roman" panose="02020603050405020304" pitchFamily="18" charset="0"/>
                        </a:rPr>
                        <a:t>Pyridine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18436">
                <a:tc>
                  <a:txBody>
                    <a:bodyPr/>
                    <a:lstStyle/>
                    <a:p>
                      <a:pPr marL="27305" marR="0" eaLnBrk="0">
                        <a:lnSpc>
                          <a:spcPct val="107000"/>
                        </a:lnSpc>
                        <a:spcBef>
                          <a:spcPts val="0"/>
                        </a:spcBef>
                        <a:spcAft>
                          <a:spcPts val="0"/>
                        </a:spcAft>
                      </a:pPr>
                      <a:r>
                        <a:rPr lang="en-US" sz="1200" b="1" spc="-20">
                          <a:effectLst/>
                          <a:latin typeface="+mn-lt"/>
                          <a:ea typeface="Times New Roman" panose="02020603050405020304" pitchFamily="18" charset="0"/>
                        </a:rPr>
                        <a:t>Tetrachloroethylene</a:t>
                      </a:r>
                      <a:endParaRPr lang="en-US" sz="1200" b="1">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4765" marR="0" eaLnBrk="0">
                        <a:lnSpc>
                          <a:spcPct val="107000"/>
                        </a:lnSpc>
                        <a:spcBef>
                          <a:spcPts val="0"/>
                        </a:spcBef>
                        <a:spcAft>
                          <a:spcPts val="0"/>
                        </a:spcAft>
                      </a:pPr>
                      <a:r>
                        <a:rPr lang="en-US" sz="1200" b="1">
                          <a:effectLst/>
                          <a:latin typeface="+mn-lt"/>
                          <a:ea typeface="Times New Roman" panose="02020603050405020304" pitchFamily="18" charset="0"/>
                        </a:rPr>
                        <a:t>Toluene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4765" marR="0" eaLnBrk="0">
                        <a:lnSpc>
                          <a:spcPct val="107000"/>
                        </a:lnSpc>
                        <a:spcBef>
                          <a:spcPts val="0"/>
                        </a:spcBef>
                        <a:spcAft>
                          <a:spcPts val="0"/>
                        </a:spcAft>
                      </a:pPr>
                      <a:r>
                        <a:rPr lang="en-US" sz="1200" b="1" spc="-20">
                          <a:effectLst/>
                          <a:latin typeface="+mn-lt"/>
                          <a:ea typeface="Times New Roman" panose="02020603050405020304" pitchFamily="18" charset="0"/>
                        </a:rPr>
                        <a:t>Trichloroethylene</a:t>
                      </a:r>
                      <a:endParaRPr lang="en-US" sz="1200" b="1">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 marR="45720" eaLnBrk="0">
                        <a:lnSpc>
                          <a:spcPct val="107000"/>
                        </a:lnSpc>
                        <a:spcBef>
                          <a:spcPts val="180"/>
                        </a:spcBef>
                        <a:spcAft>
                          <a:spcPts val="0"/>
                        </a:spcAft>
                      </a:pPr>
                      <a:r>
                        <a:rPr lang="en-US" sz="1200" b="1" spc="-45" dirty="0" err="1">
                          <a:effectLst/>
                          <a:latin typeface="+mn-lt"/>
                          <a:ea typeface="Times New Roman" panose="02020603050405020304" pitchFamily="18" charset="0"/>
                        </a:rPr>
                        <a:t>Trichlorofluoro</a:t>
                      </a:r>
                      <a:r>
                        <a:rPr lang="en-US" sz="1200" b="1" spc="-45" dirty="0">
                          <a:effectLst/>
                          <a:latin typeface="+mn-lt"/>
                          <a:ea typeface="Times New Roman" panose="02020603050405020304" pitchFamily="18" charset="0"/>
                        </a:rPr>
                        <a:t>-</a:t>
                      </a:r>
                    </a:p>
                    <a:p>
                      <a:pPr marL="22860" marR="45720" eaLnBrk="0">
                        <a:lnSpc>
                          <a:spcPct val="107000"/>
                        </a:lnSpc>
                        <a:spcBef>
                          <a:spcPts val="180"/>
                        </a:spcBef>
                        <a:spcAft>
                          <a:spcPts val="0"/>
                        </a:spcAft>
                      </a:pPr>
                      <a:r>
                        <a:rPr lang="en-US" sz="1200" b="1" spc="-45" dirty="0">
                          <a:effectLst/>
                          <a:latin typeface="+mn-lt"/>
                          <a:ea typeface="Times New Roman" panose="02020603050405020304" pitchFamily="18" charset="0"/>
                        </a:rPr>
                        <a:t>meth</a:t>
                      </a:r>
                      <a:r>
                        <a:rPr lang="en-US" sz="1200" b="1" dirty="0">
                          <a:effectLst/>
                          <a:latin typeface="+mn-lt"/>
                          <a:ea typeface="Times New Roman" panose="02020603050405020304" pitchFamily="18" charset="0"/>
                        </a:rPr>
                        <a:t>ane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7305" marR="0" eaLnBrk="0">
                        <a:lnSpc>
                          <a:spcPct val="107000"/>
                        </a:lnSpc>
                        <a:spcBef>
                          <a:spcPts val="0"/>
                        </a:spcBef>
                        <a:spcAft>
                          <a:spcPts val="0"/>
                        </a:spcAft>
                      </a:pPr>
                      <a:r>
                        <a:rPr lang="en-US" sz="1200" b="1" dirty="0">
                          <a:effectLst/>
                          <a:latin typeface="+mn-lt"/>
                          <a:ea typeface="Times New Roman" panose="02020603050405020304" pitchFamily="18" charset="0"/>
                        </a:rPr>
                        <a:t>Xylene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5" name="TextBox 14"/>
          <p:cNvSpPr txBox="1"/>
          <p:nvPr/>
        </p:nvSpPr>
        <p:spPr>
          <a:xfrm>
            <a:off x="4913314" y="5791200"/>
            <a:ext cx="4002088" cy="867930"/>
          </a:xfrm>
          <a:prstGeom prst="rect">
            <a:avLst/>
          </a:prstGeom>
          <a:noFill/>
        </p:spPr>
        <p:txBody>
          <a:bodyPr wrap="square" rtlCol="0">
            <a:spAutoFit/>
          </a:bodyPr>
          <a:lstStyle/>
          <a:p>
            <a:pPr marL="742950" lvl="1" indent="-285750" algn="l" eaLnBrk="0" hangingPunct="0">
              <a:spcBef>
                <a:spcPct val="20000"/>
              </a:spcBef>
              <a:buClr>
                <a:srgbClr val="0000D4"/>
              </a:buClr>
              <a:buSzPct val="75000"/>
              <a:buFont typeface="Wingdings" pitchFamily="2" charset="2"/>
              <a:buChar char="n"/>
            </a:pPr>
            <a:r>
              <a:rPr kumimoji="1" lang="en-US" sz="1200" b="1" kern="0" dirty="0">
                <a:solidFill>
                  <a:srgbClr val="000000"/>
                </a:solidFill>
                <a:latin typeface="Arial"/>
              </a:rPr>
              <a:t>Spent solvent wastes (F001 - F005).   </a:t>
            </a:r>
          </a:p>
          <a:p>
            <a:pPr marL="742950" lvl="1" indent="-285750" algn="l" eaLnBrk="0" hangingPunct="0">
              <a:spcBef>
                <a:spcPct val="20000"/>
              </a:spcBef>
              <a:buClr>
                <a:srgbClr val="0000D4"/>
              </a:buClr>
              <a:buSzPct val="75000"/>
              <a:buFont typeface="Wingdings" pitchFamily="2" charset="2"/>
              <a:buChar char="n"/>
            </a:pPr>
            <a:r>
              <a:rPr kumimoji="1" lang="en-US" sz="1200" b="1" kern="0" dirty="0">
                <a:solidFill>
                  <a:srgbClr val="000000"/>
                </a:solidFill>
                <a:latin typeface="Arial"/>
              </a:rPr>
              <a:t>Wastes from electroplating and other metal finishing operations (F006 - F012, and F019)</a:t>
            </a:r>
          </a:p>
        </p:txBody>
      </p:sp>
    </p:spTree>
    <p:extLst>
      <p:ext uri="{BB962C8B-B14F-4D97-AF65-F5344CB8AC3E}">
        <p14:creationId xmlns:p14="http://schemas.microsoft.com/office/powerpoint/2010/main" val="29408300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652" t="6468" r="5162" b="5568"/>
          <a:stretch/>
        </p:blipFill>
        <p:spPr>
          <a:xfrm>
            <a:off x="228604" y="286834"/>
            <a:ext cx="8686799" cy="6474123"/>
          </a:xfrm>
          <a:prstGeom prst="rect">
            <a:avLst/>
          </a:prstGeom>
        </p:spPr>
      </p:pic>
      <p:sp>
        <p:nvSpPr>
          <p:cNvPr id="2" name="TextBox 1"/>
          <p:cNvSpPr txBox="1"/>
          <p:nvPr/>
        </p:nvSpPr>
        <p:spPr>
          <a:xfrm>
            <a:off x="533400" y="457204"/>
            <a:ext cx="4648200" cy="461665"/>
          </a:xfrm>
          <a:prstGeom prst="rect">
            <a:avLst/>
          </a:prstGeom>
          <a:solidFill>
            <a:schemeClr val="bg1"/>
          </a:solidFill>
        </p:spPr>
        <p:txBody>
          <a:bodyPr wrap="square" rtlCol="0">
            <a:spAutoFit/>
          </a:bodyPr>
          <a:lstStyle/>
          <a:p>
            <a:r>
              <a:rPr lang="en-US" b="1" i="1" u="sng" dirty="0">
                <a:solidFill>
                  <a:srgbClr val="0000DE"/>
                </a:solidFill>
                <a:latin typeface="Arial" panose="020B0604020202020204" pitchFamily="34" charset="0"/>
                <a:cs typeface="Arial" panose="020B0604020202020204" pitchFamily="34" charset="0"/>
              </a:rPr>
              <a:t>P- and U- Listed Wastes</a:t>
            </a:r>
          </a:p>
        </p:txBody>
      </p:sp>
    </p:spTree>
    <p:extLst>
      <p:ext uri="{BB962C8B-B14F-4D97-AF65-F5344CB8AC3E}">
        <p14:creationId xmlns:p14="http://schemas.microsoft.com/office/powerpoint/2010/main" val="2449646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7" name="Group 61"/>
          <p:cNvGrpSpPr>
            <a:grpSpLocks/>
          </p:cNvGrpSpPr>
          <p:nvPr/>
        </p:nvGrpSpPr>
        <p:grpSpPr bwMode="auto">
          <a:xfrm>
            <a:off x="457204" y="152400"/>
            <a:ext cx="8458201" cy="2351910"/>
            <a:chOff x="96" y="113"/>
            <a:chExt cx="5328" cy="1304"/>
          </a:xfrm>
        </p:grpSpPr>
        <p:sp>
          <p:nvSpPr>
            <p:cNvPr id="21508" name="Rectangle 5"/>
            <p:cNvSpPr>
              <a:spLocks noChangeArrowheads="1"/>
            </p:cNvSpPr>
            <p:nvPr/>
          </p:nvSpPr>
          <p:spPr bwMode="auto">
            <a:xfrm>
              <a:off x="3408" y="113"/>
              <a:ext cx="1665"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i="1" dirty="0">
                  <a:solidFill>
                    <a:srgbClr val="3333CC"/>
                  </a:solidFill>
                </a:rPr>
                <a:t>P Listed Wastes</a:t>
              </a:r>
              <a:endParaRPr lang="en-US" altLang="en-US" dirty="0">
                <a:solidFill>
                  <a:srgbClr val="3333CC"/>
                </a:solidFill>
              </a:endParaRPr>
            </a:p>
          </p:txBody>
        </p:sp>
        <p:sp>
          <p:nvSpPr>
            <p:cNvPr id="21509" name="AutoShape 6"/>
            <p:cNvSpPr>
              <a:spLocks noChangeArrowheads="1"/>
            </p:cNvSpPr>
            <p:nvPr/>
          </p:nvSpPr>
          <p:spPr bwMode="auto">
            <a:xfrm>
              <a:off x="96" y="476"/>
              <a:ext cx="5328" cy="941"/>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zh-CN" sz="1600" b="0" u="none" dirty="0">
                  <a:solidFill>
                    <a:srgbClr val="000000"/>
                  </a:solidFill>
                  <a:ea typeface="宋体" panose="02010600030101010101" pitchFamily="2" charset="-122"/>
                </a:rPr>
                <a:t>The P-listed (acute) hazardous wastes are </a:t>
              </a:r>
              <a:r>
                <a:rPr lang="en-US" altLang="zh-CN" sz="1600" b="0" dirty="0">
                  <a:solidFill>
                    <a:srgbClr val="000000"/>
                  </a:solidFill>
                  <a:ea typeface="宋体" panose="02010600030101010101" pitchFamily="2" charset="-122"/>
                </a:rPr>
                <a:t>commercial grade formulations of specific unused </a:t>
              </a:r>
            </a:p>
            <a:p>
              <a:pPr algn="l"/>
              <a:r>
                <a:rPr lang="en-US" altLang="zh-CN" sz="1600" b="0" dirty="0">
                  <a:solidFill>
                    <a:srgbClr val="000000"/>
                  </a:solidFill>
                  <a:ea typeface="宋体" panose="02010600030101010101" pitchFamily="2" charset="-122"/>
                </a:rPr>
                <a:t>chemicals</a:t>
              </a:r>
              <a:r>
                <a:rPr lang="en-US" altLang="zh-CN" sz="1600" b="0" u="none" dirty="0">
                  <a:solidFill>
                    <a:srgbClr val="000000"/>
                  </a:solidFill>
                  <a:ea typeface="宋体" panose="02010600030101010101" pitchFamily="2" charset="-122"/>
                </a:rPr>
                <a:t>.  Unused chemicals may be considered wastes because they are no longer </a:t>
              </a:r>
            </a:p>
            <a:p>
              <a:pPr algn="l"/>
              <a:r>
                <a:rPr lang="en-US" altLang="zh-CN" sz="1600" b="0" u="none" dirty="0">
                  <a:solidFill>
                    <a:srgbClr val="000000"/>
                  </a:solidFill>
                  <a:ea typeface="宋体" panose="02010600030101010101" pitchFamily="2" charset="-122"/>
                </a:rPr>
                <a:t>needed, they are spilled, or they are off-specification.  Laboratories are the usual source of</a:t>
              </a:r>
            </a:p>
            <a:p>
              <a:pPr algn="l"/>
              <a:r>
                <a:rPr lang="en-US" altLang="zh-CN" sz="1600" b="0" u="none" dirty="0">
                  <a:solidFill>
                    <a:srgbClr val="000000"/>
                  </a:solidFill>
                  <a:ea typeface="宋体" panose="02010600030101010101" pitchFamily="2" charset="-122"/>
                </a:rPr>
                <a:t>These chemical wastes that are subject to more stringent regulations.  There are over 200 </a:t>
              </a:r>
            </a:p>
            <a:p>
              <a:pPr algn="l"/>
              <a:r>
                <a:rPr lang="en-US" altLang="zh-CN" sz="1600" b="0" u="none" dirty="0">
                  <a:solidFill>
                    <a:srgbClr val="000000"/>
                  </a:solidFill>
                  <a:ea typeface="宋体" panose="02010600030101010101" pitchFamily="2" charset="-122"/>
                </a:rPr>
                <a:t>P-listed wastes and containers that held these wastes must be disposed as hazardous </a:t>
              </a:r>
            </a:p>
            <a:p>
              <a:pPr algn="l"/>
              <a:r>
                <a:rPr lang="en-US" altLang="zh-CN" sz="1600" b="0" u="none" dirty="0">
                  <a:solidFill>
                    <a:srgbClr val="000000"/>
                  </a:solidFill>
                  <a:ea typeface="宋体" panose="02010600030101010101" pitchFamily="2" charset="-122"/>
                </a:rPr>
                <a:t>waste as well.  The most common P-listed chemicals generated at Ball State include: </a:t>
              </a:r>
            </a:p>
          </p:txBody>
        </p:sp>
        <p:sp>
          <p:nvSpPr>
            <p:cNvPr id="21510" name="AutoShape 8"/>
            <p:cNvSpPr>
              <a:spLocks noChangeArrowheads="1"/>
            </p:cNvSpPr>
            <p:nvPr/>
          </p:nvSpPr>
          <p:spPr bwMode="auto">
            <a:xfrm>
              <a:off x="1200" y="113"/>
              <a:ext cx="816" cy="144"/>
            </a:xfrm>
            <a:prstGeom prst="flowChartTerminator">
              <a:avLst/>
            </a:prstGeom>
            <a:solidFill>
              <a:srgbClr val="800080"/>
            </a:solidFill>
            <a:ln w="9525">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400" u="none" dirty="0">
                  <a:solidFill>
                    <a:srgbClr val="FFFFFF"/>
                  </a:solidFill>
                </a:rPr>
                <a:t>START HERE</a:t>
              </a:r>
            </a:p>
          </p:txBody>
        </p:sp>
        <p:cxnSp>
          <p:nvCxnSpPr>
            <p:cNvPr id="21511" name="AutoShape 9"/>
            <p:cNvCxnSpPr>
              <a:cxnSpLocks noChangeShapeType="1"/>
            </p:cNvCxnSpPr>
            <p:nvPr/>
          </p:nvCxnSpPr>
          <p:spPr bwMode="auto">
            <a:xfrm>
              <a:off x="1632" y="297"/>
              <a:ext cx="0" cy="15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517" name="Rectangle 58"/>
            <p:cNvSpPr>
              <a:spLocks noChangeArrowheads="1"/>
            </p:cNvSpPr>
            <p:nvPr/>
          </p:nvSpPr>
          <p:spPr bwMode="auto">
            <a:xfrm>
              <a:off x="3216" y="1008"/>
              <a:ext cx="1680" cy="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endParaRPr lang="en-US" altLang="en-US" sz="1400" i="1" dirty="0">
                <a:solidFill>
                  <a:srgbClr val="000000"/>
                </a:solidFill>
                <a:latin typeface="Times New Roman" panose="02020603050405020304" pitchFamily="18" charset="0"/>
              </a:endParaRPr>
            </a:p>
          </p:txBody>
        </p:sp>
      </p:grpSp>
      <p:sp>
        <p:nvSpPr>
          <p:cNvPr id="29" name="AutoShape 12"/>
          <p:cNvSpPr>
            <a:spLocks noChangeArrowheads="1"/>
          </p:cNvSpPr>
          <p:nvPr/>
        </p:nvSpPr>
        <p:spPr bwMode="auto">
          <a:xfrm>
            <a:off x="457204" y="5376015"/>
            <a:ext cx="3128819" cy="872389"/>
          </a:xfrm>
          <a:prstGeom prst="flowChartAlternateProcess">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b="0" u="none" dirty="0">
                <a:solidFill>
                  <a:srgbClr val="000000"/>
                </a:solidFill>
              </a:rPr>
              <a:t>Material does NOT meet the </a:t>
            </a:r>
            <a:r>
              <a:rPr lang="en-US" altLang="en-US" sz="1200" u="none" dirty="0">
                <a:solidFill>
                  <a:srgbClr val="000000"/>
                </a:solidFill>
              </a:rPr>
              <a:t>LISTING</a:t>
            </a:r>
            <a:r>
              <a:rPr lang="en-US" altLang="en-US" sz="1200" b="0" u="none" dirty="0">
                <a:solidFill>
                  <a:srgbClr val="000000"/>
                </a:solidFill>
              </a:rPr>
              <a:t> criteria</a:t>
            </a:r>
            <a:r>
              <a:rPr lang="en-US" altLang="en-US" sz="1200" u="none" dirty="0">
                <a:solidFill>
                  <a:srgbClr val="000000"/>
                </a:solidFill>
              </a:rPr>
              <a:t>.</a:t>
            </a:r>
          </a:p>
          <a:p>
            <a:r>
              <a:rPr lang="en-US" altLang="en-US" sz="1400" b="0" u="none" dirty="0">
                <a:solidFill>
                  <a:srgbClr val="000000"/>
                </a:solidFill>
              </a:rPr>
              <a:t>Continue on </a:t>
            </a:r>
            <a:r>
              <a:rPr lang="en-US" altLang="en-US" sz="1400" i="1" dirty="0">
                <a:solidFill>
                  <a:srgbClr val="0000FF"/>
                </a:solidFill>
                <a:hlinkClick r:id="rId2" action="ppaction://hlinksldjump"/>
              </a:rPr>
              <a:t>Master </a:t>
            </a:r>
            <a:r>
              <a:rPr lang="en-US" altLang="en-US" sz="1400" i="1" dirty="0">
                <a:solidFill>
                  <a:srgbClr val="000000"/>
                </a:solidFill>
                <a:hlinkClick r:id="rId2" action="ppaction://hlinksldjump"/>
              </a:rPr>
              <a:t>Flowchart</a:t>
            </a:r>
            <a:endParaRPr lang="en-US" altLang="en-US" sz="1800" i="1" dirty="0">
              <a:solidFill>
                <a:srgbClr val="000000"/>
              </a:solidFill>
            </a:endParaRPr>
          </a:p>
        </p:txBody>
      </p:sp>
      <p:cxnSp>
        <p:nvCxnSpPr>
          <p:cNvPr id="40" name="AutoShape 9"/>
          <p:cNvCxnSpPr>
            <a:cxnSpLocks noChangeShapeType="1"/>
          </p:cNvCxnSpPr>
          <p:nvPr/>
        </p:nvCxnSpPr>
        <p:spPr bwMode="auto">
          <a:xfrm>
            <a:off x="1981200" y="4830804"/>
            <a:ext cx="0" cy="3810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2" name="Table 1"/>
          <p:cNvGraphicFramePr>
            <a:graphicFrameLocks noGrp="1"/>
          </p:cNvGraphicFramePr>
          <p:nvPr>
            <p:extLst>
              <p:ext uri="{D42A27DB-BD31-4B8C-83A1-F6EECF244321}">
                <p14:modId xmlns:p14="http://schemas.microsoft.com/office/powerpoint/2010/main" val="2357509632"/>
              </p:ext>
            </p:extLst>
          </p:nvPr>
        </p:nvGraphicFramePr>
        <p:xfrm>
          <a:off x="457204" y="2697297"/>
          <a:ext cx="8305801" cy="1969300"/>
        </p:xfrm>
        <a:graphic>
          <a:graphicData uri="http://schemas.openxmlformats.org/drawingml/2006/table">
            <a:tbl>
              <a:tblPr/>
              <a:tblGrid>
                <a:gridCol w="15240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2182989">
                  <a:extLst>
                    <a:ext uri="{9D8B030D-6E8A-4147-A177-3AD203B41FA5}">
                      <a16:colId xmlns:a16="http://schemas.microsoft.com/office/drawing/2014/main" val="20002"/>
                    </a:ext>
                  </a:extLst>
                </a:gridCol>
                <a:gridCol w="1538111">
                  <a:extLst>
                    <a:ext uri="{9D8B030D-6E8A-4147-A177-3AD203B41FA5}">
                      <a16:colId xmlns:a16="http://schemas.microsoft.com/office/drawing/2014/main" val="20003"/>
                    </a:ext>
                  </a:extLst>
                </a:gridCol>
                <a:gridCol w="1384301">
                  <a:extLst>
                    <a:ext uri="{9D8B030D-6E8A-4147-A177-3AD203B41FA5}">
                      <a16:colId xmlns:a16="http://schemas.microsoft.com/office/drawing/2014/main" val="20004"/>
                    </a:ext>
                  </a:extLst>
                </a:gridCol>
              </a:tblGrid>
              <a:tr h="350703">
                <a:tc>
                  <a:txBody>
                    <a:bodyPr/>
                    <a:lstStyle/>
                    <a:p>
                      <a:pPr marL="42545" marR="0" eaLnBrk="0">
                        <a:lnSpc>
                          <a:spcPct val="107000"/>
                        </a:lnSpc>
                        <a:spcBef>
                          <a:spcPts val="0"/>
                        </a:spcBef>
                        <a:spcAft>
                          <a:spcPts val="0"/>
                        </a:spcAft>
                      </a:pPr>
                      <a:r>
                        <a:rPr lang="en-US" sz="1200" b="1" dirty="0" err="1">
                          <a:effectLst/>
                          <a:latin typeface="+mn-lt"/>
                          <a:ea typeface="Times New Roman" panose="02020603050405020304" pitchFamily="18" charset="0"/>
                        </a:rPr>
                        <a:t>Acrolein</a:t>
                      </a:r>
                      <a:endParaRPr lang="en-US" sz="1200" b="1" dirty="0">
                        <a:effectLst/>
                        <a:latin typeface="+mn-lt"/>
                        <a:ea typeface="Times New Roman" panose="02020603050405020304" pitchFamily="18" charset="0"/>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24130" marR="0" eaLnBrk="0">
                        <a:lnSpc>
                          <a:spcPct val="107000"/>
                        </a:lnSpc>
                        <a:spcBef>
                          <a:spcPts val="0"/>
                        </a:spcBef>
                        <a:spcAft>
                          <a:spcPts val="0"/>
                        </a:spcAft>
                      </a:pPr>
                      <a:r>
                        <a:rPr lang="en-US" sz="1200" b="1" spc="-20" dirty="0">
                          <a:effectLst/>
                          <a:latin typeface="+mn-lt"/>
                          <a:ea typeface="Times New Roman" panose="02020603050405020304" pitchFamily="18" charset="0"/>
                        </a:rPr>
                        <a:t> Allyl alcohol</a:t>
                      </a:r>
                      <a:endParaRPr lang="en-US" sz="1200" b="1" dirty="0">
                        <a:effectLst/>
                        <a:latin typeface="+mn-lt"/>
                        <a:ea typeface="Times New Roman" panose="02020603050405020304" pitchFamily="18" charset="0"/>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22860" marR="457200" eaLnBrk="0">
                        <a:lnSpc>
                          <a:spcPct val="107000"/>
                        </a:lnSpc>
                        <a:spcBef>
                          <a:spcPts val="0"/>
                        </a:spcBef>
                        <a:spcAft>
                          <a:spcPts val="0"/>
                        </a:spcAft>
                      </a:pPr>
                      <a:r>
                        <a:rPr lang="en-US" sz="1200" b="1" spc="-150" dirty="0">
                          <a:effectLst/>
                          <a:latin typeface="+mn-lt"/>
                          <a:ea typeface="Times New Roman" panose="02020603050405020304" pitchFamily="18" charset="0"/>
                        </a:rPr>
                        <a:t> </a:t>
                      </a:r>
                      <a:r>
                        <a:rPr lang="en-US" sz="1200" b="1" spc="-150" dirty="0" err="1">
                          <a:effectLst/>
                          <a:latin typeface="+mn-lt"/>
                          <a:ea typeface="Times New Roman" panose="02020603050405020304" pitchFamily="18" charset="0"/>
                        </a:rPr>
                        <a:t>Ammoniumvanadate</a:t>
                      </a:r>
                      <a:endParaRPr lang="en-US" sz="1200" b="1" spc="-150" dirty="0">
                        <a:effectLst/>
                        <a:latin typeface="+mn-lt"/>
                        <a:ea typeface="Times New Roman" panose="02020603050405020304" pitchFamily="18" charset="0"/>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27305" marR="0" eaLnBrk="0">
                        <a:lnSpc>
                          <a:spcPct val="107000"/>
                        </a:lnSpc>
                        <a:spcBef>
                          <a:spcPts val="0"/>
                        </a:spcBef>
                        <a:spcAft>
                          <a:spcPts val="0"/>
                        </a:spcAft>
                      </a:pPr>
                      <a:r>
                        <a:rPr lang="en-US" sz="1200" b="1" spc="-10" dirty="0">
                          <a:effectLst/>
                          <a:latin typeface="+mn-lt"/>
                          <a:ea typeface="Times New Roman" panose="02020603050405020304" pitchFamily="18" charset="0"/>
                        </a:rPr>
                        <a:t> Arsenic acid</a:t>
                      </a:r>
                      <a:endParaRPr lang="en-US" sz="1200" b="1" dirty="0">
                        <a:effectLst/>
                        <a:latin typeface="+mn-lt"/>
                        <a:ea typeface="Times New Roman" panose="02020603050405020304" pitchFamily="18" charset="0"/>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27305" marR="0" eaLnBrk="0">
                        <a:lnSpc>
                          <a:spcPct val="107000"/>
                        </a:lnSpc>
                        <a:spcBef>
                          <a:spcPts val="0"/>
                        </a:spcBef>
                        <a:spcAft>
                          <a:spcPts val="0"/>
                        </a:spcAft>
                      </a:pPr>
                      <a:r>
                        <a:rPr lang="en-US" sz="1200" b="1" dirty="0">
                          <a:effectLst/>
                          <a:latin typeface="+mn-lt"/>
                          <a:ea typeface="Times New Roman" panose="02020603050405020304" pitchFamily="18" charset="0"/>
                        </a:rPr>
                        <a:t> Brucine</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33400">
                <a:tc>
                  <a:txBody>
                    <a:bodyPr/>
                    <a:lstStyle/>
                    <a:p>
                      <a:pPr marL="42545" marR="0" eaLnBrk="0">
                        <a:lnSpc>
                          <a:spcPct val="107000"/>
                        </a:lnSpc>
                        <a:spcBef>
                          <a:spcPts val="0"/>
                        </a:spcBef>
                        <a:spcAft>
                          <a:spcPts val="0"/>
                        </a:spcAft>
                      </a:pPr>
                      <a:r>
                        <a:rPr lang="en-US" sz="1200" b="1" spc="-20" dirty="0">
                          <a:effectLst/>
                          <a:latin typeface="+mn-lt"/>
                          <a:ea typeface="Times New Roman" panose="02020603050405020304" pitchFamily="18" charset="0"/>
                        </a:rPr>
                        <a:t>Carbon disulfide</a:t>
                      </a:r>
                      <a:endParaRPr lang="en-US" sz="1200" b="1" dirty="0">
                        <a:effectLst/>
                        <a:latin typeface="+mn-lt"/>
                        <a:ea typeface="Times New Roman" panose="02020603050405020304" pitchFamily="18" charset="0"/>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24130" marR="0" eaLnBrk="0">
                        <a:lnSpc>
                          <a:spcPct val="107000"/>
                        </a:lnSpc>
                        <a:spcBef>
                          <a:spcPts val="0"/>
                        </a:spcBef>
                        <a:spcAft>
                          <a:spcPts val="0"/>
                        </a:spcAft>
                      </a:pPr>
                      <a:r>
                        <a:rPr lang="en-US" sz="1200" b="1" spc="0" baseline="0" dirty="0">
                          <a:effectLst/>
                          <a:latin typeface="+mn-lt"/>
                          <a:ea typeface="Times New Roman" panose="02020603050405020304" pitchFamily="18" charset="0"/>
                        </a:rPr>
                        <a:t> </a:t>
                      </a:r>
                      <a:r>
                        <a:rPr lang="en-US" sz="1200" b="1" spc="0" baseline="0" dirty="0" err="1">
                          <a:effectLst/>
                          <a:latin typeface="+mn-lt"/>
                          <a:ea typeface="Times New Roman" panose="02020603050405020304" pitchFamily="18" charset="0"/>
                        </a:rPr>
                        <a:t>Chloro</a:t>
                      </a:r>
                      <a:endParaRPr lang="en-US" sz="1200" b="1" spc="0" baseline="0" dirty="0">
                        <a:effectLst/>
                        <a:latin typeface="+mn-lt"/>
                        <a:ea typeface="Times New Roman" panose="02020603050405020304" pitchFamily="18" charset="0"/>
                      </a:endParaRPr>
                    </a:p>
                    <a:p>
                      <a:pPr marL="24130" marR="0" eaLnBrk="0">
                        <a:lnSpc>
                          <a:spcPct val="107000"/>
                        </a:lnSpc>
                        <a:spcBef>
                          <a:spcPts val="0"/>
                        </a:spcBef>
                        <a:spcAft>
                          <a:spcPts val="0"/>
                        </a:spcAft>
                      </a:pPr>
                      <a:r>
                        <a:rPr lang="en-US" sz="1200" b="1" spc="0" baseline="0" dirty="0">
                          <a:effectLst/>
                          <a:latin typeface="+mn-lt"/>
                          <a:ea typeface="Times New Roman" panose="02020603050405020304" pitchFamily="18" charset="0"/>
                        </a:rPr>
                        <a:t> acetaldehyde</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27305" marR="0" eaLnBrk="0">
                        <a:lnSpc>
                          <a:spcPct val="107000"/>
                        </a:lnSpc>
                        <a:spcBef>
                          <a:spcPts val="0"/>
                        </a:spcBef>
                        <a:spcAft>
                          <a:spcPts val="0"/>
                        </a:spcAft>
                      </a:pPr>
                      <a:r>
                        <a:rPr lang="en-US" sz="1200" b="1" spc="-20" dirty="0">
                          <a:effectLst/>
                          <a:latin typeface="+mn-lt"/>
                          <a:ea typeface="Times New Roman" panose="02020603050405020304" pitchFamily="18" charset="0"/>
                        </a:rPr>
                        <a:t> </a:t>
                      </a:r>
                      <a:r>
                        <a:rPr lang="en-US" sz="1200" b="1" spc="-20" dirty="0" err="1">
                          <a:effectLst/>
                          <a:latin typeface="+mn-lt"/>
                          <a:ea typeface="Times New Roman" panose="02020603050405020304" pitchFamily="18" charset="0"/>
                        </a:rPr>
                        <a:t>Chloroaniline</a:t>
                      </a:r>
                      <a:endParaRPr lang="en-US" sz="1200" b="1" dirty="0">
                        <a:effectLst/>
                        <a:latin typeface="+mn-lt"/>
                        <a:ea typeface="Times New Roman" panose="02020603050405020304" pitchFamily="18" charset="0"/>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27305" marR="0" eaLnBrk="0">
                        <a:lnSpc>
                          <a:spcPct val="107000"/>
                        </a:lnSpc>
                        <a:spcBef>
                          <a:spcPts val="0"/>
                        </a:spcBef>
                        <a:spcAft>
                          <a:spcPts val="0"/>
                        </a:spcAft>
                      </a:pPr>
                      <a:r>
                        <a:rPr lang="en-US" sz="1200" b="1" dirty="0">
                          <a:effectLst/>
                          <a:latin typeface="+mn-lt"/>
                          <a:ea typeface="Times New Roman" panose="02020603050405020304" pitchFamily="18" charset="0"/>
                        </a:rPr>
                        <a:t> Cyanides</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22860" marR="45720" eaLnBrk="0">
                        <a:lnSpc>
                          <a:spcPct val="107000"/>
                        </a:lnSpc>
                        <a:spcBef>
                          <a:spcPts val="180"/>
                        </a:spcBef>
                        <a:spcAft>
                          <a:spcPts val="0"/>
                        </a:spcAft>
                      </a:pPr>
                      <a:r>
                        <a:rPr lang="en-US" sz="1200" b="1" spc="-40" dirty="0">
                          <a:effectLst/>
                          <a:latin typeface="+mn-lt"/>
                          <a:ea typeface="Times New Roman" panose="02020603050405020304" pitchFamily="18" charset="0"/>
                        </a:rPr>
                        <a:t> </a:t>
                      </a:r>
                      <a:r>
                        <a:rPr lang="en-US" sz="1200" b="1" spc="-40" dirty="0" err="1">
                          <a:effectLst/>
                          <a:latin typeface="+mn-lt"/>
                          <a:ea typeface="Times New Roman" panose="02020603050405020304" pitchFamily="18" charset="0"/>
                        </a:rPr>
                        <a:t>Diisopropyl</a:t>
                      </a:r>
                      <a:endParaRPr lang="en-US" sz="1200" b="1" spc="-40" dirty="0">
                        <a:effectLst/>
                        <a:latin typeface="+mn-lt"/>
                        <a:ea typeface="Times New Roman" panose="02020603050405020304" pitchFamily="18" charset="0"/>
                      </a:endParaRPr>
                    </a:p>
                    <a:p>
                      <a:pPr marL="22860" marR="45720" eaLnBrk="0">
                        <a:lnSpc>
                          <a:spcPct val="107000"/>
                        </a:lnSpc>
                        <a:spcBef>
                          <a:spcPts val="180"/>
                        </a:spcBef>
                        <a:spcAft>
                          <a:spcPts val="0"/>
                        </a:spcAft>
                      </a:pPr>
                      <a:r>
                        <a:rPr lang="en-US" sz="1200" b="1" spc="-40" dirty="0">
                          <a:effectLst/>
                          <a:latin typeface="+mn-lt"/>
                          <a:ea typeface="Times New Roman" panose="02020603050405020304" pitchFamily="18" charset="0"/>
                        </a:rPr>
                        <a:t> </a:t>
                      </a:r>
                      <a:r>
                        <a:rPr lang="en-US" sz="1200" b="1" spc="-40" dirty="0" err="1">
                          <a:effectLst/>
                          <a:latin typeface="+mn-lt"/>
                          <a:ea typeface="Times New Roman" panose="02020603050405020304" pitchFamily="18" charset="0"/>
                        </a:rPr>
                        <a:t>fluoroph</a:t>
                      </a:r>
                      <a:r>
                        <a:rPr lang="en-US" sz="1200" b="1" dirty="0" err="1">
                          <a:effectLst/>
                          <a:latin typeface="+mn-lt"/>
                          <a:ea typeface="Times New Roman" panose="02020603050405020304" pitchFamily="18" charset="0"/>
                        </a:rPr>
                        <a:t>osphate</a:t>
                      </a:r>
                      <a:endParaRPr lang="en-US" sz="1200" b="1" dirty="0">
                        <a:effectLst/>
                        <a:latin typeface="+mn-lt"/>
                        <a:ea typeface="Times New Roman" panose="02020603050405020304" pitchFamily="18" charset="0"/>
                      </a:endParaRPr>
                    </a:p>
                  </a:txBody>
                  <a:tcPr marL="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06087">
                <a:tc>
                  <a:txBody>
                    <a:bodyPr/>
                    <a:lstStyle/>
                    <a:p>
                      <a:pPr marL="42545" marR="0" eaLnBrk="0">
                        <a:lnSpc>
                          <a:spcPct val="107000"/>
                        </a:lnSpc>
                        <a:spcBef>
                          <a:spcPts val="0"/>
                        </a:spcBef>
                        <a:spcAft>
                          <a:spcPts val="0"/>
                        </a:spcAft>
                      </a:pPr>
                      <a:r>
                        <a:rPr lang="en-US" sz="1200" b="1" spc="-20">
                          <a:effectLst/>
                          <a:latin typeface="+mn-lt"/>
                          <a:ea typeface="Times New Roman" panose="02020603050405020304" pitchFamily="18" charset="0"/>
                        </a:rPr>
                        <a:t>2,4-Dinitrophenol</a:t>
                      </a:r>
                      <a:endParaRPr lang="en-US" sz="1200" b="1">
                        <a:effectLst/>
                        <a:latin typeface="+mn-lt"/>
                        <a:ea typeface="Times New Roman" panose="02020603050405020304" pitchFamily="18" charset="0"/>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24130" marR="0" eaLnBrk="0">
                        <a:lnSpc>
                          <a:spcPct val="107000"/>
                        </a:lnSpc>
                        <a:spcBef>
                          <a:spcPts val="0"/>
                        </a:spcBef>
                        <a:spcAft>
                          <a:spcPts val="0"/>
                        </a:spcAft>
                      </a:pPr>
                      <a:r>
                        <a:rPr lang="en-US" sz="1200" b="1" spc="-10" dirty="0">
                          <a:effectLst/>
                          <a:latin typeface="+mn-lt"/>
                          <a:ea typeface="Times New Roman" panose="02020603050405020304" pitchFamily="18" charset="0"/>
                        </a:rPr>
                        <a:t> p-</a:t>
                      </a:r>
                      <a:r>
                        <a:rPr lang="en-US" sz="1200" b="1" spc="-10" dirty="0" err="1">
                          <a:effectLst/>
                          <a:latin typeface="+mn-lt"/>
                          <a:ea typeface="Times New Roman" panose="02020603050405020304" pitchFamily="18" charset="0"/>
                        </a:rPr>
                        <a:t>Nitroaniline</a:t>
                      </a:r>
                      <a:endParaRPr lang="en-US" sz="1200" b="1" dirty="0">
                        <a:effectLst/>
                        <a:latin typeface="+mn-lt"/>
                        <a:ea typeface="Times New Roman" panose="02020603050405020304" pitchFamily="18" charset="0"/>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27305" marR="0" eaLnBrk="0">
                        <a:lnSpc>
                          <a:spcPct val="107000"/>
                        </a:lnSpc>
                        <a:spcBef>
                          <a:spcPts val="0"/>
                        </a:spcBef>
                        <a:spcAft>
                          <a:spcPts val="0"/>
                        </a:spcAft>
                      </a:pPr>
                      <a:r>
                        <a:rPr lang="en-US" sz="1200" b="1" dirty="0">
                          <a:effectLst/>
                          <a:latin typeface="+mn-lt"/>
                          <a:ea typeface="Times New Roman" panose="02020603050405020304" pitchFamily="18" charset="0"/>
                        </a:rPr>
                        <a:t> Phosgene</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27305" marR="0" eaLnBrk="0">
                        <a:lnSpc>
                          <a:spcPct val="107000"/>
                        </a:lnSpc>
                        <a:spcBef>
                          <a:spcPts val="0"/>
                        </a:spcBef>
                        <a:spcAft>
                          <a:spcPts val="0"/>
                        </a:spcAft>
                      </a:pPr>
                      <a:r>
                        <a:rPr lang="en-US" sz="1200" b="1" spc="-20" dirty="0">
                          <a:effectLst/>
                          <a:latin typeface="+mn-lt"/>
                          <a:ea typeface="Times New Roman" panose="02020603050405020304" pitchFamily="18" charset="0"/>
                        </a:rPr>
                        <a:t> Potassium cyanide</a:t>
                      </a:r>
                      <a:endParaRPr lang="en-US" sz="1200" b="1" dirty="0">
                        <a:effectLst/>
                        <a:latin typeface="+mn-lt"/>
                        <a:ea typeface="Times New Roman" panose="02020603050405020304" pitchFamily="18" charset="0"/>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27305" marR="0" eaLnBrk="0">
                        <a:lnSpc>
                          <a:spcPct val="107000"/>
                        </a:lnSpc>
                        <a:spcBef>
                          <a:spcPts val="0"/>
                        </a:spcBef>
                        <a:spcAft>
                          <a:spcPts val="0"/>
                        </a:spcAft>
                      </a:pPr>
                      <a:r>
                        <a:rPr lang="en-US" sz="1200" b="1" spc="-20">
                          <a:effectLst/>
                          <a:latin typeface="+mn-lt"/>
                          <a:ea typeface="Times New Roman" panose="02020603050405020304" pitchFamily="18" charset="0"/>
                        </a:rPr>
                        <a:t>Sodium azide</a:t>
                      </a:r>
                      <a:endParaRPr lang="en-US" sz="1200" b="1">
                        <a:effectLst/>
                        <a:latin typeface="+mn-lt"/>
                        <a:ea typeface="Times New Roman" panose="02020603050405020304" pitchFamily="18" charset="0"/>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55913">
                <a:tc>
                  <a:txBody>
                    <a:bodyPr/>
                    <a:lstStyle/>
                    <a:p>
                      <a:pPr marL="42545" marR="0" eaLnBrk="0">
                        <a:lnSpc>
                          <a:spcPct val="107000"/>
                        </a:lnSpc>
                        <a:spcBef>
                          <a:spcPts val="0"/>
                        </a:spcBef>
                        <a:spcAft>
                          <a:spcPts val="0"/>
                        </a:spcAft>
                      </a:pPr>
                      <a:r>
                        <a:rPr lang="en-US" sz="1200" b="1" spc="-20" dirty="0">
                          <a:effectLst/>
                          <a:latin typeface="+mn-lt"/>
                          <a:ea typeface="Times New Roman" panose="02020603050405020304" pitchFamily="18" charset="0"/>
                        </a:rPr>
                        <a:t>Sodium cyanide</a:t>
                      </a:r>
                      <a:endParaRPr lang="en-US" sz="1200" b="1" dirty="0">
                        <a:effectLst/>
                        <a:latin typeface="+mn-lt"/>
                        <a:ea typeface="Times New Roman" panose="02020603050405020304" pitchFamily="18" charset="0"/>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24130" marR="0" eaLnBrk="0">
                        <a:lnSpc>
                          <a:spcPct val="107000"/>
                        </a:lnSpc>
                        <a:spcBef>
                          <a:spcPts val="0"/>
                        </a:spcBef>
                        <a:spcAft>
                          <a:spcPts val="0"/>
                        </a:spcAft>
                      </a:pPr>
                      <a:r>
                        <a:rPr lang="en-US" sz="1200" b="1" spc="-20" dirty="0">
                          <a:effectLst/>
                          <a:latin typeface="+mn-lt"/>
                          <a:ea typeface="Times New Roman" panose="02020603050405020304" pitchFamily="18" charset="0"/>
                        </a:rPr>
                        <a:t>Thallium oxide</a:t>
                      </a:r>
                      <a:endParaRPr lang="en-US" sz="1200" b="1" dirty="0">
                        <a:effectLst/>
                        <a:latin typeface="+mn-lt"/>
                        <a:ea typeface="Times New Roman" panose="02020603050405020304" pitchFamily="18" charset="0"/>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22860" marR="548640" eaLnBrk="0">
                        <a:lnSpc>
                          <a:spcPct val="107000"/>
                        </a:lnSpc>
                        <a:spcBef>
                          <a:spcPts val="180"/>
                        </a:spcBef>
                        <a:spcAft>
                          <a:spcPts val="0"/>
                        </a:spcAft>
                      </a:pPr>
                      <a:endParaRPr lang="en-US" sz="800" b="1" spc="-35" dirty="0">
                        <a:effectLst/>
                        <a:latin typeface="+mn-lt"/>
                        <a:ea typeface="Times New Roman" panose="02020603050405020304" pitchFamily="18" charset="0"/>
                      </a:endParaRPr>
                    </a:p>
                    <a:p>
                      <a:pPr marL="22860" marR="548640" eaLnBrk="0">
                        <a:lnSpc>
                          <a:spcPct val="107000"/>
                        </a:lnSpc>
                        <a:spcBef>
                          <a:spcPts val="180"/>
                        </a:spcBef>
                        <a:spcAft>
                          <a:spcPts val="0"/>
                        </a:spcAft>
                      </a:pPr>
                      <a:r>
                        <a:rPr lang="en-US" sz="1200" b="1" spc="-35" dirty="0">
                          <a:effectLst/>
                          <a:latin typeface="+mn-lt"/>
                          <a:ea typeface="Times New Roman" panose="02020603050405020304" pitchFamily="18" charset="0"/>
                        </a:rPr>
                        <a:t> Vanadium </a:t>
                      </a:r>
                      <a:r>
                        <a:rPr lang="en-US" sz="1200" b="1" spc="-20" dirty="0">
                          <a:effectLst/>
                          <a:latin typeface="+mn-lt"/>
                          <a:ea typeface="Times New Roman" panose="02020603050405020304" pitchFamily="18" charset="0"/>
                        </a:rPr>
                        <a:t>pentoxide</a:t>
                      </a:r>
                      <a:endParaRPr lang="en-US" sz="1200" b="1" dirty="0">
                        <a:effectLst/>
                        <a:latin typeface="+mn-lt"/>
                        <a:ea typeface="Times New Roman" panose="02020603050405020304" pitchFamily="18" charset="0"/>
                      </a:endParaRPr>
                    </a:p>
                  </a:txBody>
                  <a:tcPr marL="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27305" marR="0" eaLnBrk="0">
                        <a:lnSpc>
                          <a:spcPct val="107000"/>
                        </a:lnSpc>
                        <a:spcBef>
                          <a:spcPts val="0"/>
                        </a:spcBef>
                        <a:spcAft>
                          <a:spcPts val="0"/>
                        </a:spcAft>
                      </a:pPr>
                      <a:r>
                        <a:rPr lang="en-US" sz="1200" b="1" dirty="0">
                          <a:effectLst/>
                          <a:latin typeface="+mn-lt"/>
                          <a:ea typeface="Times New Roman" panose="02020603050405020304" pitchFamily="18" charset="0"/>
                        </a:rPr>
                        <a:t> Epinephrine</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27305" marR="0" eaLnBrk="0">
                        <a:lnSpc>
                          <a:spcPct val="107000"/>
                        </a:lnSpc>
                        <a:spcBef>
                          <a:spcPts val="0"/>
                        </a:spcBef>
                        <a:spcAft>
                          <a:spcPts val="0"/>
                        </a:spcAft>
                      </a:pPr>
                      <a:r>
                        <a:rPr lang="en-US" sz="1200" b="1" dirty="0">
                          <a:effectLst/>
                          <a:latin typeface="+mn-lt"/>
                          <a:ea typeface="Times New Roman" panose="02020603050405020304" pitchFamily="18" charset="0"/>
                        </a:rPr>
                        <a:t> Nicotine &amp; salts</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23197">
                <a:tc>
                  <a:txBody>
                    <a:bodyPr/>
                    <a:lstStyle/>
                    <a:p>
                      <a:pPr marL="42545" marR="0" eaLnBrk="0">
                        <a:lnSpc>
                          <a:spcPct val="107000"/>
                        </a:lnSpc>
                        <a:spcBef>
                          <a:spcPts val="0"/>
                        </a:spcBef>
                        <a:spcAft>
                          <a:spcPts val="0"/>
                        </a:spcAft>
                      </a:pPr>
                      <a:r>
                        <a:rPr lang="en-US" sz="1200" b="1" spc="-20" dirty="0">
                          <a:effectLst/>
                          <a:latin typeface="+mn-lt"/>
                          <a:ea typeface="Times New Roman" panose="02020603050405020304" pitchFamily="18" charset="0"/>
                        </a:rPr>
                        <a:t>Osmium tetroxide</a:t>
                      </a:r>
                      <a:endParaRPr lang="en-US" sz="1200" b="1" dirty="0">
                        <a:effectLst/>
                        <a:latin typeface="+mn-lt"/>
                        <a:ea typeface="Times New Roman" panose="02020603050405020304" pitchFamily="18" charset="0"/>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eaLnBrk="0">
                        <a:lnSpc>
                          <a:spcPct val="107000"/>
                        </a:lnSpc>
                        <a:spcBef>
                          <a:spcPts val="0"/>
                        </a:spcBef>
                        <a:spcAft>
                          <a:spcPts val="0"/>
                        </a:spcAft>
                      </a:pPr>
                      <a:r>
                        <a:rPr lang="en-US" sz="1200" b="1" dirty="0">
                          <a:effectLst/>
                          <a:latin typeface="+mn-lt"/>
                          <a:ea typeface="Times New Roman" panose="02020603050405020304" pitchFamily="18" charset="0"/>
                        </a:rPr>
                        <a:t> </a:t>
                      </a:r>
                      <a:r>
                        <a:rPr lang="en-US" sz="1200" b="1" dirty="0" err="1">
                          <a:effectLst/>
                          <a:latin typeface="+mn-lt"/>
                          <a:ea typeface="Times New Roman" panose="02020603050405020304" pitchFamily="18" charset="0"/>
                        </a:rPr>
                        <a:t>Fluoroacetic</a:t>
                      </a:r>
                      <a:r>
                        <a:rPr lang="en-US" sz="1200" b="1" baseline="0" dirty="0">
                          <a:effectLst/>
                          <a:latin typeface="+mn-lt"/>
                          <a:ea typeface="Times New Roman" panose="02020603050405020304" pitchFamily="18" charset="0"/>
                        </a:rPr>
                        <a:t> acid</a:t>
                      </a:r>
                      <a:endParaRPr lang="en-US" sz="1200" b="1" dirty="0">
                        <a:effectLst/>
                        <a:latin typeface="+mn-lt"/>
                        <a:ea typeface="Times New Roman" panose="02020603050405020304" pitchFamily="18" charset="0"/>
                      </a:endParaRPr>
                    </a:p>
                  </a:txBody>
                  <a:tcPr marL="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eaLnBrk="0">
                        <a:lnSpc>
                          <a:spcPct val="107000"/>
                        </a:lnSpc>
                        <a:spcBef>
                          <a:spcPts val="0"/>
                        </a:spcBef>
                        <a:spcAft>
                          <a:spcPts val="0"/>
                        </a:spcAft>
                      </a:pPr>
                      <a:r>
                        <a:rPr lang="en-US" sz="1200" b="1" dirty="0">
                          <a:effectLst/>
                          <a:latin typeface="+mn-lt"/>
                          <a:ea typeface="Times New Roman" panose="02020603050405020304" pitchFamily="18" charset="0"/>
                        </a:rPr>
                        <a:t> Thallium oxide</a:t>
                      </a:r>
                    </a:p>
                  </a:txBody>
                  <a:tcPr marL="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eaLnBrk="0">
                        <a:lnSpc>
                          <a:spcPct val="107000"/>
                        </a:lnSpc>
                        <a:spcBef>
                          <a:spcPts val="0"/>
                        </a:spcBef>
                        <a:spcAft>
                          <a:spcPts val="0"/>
                        </a:spcAft>
                      </a:pPr>
                      <a:r>
                        <a:rPr lang="en-US" sz="1200" b="1" dirty="0">
                          <a:effectLst/>
                          <a:latin typeface="+mn-lt"/>
                          <a:ea typeface="Times New Roman" panose="02020603050405020304" pitchFamily="18" charset="0"/>
                        </a:rPr>
                        <a:t> Fluorine</a:t>
                      </a:r>
                    </a:p>
                  </a:txBody>
                  <a:tcPr marL="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eaLnBrk="0">
                        <a:lnSpc>
                          <a:spcPct val="107000"/>
                        </a:lnSpc>
                        <a:spcBef>
                          <a:spcPts val="0"/>
                        </a:spcBef>
                        <a:spcAft>
                          <a:spcPts val="0"/>
                        </a:spcAft>
                      </a:pPr>
                      <a:r>
                        <a:rPr lang="en-US" sz="1200" b="1" dirty="0">
                          <a:effectLst/>
                          <a:latin typeface="+mn-lt"/>
                          <a:ea typeface="Times New Roman" panose="02020603050405020304" pitchFamily="18" charset="0"/>
                        </a:rPr>
                        <a:t> Parathion</a:t>
                      </a:r>
                    </a:p>
                  </a:txBody>
                  <a:tcPr marL="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 name="TextBox 2"/>
          <p:cNvSpPr txBox="1"/>
          <p:nvPr/>
        </p:nvSpPr>
        <p:spPr>
          <a:xfrm>
            <a:off x="3657600" y="5211808"/>
            <a:ext cx="5334000" cy="1384995"/>
          </a:xfrm>
          <a:prstGeom prst="rect">
            <a:avLst/>
          </a:prstGeom>
          <a:noFill/>
          <a:ln w="12700">
            <a:solidFill>
              <a:schemeClr val="tx1"/>
            </a:solidFill>
          </a:ln>
        </p:spPr>
        <p:txBody>
          <a:bodyPr wrap="square" rtlCol="0">
            <a:spAutoFit/>
          </a:bodyPr>
          <a:lstStyle/>
          <a:p>
            <a:pPr algn="l"/>
            <a:r>
              <a:rPr lang="en-US" sz="1400" dirty="0">
                <a:latin typeface="+mn-lt"/>
              </a:rPr>
              <a:t>They must meet the </a:t>
            </a:r>
            <a:r>
              <a:rPr lang="en-US" sz="1400" u="sng" dirty="0">
                <a:latin typeface="+mn-lt"/>
              </a:rPr>
              <a:t>following criteria</a:t>
            </a:r>
            <a:r>
              <a:rPr lang="en-US" sz="1400" dirty="0">
                <a:latin typeface="+mn-lt"/>
              </a:rPr>
              <a:t>: </a:t>
            </a:r>
            <a:r>
              <a:rPr lang="en-US" sz="1400" b="1" dirty="0">
                <a:latin typeface="+mn-lt"/>
              </a:rPr>
              <a:t>(1)</a:t>
            </a:r>
            <a:r>
              <a:rPr lang="en-US" sz="1400" dirty="0">
                <a:latin typeface="+mn-lt"/>
              </a:rPr>
              <a:t> The formulation must contain at least one chemical on the P-list; </a:t>
            </a:r>
            <a:r>
              <a:rPr lang="en-US" sz="1400" b="1" dirty="0">
                <a:latin typeface="+mn-lt"/>
              </a:rPr>
              <a:t>(2) </a:t>
            </a:r>
            <a:r>
              <a:rPr lang="en-US" sz="1400" dirty="0">
                <a:latin typeface="+mn-lt"/>
              </a:rPr>
              <a:t>The chemical in the waste must be unused; and </a:t>
            </a:r>
            <a:r>
              <a:rPr lang="en-US" sz="1400" b="1" dirty="0">
                <a:latin typeface="+mn-lt"/>
              </a:rPr>
              <a:t>(3)</a:t>
            </a:r>
            <a:r>
              <a:rPr lang="en-US" sz="1400" dirty="0">
                <a:latin typeface="+mn-lt"/>
              </a:rPr>
              <a:t> the chemical in the waste must be in the form of a commercial chemical product (CCP), which is a chemical that is of technical (commercial) grade, 100% pure, and the only active ingredient in the formulation.</a:t>
            </a:r>
          </a:p>
        </p:txBody>
      </p:sp>
    </p:spTree>
    <p:extLst>
      <p:ext uri="{BB962C8B-B14F-4D97-AF65-F5344CB8AC3E}">
        <p14:creationId xmlns:p14="http://schemas.microsoft.com/office/powerpoint/2010/main" val="42781292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7" name="Group 61"/>
          <p:cNvGrpSpPr>
            <a:grpSpLocks/>
          </p:cNvGrpSpPr>
          <p:nvPr/>
        </p:nvGrpSpPr>
        <p:grpSpPr bwMode="auto">
          <a:xfrm>
            <a:off x="228604" y="76204"/>
            <a:ext cx="8686801" cy="2002511"/>
            <a:chOff x="96" y="113"/>
            <a:chExt cx="5328" cy="1058"/>
          </a:xfrm>
        </p:grpSpPr>
        <p:sp>
          <p:nvSpPr>
            <p:cNvPr id="21508" name="Rectangle 5"/>
            <p:cNvSpPr>
              <a:spLocks noChangeArrowheads="1"/>
            </p:cNvSpPr>
            <p:nvPr/>
          </p:nvSpPr>
          <p:spPr bwMode="auto">
            <a:xfrm>
              <a:off x="3408" y="119"/>
              <a:ext cx="1665" cy="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i="1" dirty="0">
                  <a:solidFill>
                    <a:srgbClr val="3333CC"/>
                  </a:solidFill>
                </a:rPr>
                <a:t>U Listed Wastes</a:t>
              </a:r>
              <a:endParaRPr lang="en-US" altLang="en-US" dirty="0">
                <a:solidFill>
                  <a:srgbClr val="3333CC"/>
                </a:solidFill>
              </a:endParaRPr>
            </a:p>
          </p:txBody>
        </p:sp>
        <p:sp>
          <p:nvSpPr>
            <p:cNvPr id="21509" name="AutoShape 6"/>
            <p:cNvSpPr>
              <a:spLocks noChangeArrowheads="1"/>
            </p:cNvSpPr>
            <p:nvPr/>
          </p:nvSpPr>
          <p:spPr bwMode="auto">
            <a:xfrm>
              <a:off x="96" y="408"/>
              <a:ext cx="5328" cy="631"/>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zh-CN" sz="1600" b="0" u="none" dirty="0">
                  <a:solidFill>
                    <a:srgbClr val="000000"/>
                  </a:solidFill>
                  <a:ea typeface="宋体" panose="02010600030101010101" pitchFamily="2" charset="-122"/>
                </a:rPr>
                <a:t>The U-listed (toxic, but not acutely) hazardous wastes are commercial grade formulations of</a:t>
              </a:r>
            </a:p>
            <a:p>
              <a:pPr algn="l"/>
              <a:r>
                <a:rPr lang="en-US" altLang="zh-CN" sz="1600" b="0" u="none" dirty="0">
                  <a:solidFill>
                    <a:srgbClr val="000000"/>
                  </a:solidFill>
                  <a:ea typeface="宋体" panose="02010600030101010101" pitchFamily="2" charset="-122"/>
                </a:rPr>
                <a:t>Specific unused chemicals.  Unused chemicals may be considered wastes because they are</a:t>
              </a:r>
            </a:p>
            <a:p>
              <a:pPr algn="l"/>
              <a:r>
                <a:rPr lang="en-US" altLang="zh-CN" sz="1600" b="0" u="none" dirty="0">
                  <a:solidFill>
                    <a:srgbClr val="000000"/>
                  </a:solidFill>
                  <a:ea typeface="宋体" panose="02010600030101010101" pitchFamily="2" charset="-122"/>
                </a:rPr>
                <a:t>no longer needed, spilled or off-specification.  There are over 300 U-listed hazardous wastes.  </a:t>
              </a:r>
            </a:p>
            <a:p>
              <a:pPr algn="l"/>
              <a:r>
                <a:rPr lang="en-US" altLang="zh-CN" sz="1600" b="0" u="none" dirty="0">
                  <a:solidFill>
                    <a:srgbClr val="000000"/>
                  </a:solidFill>
                  <a:ea typeface="宋体" panose="02010600030101010101" pitchFamily="2" charset="-122"/>
                </a:rPr>
                <a:t>Those most likely found in our laboratories include the following: </a:t>
              </a:r>
            </a:p>
          </p:txBody>
        </p:sp>
        <p:sp>
          <p:nvSpPr>
            <p:cNvPr id="21510" name="AutoShape 8"/>
            <p:cNvSpPr>
              <a:spLocks noChangeArrowheads="1"/>
            </p:cNvSpPr>
            <p:nvPr/>
          </p:nvSpPr>
          <p:spPr bwMode="auto">
            <a:xfrm>
              <a:off x="1224" y="113"/>
              <a:ext cx="768" cy="187"/>
            </a:xfrm>
            <a:prstGeom prst="flowChartTerminator">
              <a:avLst/>
            </a:prstGeom>
            <a:solidFill>
              <a:srgbClr val="800080"/>
            </a:solidFill>
            <a:ln w="9525">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400" u="none" dirty="0">
                  <a:solidFill>
                    <a:srgbClr val="FFFFFF"/>
                  </a:solidFill>
                </a:rPr>
                <a:t>START HERE</a:t>
              </a:r>
            </a:p>
          </p:txBody>
        </p:sp>
        <p:cxnSp>
          <p:nvCxnSpPr>
            <p:cNvPr id="21511" name="AutoShape 9"/>
            <p:cNvCxnSpPr>
              <a:cxnSpLocks noChangeShapeType="1"/>
            </p:cNvCxnSpPr>
            <p:nvPr/>
          </p:nvCxnSpPr>
          <p:spPr bwMode="auto">
            <a:xfrm>
              <a:off x="1632" y="221"/>
              <a:ext cx="0" cy="15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517" name="Rectangle 58"/>
            <p:cNvSpPr>
              <a:spLocks noChangeArrowheads="1"/>
            </p:cNvSpPr>
            <p:nvPr/>
          </p:nvSpPr>
          <p:spPr bwMode="auto">
            <a:xfrm>
              <a:off x="3216" y="1008"/>
              <a:ext cx="1680" cy="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endParaRPr lang="en-US" altLang="en-US" sz="1400" i="1" dirty="0">
                <a:solidFill>
                  <a:srgbClr val="000000"/>
                </a:solidFill>
                <a:latin typeface="Times New Roman" panose="02020603050405020304" pitchFamily="18" charset="0"/>
              </a:endParaRPr>
            </a:p>
          </p:txBody>
        </p:sp>
      </p:grpSp>
      <p:sp>
        <p:nvSpPr>
          <p:cNvPr id="29" name="AutoShape 12"/>
          <p:cNvSpPr>
            <a:spLocks noChangeArrowheads="1"/>
          </p:cNvSpPr>
          <p:nvPr/>
        </p:nvSpPr>
        <p:spPr bwMode="auto">
          <a:xfrm>
            <a:off x="457200" y="6057900"/>
            <a:ext cx="3505200" cy="742766"/>
          </a:xfrm>
          <a:prstGeom prst="flowChartAlternateProcess">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b="0" u="none" dirty="0">
                <a:solidFill>
                  <a:srgbClr val="000000"/>
                </a:solidFill>
              </a:rPr>
              <a:t>If material does NOT meet the </a:t>
            </a:r>
            <a:r>
              <a:rPr lang="en-US" altLang="en-US" sz="1200" u="none" dirty="0">
                <a:solidFill>
                  <a:srgbClr val="000000"/>
                </a:solidFill>
              </a:rPr>
              <a:t>LISTING</a:t>
            </a:r>
            <a:r>
              <a:rPr lang="en-US" altLang="en-US" sz="1200" b="0" u="none" dirty="0">
                <a:solidFill>
                  <a:srgbClr val="000000"/>
                </a:solidFill>
              </a:rPr>
              <a:t> criteria</a:t>
            </a:r>
            <a:r>
              <a:rPr lang="en-US" altLang="en-US" sz="1200" u="none" dirty="0">
                <a:solidFill>
                  <a:srgbClr val="000000"/>
                </a:solidFill>
              </a:rPr>
              <a:t>.</a:t>
            </a:r>
          </a:p>
          <a:p>
            <a:r>
              <a:rPr lang="en-US" altLang="en-US" sz="1400" b="0" u="none" dirty="0">
                <a:solidFill>
                  <a:srgbClr val="000000"/>
                </a:solidFill>
              </a:rPr>
              <a:t>Continue on </a:t>
            </a:r>
            <a:r>
              <a:rPr lang="en-US" altLang="en-US" sz="1400" i="1" dirty="0">
                <a:solidFill>
                  <a:srgbClr val="0000FF"/>
                </a:solidFill>
                <a:hlinkClick r:id="rId2" action="ppaction://hlinksldjump"/>
              </a:rPr>
              <a:t>Master </a:t>
            </a:r>
            <a:r>
              <a:rPr lang="en-US" altLang="en-US" sz="1400" i="1" dirty="0">
                <a:solidFill>
                  <a:srgbClr val="000000"/>
                </a:solidFill>
                <a:hlinkClick r:id="rId2" action="ppaction://hlinksldjump"/>
              </a:rPr>
              <a:t>Flowchart</a:t>
            </a:r>
            <a:endParaRPr lang="en-US" altLang="en-US" sz="1800" i="1" dirty="0">
              <a:solidFill>
                <a:srgbClr val="000000"/>
              </a:solidFill>
            </a:endParaRPr>
          </a:p>
        </p:txBody>
      </p:sp>
      <p:cxnSp>
        <p:nvCxnSpPr>
          <p:cNvPr id="40" name="AutoShape 9"/>
          <p:cNvCxnSpPr>
            <a:cxnSpLocks noChangeShapeType="1"/>
          </p:cNvCxnSpPr>
          <p:nvPr/>
        </p:nvCxnSpPr>
        <p:spPr bwMode="auto">
          <a:xfrm>
            <a:off x="2743200" y="5791200"/>
            <a:ext cx="0" cy="2667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3" name="Table 2"/>
          <p:cNvGraphicFramePr>
            <a:graphicFrameLocks noGrp="1"/>
          </p:cNvGraphicFramePr>
          <p:nvPr>
            <p:extLst>
              <p:ext uri="{D42A27DB-BD31-4B8C-83A1-F6EECF244321}">
                <p14:modId xmlns:p14="http://schemas.microsoft.com/office/powerpoint/2010/main" val="1052135783"/>
              </p:ext>
            </p:extLst>
          </p:nvPr>
        </p:nvGraphicFramePr>
        <p:xfrm>
          <a:off x="304799" y="1902691"/>
          <a:ext cx="8610602" cy="3888511"/>
        </p:xfrm>
        <a:graphic>
          <a:graphicData uri="http://schemas.openxmlformats.org/drawingml/2006/table">
            <a:tbl>
              <a:tblPr/>
              <a:tblGrid>
                <a:gridCol w="2172043">
                  <a:extLst>
                    <a:ext uri="{9D8B030D-6E8A-4147-A177-3AD203B41FA5}">
                      <a16:colId xmlns:a16="http://schemas.microsoft.com/office/drawing/2014/main" val="20000"/>
                    </a:ext>
                  </a:extLst>
                </a:gridCol>
                <a:gridCol w="1551460">
                  <a:extLst>
                    <a:ext uri="{9D8B030D-6E8A-4147-A177-3AD203B41FA5}">
                      <a16:colId xmlns:a16="http://schemas.microsoft.com/office/drawing/2014/main" val="20001"/>
                    </a:ext>
                  </a:extLst>
                </a:gridCol>
                <a:gridCol w="1550009">
                  <a:extLst>
                    <a:ext uri="{9D8B030D-6E8A-4147-A177-3AD203B41FA5}">
                      <a16:colId xmlns:a16="http://schemas.microsoft.com/office/drawing/2014/main" val="20002"/>
                    </a:ext>
                  </a:extLst>
                </a:gridCol>
                <a:gridCol w="1551033">
                  <a:extLst>
                    <a:ext uri="{9D8B030D-6E8A-4147-A177-3AD203B41FA5}">
                      <a16:colId xmlns:a16="http://schemas.microsoft.com/office/drawing/2014/main" val="20003"/>
                    </a:ext>
                  </a:extLst>
                </a:gridCol>
                <a:gridCol w="1786057">
                  <a:extLst>
                    <a:ext uri="{9D8B030D-6E8A-4147-A177-3AD203B41FA5}">
                      <a16:colId xmlns:a16="http://schemas.microsoft.com/office/drawing/2014/main" val="20004"/>
                    </a:ext>
                  </a:extLst>
                </a:gridCol>
              </a:tblGrid>
              <a:tr h="331016">
                <a:tc>
                  <a:txBody>
                    <a:bodyPr/>
                    <a:lstStyle/>
                    <a:p>
                      <a:pPr marL="17780" marR="0" eaLnBrk="0">
                        <a:lnSpc>
                          <a:spcPct val="107000"/>
                        </a:lnSpc>
                        <a:spcBef>
                          <a:spcPts val="0"/>
                        </a:spcBef>
                        <a:spcAft>
                          <a:spcPts val="0"/>
                        </a:spcAft>
                        <a:tabLst>
                          <a:tab pos="1125855" algn="l"/>
                          <a:tab pos="2228850" algn="l"/>
                          <a:tab pos="3331845" algn="l"/>
                          <a:tab pos="5041265" algn="r"/>
                        </a:tabLst>
                      </a:pPr>
                      <a:r>
                        <a:rPr lang="en-US" sz="1200" b="1" spc="-30" dirty="0">
                          <a:effectLst/>
                          <a:latin typeface="+mn-lt"/>
                          <a:ea typeface="Times New Roman" panose="02020603050405020304" pitchFamily="18" charset="0"/>
                        </a:rPr>
                        <a:t>Acetaldehyde                           </a:t>
                      </a:r>
                      <a:endParaRPr lang="en-US" sz="1200" b="1" dirty="0">
                        <a:effectLst/>
                        <a:latin typeface="+mn-lt"/>
                        <a:ea typeface="Times New Roman" panose="02020603050405020304" pitchFamily="18" charset="0"/>
                      </a:endParaRPr>
                    </a:p>
                  </a:txBody>
                  <a:tcPr marL="0" marR="0" marT="0"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780" marR="0" eaLnBrk="0">
                        <a:lnSpc>
                          <a:spcPct val="107000"/>
                        </a:lnSpc>
                        <a:spcBef>
                          <a:spcPts val="0"/>
                        </a:spcBef>
                        <a:spcAft>
                          <a:spcPts val="0"/>
                        </a:spcAft>
                        <a:tabLst>
                          <a:tab pos="1125855" algn="l"/>
                          <a:tab pos="2228850" algn="l"/>
                          <a:tab pos="3331845" algn="l"/>
                          <a:tab pos="5041265" algn="r"/>
                        </a:tabLst>
                      </a:pPr>
                      <a:r>
                        <a:rPr lang="en-US" sz="1200" b="1" spc="-30" dirty="0">
                          <a:effectLst/>
                          <a:latin typeface="+mn-lt"/>
                          <a:ea typeface="Times New Roman" panose="02020603050405020304" pitchFamily="18" charset="0"/>
                        </a:rPr>
                        <a:t>Pyridine</a:t>
                      </a:r>
                      <a:endParaRPr lang="en-US" sz="1200" b="1" dirty="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780" marR="0" eaLnBrk="0">
                        <a:lnSpc>
                          <a:spcPct val="107000"/>
                        </a:lnSpc>
                        <a:spcBef>
                          <a:spcPts val="0"/>
                        </a:spcBef>
                        <a:spcAft>
                          <a:spcPts val="0"/>
                        </a:spcAft>
                        <a:tabLst>
                          <a:tab pos="1125855" algn="l"/>
                          <a:tab pos="2228850" algn="l"/>
                          <a:tab pos="3331845" algn="l"/>
                          <a:tab pos="5041265" algn="r"/>
                        </a:tabLst>
                      </a:pPr>
                      <a:r>
                        <a:rPr lang="en-US" sz="1200" b="1" spc="-50" dirty="0">
                          <a:effectLst/>
                          <a:latin typeface="+mn-lt"/>
                          <a:ea typeface="Times New Roman" panose="02020603050405020304" pitchFamily="18" charset="0"/>
                        </a:rPr>
                        <a:t>2-Propanone</a:t>
                      </a:r>
                      <a:endParaRPr lang="en-US" sz="1200" b="1" dirty="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780" marR="0" eaLnBrk="0">
                        <a:lnSpc>
                          <a:spcPct val="107000"/>
                        </a:lnSpc>
                        <a:spcBef>
                          <a:spcPts val="0"/>
                        </a:spcBef>
                        <a:spcAft>
                          <a:spcPts val="0"/>
                        </a:spcAft>
                        <a:tabLst>
                          <a:tab pos="1125855" algn="l"/>
                          <a:tab pos="2228850" algn="l"/>
                          <a:tab pos="3331845" algn="l"/>
                          <a:tab pos="5041265" algn="r"/>
                        </a:tabLst>
                      </a:pPr>
                      <a:r>
                        <a:rPr lang="en-US" sz="1200" b="1" spc="-60" dirty="0">
                          <a:effectLst/>
                          <a:latin typeface="+mn-lt"/>
                          <a:ea typeface="Times New Roman" panose="02020603050405020304" pitchFamily="18" charset="0"/>
                        </a:rPr>
                        <a:t>Acetone</a:t>
                      </a:r>
                      <a:endParaRPr lang="en-US" sz="1200" b="1" dirty="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780" marR="0" eaLnBrk="0">
                        <a:lnSpc>
                          <a:spcPct val="107000"/>
                        </a:lnSpc>
                        <a:spcBef>
                          <a:spcPts val="0"/>
                        </a:spcBef>
                        <a:spcAft>
                          <a:spcPts val="0"/>
                        </a:spcAft>
                        <a:tabLst>
                          <a:tab pos="1125855" algn="l"/>
                          <a:tab pos="2228850" algn="l"/>
                          <a:tab pos="3331845" algn="l"/>
                          <a:tab pos="5041265" algn="r"/>
                        </a:tabLst>
                      </a:pPr>
                      <a:r>
                        <a:rPr lang="en-US" sz="1200" b="1" spc="-20" dirty="0">
                          <a:effectLst/>
                          <a:latin typeface="+mn-lt"/>
                          <a:ea typeface="Times New Roman" panose="02020603050405020304" pitchFamily="18" charset="0"/>
                        </a:rPr>
                        <a:t>Acetonitrile</a:t>
                      </a:r>
                      <a:endParaRPr lang="en-US" sz="1200" b="1" dirty="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11778">
                <a:tc>
                  <a:txBody>
                    <a:bodyPr/>
                    <a:lstStyle/>
                    <a:p>
                      <a:pPr marL="17780" marR="0" eaLnBrk="0">
                        <a:lnSpc>
                          <a:spcPct val="107000"/>
                        </a:lnSpc>
                        <a:spcBef>
                          <a:spcPts val="0"/>
                        </a:spcBef>
                        <a:spcAft>
                          <a:spcPts val="0"/>
                        </a:spcAft>
                      </a:pPr>
                      <a:r>
                        <a:rPr lang="en-US" sz="1200" b="1" spc="-20" dirty="0" err="1">
                          <a:effectLst/>
                          <a:latin typeface="+mn-lt"/>
                          <a:ea typeface="Times New Roman" panose="02020603050405020304" pitchFamily="18" charset="0"/>
                        </a:rPr>
                        <a:t>Cacodylic</a:t>
                      </a:r>
                      <a:r>
                        <a:rPr lang="en-US" sz="1200" b="1" spc="-20" dirty="0">
                          <a:effectLst/>
                          <a:latin typeface="+mn-lt"/>
                          <a:ea typeface="Times New Roman" panose="02020603050405020304" pitchFamily="18" charset="0"/>
                        </a:rPr>
                        <a:t> acid</a:t>
                      </a:r>
                      <a:endParaRPr lang="en-US" sz="1200" b="1" dirty="0">
                        <a:effectLst/>
                        <a:latin typeface="+mn-lt"/>
                        <a:ea typeface="Times New Roman" panose="02020603050405020304" pitchFamily="18" charset="0"/>
                      </a:endParaRPr>
                    </a:p>
                  </a:txBody>
                  <a:tcPr marL="0" marR="0" marT="0"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240" marR="0" eaLnBrk="0">
                        <a:lnSpc>
                          <a:spcPct val="107000"/>
                        </a:lnSpc>
                        <a:spcBef>
                          <a:spcPts val="0"/>
                        </a:spcBef>
                        <a:spcAft>
                          <a:spcPts val="0"/>
                        </a:spcAft>
                        <a:tabLst>
                          <a:tab pos="1773555" algn="r"/>
                        </a:tabLst>
                      </a:pPr>
                      <a:r>
                        <a:rPr lang="en-US" sz="1200" b="1" spc="-40" dirty="0">
                          <a:effectLst/>
                          <a:latin typeface="+mn-lt"/>
                          <a:ea typeface="Times New Roman" panose="02020603050405020304" pitchFamily="18" charset="0"/>
                        </a:rPr>
                        <a:t>Acrylamide</a:t>
                      </a:r>
                      <a:endParaRPr lang="en-US" sz="1200" b="1" dirty="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240" marR="0" indent="0" algn="l" defTabSz="914400" rtl="0" eaLnBrk="0" fontAlgn="auto" latinLnBrk="0" hangingPunct="1">
                        <a:lnSpc>
                          <a:spcPct val="107000"/>
                        </a:lnSpc>
                        <a:spcBef>
                          <a:spcPts val="0"/>
                        </a:spcBef>
                        <a:spcAft>
                          <a:spcPts val="0"/>
                        </a:spcAft>
                        <a:buClrTx/>
                        <a:buSzTx/>
                        <a:buFontTx/>
                        <a:buNone/>
                        <a:tabLst>
                          <a:tab pos="1773555" algn="r"/>
                        </a:tabLst>
                        <a:defRPr/>
                      </a:pPr>
                      <a:r>
                        <a:rPr lang="en-US" sz="1200" b="1" spc="-10" dirty="0">
                          <a:effectLst/>
                          <a:latin typeface="+mn-lt"/>
                          <a:ea typeface="Times New Roman" panose="02020603050405020304" pitchFamily="18" charset="0"/>
                        </a:rPr>
                        <a:t>Acrylonitrile</a:t>
                      </a:r>
                      <a:endParaRPr lang="en-US" sz="1200" b="1" dirty="0">
                        <a:effectLst/>
                        <a:latin typeface="+mn-lt"/>
                        <a:ea typeface="Times New Roman" panose="02020603050405020304" pitchFamily="18" charset="0"/>
                      </a:endParaRPr>
                    </a:p>
                    <a:p>
                      <a:pPr marL="15240" marR="0" eaLnBrk="0">
                        <a:lnSpc>
                          <a:spcPct val="107000"/>
                        </a:lnSpc>
                        <a:spcBef>
                          <a:spcPts val="0"/>
                        </a:spcBef>
                        <a:spcAft>
                          <a:spcPts val="0"/>
                        </a:spcAft>
                        <a:tabLst>
                          <a:tab pos="1773555" algn="r"/>
                        </a:tabLst>
                      </a:pPr>
                      <a:endParaRPr lang="en-US" sz="1200" b="1" dirty="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240" marR="0" eaLnBrk="0">
                        <a:lnSpc>
                          <a:spcPct val="107000"/>
                        </a:lnSpc>
                        <a:spcBef>
                          <a:spcPts val="0"/>
                        </a:spcBef>
                        <a:spcAft>
                          <a:spcPts val="0"/>
                        </a:spcAft>
                        <a:tabLst>
                          <a:tab pos="1551305" algn="r"/>
                        </a:tabLst>
                      </a:pPr>
                      <a:r>
                        <a:rPr lang="en-US" sz="1200" b="1" spc="-50" dirty="0">
                          <a:effectLst/>
                          <a:latin typeface="+mn-lt"/>
                          <a:ea typeface="Times New Roman" panose="02020603050405020304" pitchFamily="18" charset="0"/>
                        </a:rPr>
                        <a:t>Aniline	</a:t>
                      </a:r>
                      <a:endParaRPr lang="en-US" sz="1200" b="1" dirty="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240" marR="0" indent="0" algn="l" defTabSz="914400" rtl="0" eaLnBrk="0" fontAlgn="auto" latinLnBrk="0" hangingPunct="1">
                        <a:lnSpc>
                          <a:spcPct val="107000"/>
                        </a:lnSpc>
                        <a:spcBef>
                          <a:spcPts val="0"/>
                        </a:spcBef>
                        <a:spcAft>
                          <a:spcPts val="0"/>
                        </a:spcAft>
                        <a:buClrTx/>
                        <a:buSzTx/>
                        <a:buFontTx/>
                        <a:buNone/>
                        <a:tabLst>
                          <a:tab pos="1551305" algn="r"/>
                        </a:tabLst>
                        <a:defRPr/>
                      </a:pPr>
                      <a:r>
                        <a:rPr lang="en-US" sz="1200" b="1" dirty="0">
                          <a:effectLst/>
                          <a:latin typeface="+mn-lt"/>
                          <a:ea typeface="Times New Roman" panose="02020603050405020304" pitchFamily="18" charset="0"/>
                        </a:rPr>
                        <a:t>Benzene</a:t>
                      </a:r>
                    </a:p>
                    <a:p>
                      <a:pPr marL="15240" marR="0" eaLnBrk="0">
                        <a:lnSpc>
                          <a:spcPct val="107000"/>
                        </a:lnSpc>
                        <a:spcBef>
                          <a:spcPts val="0"/>
                        </a:spcBef>
                        <a:spcAft>
                          <a:spcPts val="0"/>
                        </a:spcAft>
                        <a:tabLst>
                          <a:tab pos="1551305" algn="r"/>
                        </a:tabLst>
                      </a:pPr>
                      <a:endParaRPr lang="en-US" sz="1200" b="1" dirty="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11778">
                <a:tc>
                  <a:txBody>
                    <a:bodyPr/>
                    <a:lstStyle/>
                    <a:p>
                      <a:pPr marL="17780" marR="0" eaLnBrk="0">
                        <a:lnSpc>
                          <a:spcPct val="107000"/>
                        </a:lnSpc>
                        <a:spcBef>
                          <a:spcPts val="0"/>
                        </a:spcBef>
                        <a:spcAft>
                          <a:spcPts val="0"/>
                        </a:spcAft>
                      </a:pPr>
                      <a:r>
                        <a:rPr lang="en-US" sz="1200" b="1">
                          <a:effectLst/>
                          <a:latin typeface="+mn-lt"/>
                          <a:ea typeface="Times New Roman" panose="02020603050405020304" pitchFamily="18" charset="0"/>
                        </a:rPr>
                        <a:t>1-Butanol</a:t>
                      </a:r>
                    </a:p>
                  </a:txBody>
                  <a:tcPr marL="0" marR="0" marT="0"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240" marR="0" eaLnBrk="0">
                        <a:lnSpc>
                          <a:spcPct val="107000"/>
                        </a:lnSpc>
                        <a:spcBef>
                          <a:spcPts val="0"/>
                        </a:spcBef>
                        <a:spcAft>
                          <a:spcPts val="0"/>
                        </a:spcAft>
                        <a:tabLst>
                          <a:tab pos="1715770" algn="r"/>
                        </a:tabLst>
                      </a:pPr>
                      <a:r>
                        <a:rPr lang="en-US" sz="1200" b="1" spc="-30" dirty="0" err="1">
                          <a:effectLst/>
                          <a:latin typeface="+mn-lt"/>
                          <a:ea typeface="Times New Roman" panose="02020603050405020304" pitchFamily="18" charset="0"/>
                        </a:rPr>
                        <a:t>Chlorobenzene</a:t>
                      </a:r>
                      <a:r>
                        <a:rPr lang="en-US" sz="1200" b="1" spc="-30" dirty="0">
                          <a:effectLst/>
                          <a:latin typeface="+mn-lt"/>
                          <a:ea typeface="Times New Roman" panose="02020603050405020304" pitchFamily="18" charset="0"/>
                        </a:rPr>
                        <a:t>	</a:t>
                      </a:r>
                      <a:endParaRPr lang="en-US" sz="1200" b="1" dirty="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240" marR="0" indent="0" algn="l" defTabSz="914400" rtl="0" eaLnBrk="0" fontAlgn="auto" latinLnBrk="0" hangingPunct="1">
                        <a:lnSpc>
                          <a:spcPct val="107000"/>
                        </a:lnSpc>
                        <a:spcBef>
                          <a:spcPts val="0"/>
                        </a:spcBef>
                        <a:spcAft>
                          <a:spcPts val="0"/>
                        </a:spcAft>
                        <a:buClrTx/>
                        <a:buSzTx/>
                        <a:buFontTx/>
                        <a:buNone/>
                        <a:tabLst>
                          <a:tab pos="1715770" algn="r"/>
                        </a:tabLst>
                        <a:defRPr/>
                      </a:pPr>
                      <a:r>
                        <a:rPr lang="en-US" sz="1200" b="1" dirty="0">
                          <a:effectLst/>
                          <a:latin typeface="+mn-lt"/>
                          <a:ea typeface="Times New Roman" panose="02020603050405020304" pitchFamily="18" charset="0"/>
                        </a:rPr>
                        <a:t>Chloroform</a:t>
                      </a:r>
                    </a:p>
                    <a:p>
                      <a:pPr marL="15240" marR="0" eaLnBrk="0">
                        <a:lnSpc>
                          <a:spcPct val="107000"/>
                        </a:lnSpc>
                        <a:spcBef>
                          <a:spcPts val="0"/>
                        </a:spcBef>
                        <a:spcAft>
                          <a:spcPts val="0"/>
                        </a:spcAft>
                        <a:tabLst>
                          <a:tab pos="1715770" algn="r"/>
                        </a:tabLst>
                      </a:pPr>
                      <a:endParaRPr lang="en-US" sz="1200" b="1" dirty="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240" marR="0" eaLnBrk="0">
                        <a:lnSpc>
                          <a:spcPct val="107000"/>
                        </a:lnSpc>
                        <a:spcBef>
                          <a:spcPts val="0"/>
                        </a:spcBef>
                        <a:spcAft>
                          <a:spcPts val="0"/>
                        </a:spcAft>
                        <a:tabLst>
                          <a:tab pos="1447800" algn="r"/>
                        </a:tabLst>
                      </a:pPr>
                      <a:r>
                        <a:rPr lang="en-US" sz="1200" b="1" spc="-60" dirty="0">
                          <a:effectLst/>
                          <a:latin typeface="+mn-lt"/>
                          <a:ea typeface="Times New Roman" panose="02020603050405020304" pitchFamily="18" charset="0"/>
                        </a:rPr>
                        <a:t>Hydrofluoric acid	</a:t>
                      </a:r>
                      <a:endParaRPr lang="en-US" sz="1200" b="1" dirty="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240" marR="0" indent="0" algn="l" defTabSz="914400" rtl="0" eaLnBrk="0" fontAlgn="auto" latinLnBrk="0" hangingPunct="1">
                        <a:lnSpc>
                          <a:spcPct val="107000"/>
                        </a:lnSpc>
                        <a:spcBef>
                          <a:spcPts val="0"/>
                        </a:spcBef>
                        <a:spcAft>
                          <a:spcPts val="0"/>
                        </a:spcAft>
                        <a:buClrTx/>
                        <a:buSzTx/>
                        <a:buFontTx/>
                        <a:buNone/>
                        <a:tabLst>
                          <a:tab pos="1447800" algn="r"/>
                        </a:tabLst>
                        <a:defRPr/>
                      </a:pPr>
                      <a:r>
                        <a:rPr lang="en-US" sz="1200" b="1" dirty="0">
                          <a:effectLst/>
                          <a:latin typeface="+mn-lt"/>
                          <a:ea typeface="Times New Roman" panose="02020603050405020304" pitchFamily="18" charset="0"/>
                        </a:rPr>
                        <a:t>Cresol</a:t>
                      </a:r>
                    </a:p>
                    <a:p>
                      <a:pPr marL="15240" marR="0" eaLnBrk="0">
                        <a:lnSpc>
                          <a:spcPct val="107000"/>
                        </a:lnSpc>
                        <a:spcBef>
                          <a:spcPts val="0"/>
                        </a:spcBef>
                        <a:spcAft>
                          <a:spcPts val="0"/>
                        </a:spcAft>
                        <a:tabLst>
                          <a:tab pos="1447800" algn="r"/>
                        </a:tabLst>
                      </a:pPr>
                      <a:endParaRPr lang="en-US" sz="1200" b="1" dirty="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31016">
                <a:tc>
                  <a:txBody>
                    <a:bodyPr/>
                    <a:lstStyle/>
                    <a:p>
                      <a:pPr marL="17780" marR="0" eaLnBrk="0">
                        <a:lnSpc>
                          <a:spcPct val="107000"/>
                        </a:lnSpc>
                        <a:spcBef>
                          <a:spcPts val="0"/>
                        </a:spcBef>
                        <a:spcAft>
                          <a:spcPts val="0"/>
                        </a:spcAft>
                      </a:pPr>
                      <a:r>
                        <a:rPr lang="en-US" sz="1200" b="1">
                          <a:effectLst/>
                          <a:latin typeface="+mn-lt"/>
                          <a:ea typeface="Times New Roman" panose="02020603050405020304" pitchFamily="18" charset="0"/>
                        </a:rPr>
                        <a:t>Cyclohexane</a:t>
                      </a:r>
                    </a:p>
                  </a:txBody>
                  <a:tcPr marL="0" marR="0" marT="0"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240" marR="0" eaLnBrk="0">
                        <a:lnSpc>
                          <a:spcPct val="107000"/>
                        </a:lnSpc>
                        <a:spcBef>
                          <a:spcPts val="0"/>
                        </a:spcBef>
                        <a:spcAft>
                          <a:spcPts val="0"/>
                        </a:spcAft>
                      </a:pPr>
                      <a:r>
                        <a:rPr lang="en-US" sz="1200" b="1" spc="-20">
                          <a:effectLst/>
                          <a:latin typeface="+mn-lt"/>
                          <a:ea typeface="Times New Roman" panose="02020603050405020304" pitchFamily="18" charset="0"/>
                        </a:rPr>
                        <a:t>Cyclohexanone</a:t>
                      </a:r>
                      <a:endParaRPr lang="en-US" sz="1200" b="1">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marR="0" eaLnBrk="0">
                        <a:lnSpc>
                          <a:spcPct val="107000"/>
                        </a:lnSpc>
                        <a:spcBef>
                          <a:spcPts val="0"/>
                        </a:spcBef>
                        <a:spcAft>
                          <a:spcPts val="0"/>
                        </a:spcAft>
                      </a:pPr>
                      <a:r>
                        <a:rPr lang="en-US" sz="1200" b="1" spc="-20">
                          <a:effectLst/>
                          <a:latin typeface="+mn-lt"/>
                          <a:ea typeface="Times New Roman" panose="02020603050405020304" pitchFamily="18" charset="0"/>
                        </a:rPr>
                        <a:t>Dichlorobenzene</a:t>
                      </a:r>
                      <a:endParaRPr lang="en-US" sz="1200" b="1">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240" marR="0" eaLnBrk="0">
                        <a:lnSpc>
                          <a:spcPct val="107000"/>
                        </a:lnSpc>
                        <a:spcBef>
                          <a:spcPts val="0"/>
                        </a:spcBef>
                        <a:spcAft>
                          <a:spcPts val="0"/>
                        </a:spcAft>
                      </a:pPr>
                      <a:r>
                        <a:rPr lang="en-US" sz="1200" b="1" spc="-20">
                          <a:effectLst/>
                          <a:latin typeface="+mn-lt"/>
                          <a:ea typeface="Times New Roman" panose="02020603050405020304" pitchFamily="18" charset="0"/>
                        </a:rPr>
                        <a:t>Ethylene dichloride</a:t>
                      </a:r>
                      <a:endParaRPr lang="en-US" sz="1200" b="1">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228600" eaLnBrk="0">
                        <a:lnSpc>
                          <a:spcPct val="107000"/>
                        </a:lnSpc>
                        <a:spcBef>
                          <a:spcPts val="0"/>
                        </a:spcBef>
                        <a:spcAft>
                          <a:spcPts val="0"/>
                        </a:spcAft>
                      </a:pPr>
                      <a:r>
                        <a:rPr lang="en-US" sz="1200" b="1" dirty="0">
                          <a:effectLst/>
                          <a:latin typeface="+mn-lt"/>
                          <a:ea typeface="Times New Roman" panose="02020603050405020304" pitchFamily="18" charset="0"/>
                        </a:rPr>
                        <a:t>1,2- </a:t>
                      </a:r>
                      <a:r>
                        <a:rPr lang="en-US" sz="1200" b="1" spc="-40" dirty="0" err="1">
                          <a:effectLst/>
                          <a:latin typeface="+mn-lt"/>
                          <a:ea typeface="Times New Roman" panose="02020603050405020304" pitchFamily="18" charset="0"/>
                        </a:rPr>
                        <a:t>Dichloroethylene</a:t>
                      </a:r>
                      <a:endParaRPr lang="en-US" sz="1200" b="1" dirty="0">
                        <a:effectLst/>
                        <a:latin typeface="+mn-lt"/>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11778">
                <a:tc>
                  <a:txBody>
                    <a:bodyPr/>
                    <a:lstStyle/>
                    <a:p>
                      <a:pPr marL="17780" marR="0" eaLnBrk="0">
                        <a:lnSpc>
                          <a:spcPct val="107000"/>
                        </a:lnSpc>
                        <a:spcBef>
                          <a:spcPts val="0"/>
                        </a:spcBef>
                        <a:spcAft>
                          <a:spcPts val="0"/>
                        </a:spcAft>
                      </a:pPr>
                      <a:r>
                        <a:rPr lang="en-US" sz="1200" b="1" spc="-20">
                          <a:effectLst/>
                          <a:latin typeface="+mn-lt"/>
                          <a:ea typeface="Times New Roman" panose="02020603050405020304" pitchFamily="18" charset="0"/>
                        </a:rPr>
                        <a:t>Methylene chloride</a:t>
                      </a:r>
                      <a:endParaRPr lang="en-US" sz="1200" b="1">
                        <a:effectLst/>
                        <a:latin typeface="+mn-lt"/>
                        <a:ea typeface="Times New Roman" panose="02020603050405020304" pitchFamily="18" charset="0"/>
                      </a:endParaRPr>
                    </a:p>
                  </a:txBody>
                  <a:tcPr marL="0" marR="0" marT="0"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240" marR="0" eaLnBrk="0">
                        <a:lnSpc>
                          <a:spcPct val="107000"/>
                        </a:lnSpc>
                        <a:spcBef>
                          <a:spcPts val="0"/>
                        </a:spcBef>
                        <a:spcAft>
                          <a:spcPts val="0"/>
                        </a:spcAft>
                        <a:tabLst>
                          <a:tab pos="1749425" algn="r"/>
                        </a:tabLst>
                      </a:pPr>
                      <a:r>
                        <a:rPr lang="en-US" sz="1200" b="1" spc="-40" dirty="0">
                          <a:effectLst/>
                          <a:latin typeface="+mn-lt"/>
                          <a:ea typeface="Times New Roman" panose="02020603050405020304" pitchFamily="18" charset="0"/>
                        </a:rPr>
                        <a:t>2,4-Dichlorophenol	</a:t>
                      </a:r>
                      <a:endParaRPr lang="en-US" sz="1200" b="1" dirty="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240" marR="0" eaLnBrk="0">
                        <a:lnSpc>
                          <a:spcPct val="107000"/>
                        </a:lnSpc>
                        <a:spcBef>
                          <a:spcPts val="0"/>
                        </a:spcBef>
                        <a:spcAft>
                          <a:spcPts val="0"/>
                        </a:spcAft>
                        <a:tabLst>
                          <a:tab pos="1749425" algn="r"/>
                        </a:tabLst>
                      </a:pPr>
                      <a:r>
                        <a:rPr lang="en-US" sz="1200" b="1" spc="-50" dirty="0">
                          <a:effectLst/>
                          <a:latin typeface="+mn-lt"/>
                          <a:ea typeface="Times New Roman" panose="02020603050405020304" pitchFamily="18" charset="0"/>
                        </a:rPr>
                        <a:t>1 ,4-Dioxane</a:t>
                      </a:r>
                      <a:endParaRPr lang="en-US" sz="1200" b="1" dirty="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240" marR="0" eaLnBrk="0">
                        <a:lnSpc>
                          <a:spcPct val="107000"/>
                        </a:lnSpc>
                        <a:spcBef>
                          <a:spcPts val="0"/>
                        </a:spcBef>
                        <a:spcAft>
                          <a:spcPts val="0"/>
                        </a:spcAft>
                        <a:tabLst>
                          <a:tab pos="1679575" algn="r"/>
                        </a:tabLst>
                      </a:pPr>
                      <a:r>
                        <a:rPr lang="en-US" sz="1200" b="1" spc="-30" dirty="0">
                          <a:effectLst/>
                          <a:latin typeface="+mn-lt"/>
                          <a:ea typeface="Times New Roman" panose="02020603050405020304" pitchFamily="18" charset="0"/>
                        </a:rPr>
                        <a:t>Ethyl acetate</a:t>
                      </a:r>
                      <a:endParaRPr lang="en-US" sz="1200" b="1" dirty="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240" marR="0" indent="0" algn="l" defTabSz="914400" rtl="0" eaLnBrk="0" fontAlgn="auto" latinLnBrk="0" hangingPunct="1">
                        <a:lnSpc>
                          <a:spcPct val="107000"/>
                        </a:lnSpc>
                        <a:spcBef>
                          <a:spcPts val="0"/>
                        </a:spcBef>
                        <a:spcAft>
                          <a:spcPts val="0"/>
                        </a:spcAft>
                        <a:buClrTx/>
                        <a:buSzTx/>
                        <a:buFontTx/>
                        <a:buNone/>
                        <a:tabLst>
                          <a:tab pos="1679575" algn="r"/>
                        </a:tabLst>
                        <a:defRPr/>
                      </a:pPr>
                      <a:r>
                        <a:rPr lang="en-US" sz="1200" b="1" spc="-20" dirty="0">
                          <a:effectLst/>
                          <a:latin typeface="+mn-lt"/>
                          <a:ea typeface="Times New Roman" panose="02020603050405020304" pitchFamily="18" charset="0"/>
                        </a:rPr>
                        <a:t>Ethyl ether</a:t>
                      </a:r>
                      <a:endParaRPr lang="en-US" sz="1200" b="1" dirty="0">
                        <a:effectLst/>
                        <a:latin typeface="+mn-lt"/>
                        <a:ea typeface="Times New Roman" panose="02020603050405020304" pitchFamily="18" charset="0"/>
                      </a:endParaRPr>
                    </a:p>
                    <a:p>
                      <a:pPr marL="15240" marR="0" eaLnBrk="0">
                        <a:lnSpc>
                          <a:spcPct val="107000"/>
                        </a:lnSpc>
                        <a:spcBef>
                          <a:spcPts val="0"/>
                        </a:spcBef>
                        <a:spcAft>
                          <a:spcPts val="0"/>
                        </a:spcAft>
                        <a:tabLst>
                          <a:tab pos="1679575" algn="r"/>
                        </a:tabLst>
                      </a:pPr>
                      <a:endParaRPr lang="en-US" sz="1200" b="1" dirty="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56753">
                <a:tc>
                  <a:txBody>
                    <a:bodyPr/>
                    <a:lstStyle/>
                    <a:p>
                      <a:pPr marL="22860" marR="68580" eaLnBrk="0">
                        <a:lnSpc>
                          <a:spcPct val="107000"/>
                        </a:lnSpc>
                        <a:spcBef>
                          <a:spcPts val="180"/>
                        </a:spcBef>
                        <a:spcAft>
                          <a:spcPts val="0"/>
                        </a:spcAft>
                      </a:pPr>
                      <a:r>
                        <a:rPr lang="en-US" sz="1200" b="1" spc="-40" dirty="0" err="1">
                          <a:effectLst/>
                          <a:latin typeface="+mn-lt"/>
                          <a:ea typeface="Times New Roman" panose="02020603050405020304" pitchFamily="18" charset="0"/>
                        </a:rPr>
                        <a:t>Trichloromonofluor</a:t>
                      </a:r>
                      <a:r>
                        <a:rPr lang="en-US" sz="1200" b="1" dirty="0" err="1">
                          <a:effectLst/>
                          <a:latin typeface="+mn-lt"/>
                          <a:ea typeface="Times New Roman" panose="02020603050405020304" pitchFamily="18" charset="0"/>
                        </a:rPr>
                        <a:t>omethane</a:t>
                      </a:r>
                      <a:endParaRPr lang="en-US" sz="1200" b="1" dirty="0">
                        <a:effectLst/>
                        <a:latin typeface="+mn-lt"/>
                        <a:ea typeface="Times New Roman" panose="02020603050405020304" pitchFamily="18" charset="0"/>
                      </a:endParaRPr>
                    </a:p>
                  </a:txBody>
                  <a:tcPr marL="0" marR="0" marT="0" marB="0">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240" marR="0" eaLnBrk="0">
                        <a:lnSpc>
                          <a:spcPct val="107000"/>
                        </a:lnSpc>
                        <a:spcBef>
                          <a:spcPts val="0"/>
                        </a:spcBef>
                        <a:spcAft>
                          <a:spcPts val="0"/>
                        </a:spcAft>
                      </a:pPr>
                      <a:r>
                        <a:rPr lang="en-US" sz="1200" b="1">
                          <a:effectLst/>
                          <a:latin typeface="+mn-lt"/>
                          <a:ea typeface="Times New Roman" panose="02020603050405020304" pitchFamily="18" charset="0"/>
                        </a:rPr>
                        <a:t>Formaldehyde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marR="0" eaLnBrk="0">
                        <a:lnSpc>
                          <a:spcPct val="107000"/>
                        </a:lnSpc>
                        <a:spcBef>
                          <a:spcPts val="0"/>
                        </a:spcBef>
                        <a:spcAft>
                          <a:spcPts val="0"/>
                        </a:spcAft>
                      </a:pPr>
                      <a:r>
                        <a:rPr lang="en-US" sz="1200" b="1">
                          <a:effectLst/>
                          <a:latin typeface="+mn-lt"/>
                          <a:ea typeface="Times New Roman" panose="02020603050405020304" pitchFamily="18" charset="0"/>
                        </a:rPr>
                        <a:t>Formic acid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240" marR="0" eaLnBrk="0">
                        <a:lnSpc>
                          <a:spcPct val="107000"/>
                        </a:lnSpc>
                        <a:spcBef>
                          <a:spcPts val="0"/>
                        </a:spcBef>
                        <a:spcAft>
                          <a:spcPts val="0"/>
                        </a:spcAft>
                      </a:pPr>
                      <a:r>
                        <a:rPr lang="en-US" sz="1200" b="1">
                          <a:effectLst/>
                          <a:latin typeface="+mn-lt"/>
                          <a:ea typeface="Times New Roman" panose="02020603050405020304" pitchFamily="18" charset="0"/>
                        </a:rPr>
                        <a:t>Hydrazine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marR="0" eaLnBrk="0">
                        <a:lnSpc>
                          <a:spcPct val="107000"/>
                        </a:lnSpc>
                        <a:spcBef>
                          <a:spcPts val="0"/>
                        </a:spcBef>
                        <a:spcAft>
                          <a:spcPts val="0"/>
                        </a:spcAft>
                      </a:pPr>
                      <a:r>
                        <a:rPr lang="en-US" sz="1200" b="1" spc="-20" dirty="0">
                          <a:effectLst/>
                          <a:latin typeface="+mn-lt"/>
                          <a:ea typeface="Times New Roman" panose="02020603050405020304" pitchFamily="18" charset="0"/>
                        </a:rPr>
                        <a:t>Isobutyl alcohol</a:t>
                      </a:r>
                      <a:endParaRPr lang="en-US" sz="1200" b="1" dirty="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11778">
                <a:tc>
                  <a:txBody>
                    <a:bodyPr/>
                    <a:lstStyle/>
                    <a:p>
                      <a:pPr marL="17780" marR="0" eaLnBrk="0">
                        <a:lnSpc>
                          <a:spcPct val="107000"/>
                        </a:lnSpc>
                        <a:spcBef>
                          <a:spcPts val="0"/>
                        </a:spcBef>
                        <a:spcAft>
                          <a:spcPts val="0"/>
                        </a:spcAft>
                      </a:pPr>
                      <a:r>
                        <a:rPr lang="en-US" sz="1200" b="1" spc="-10">
                          <a:effectLst/>
                          <a:latin typeface="+mn-lt"/>
                          <a:ea typeface="Times New Roman" panose="02020603050405020304" pitchFamily="18" charset="0"/>
                        </a:rPr>
                        <a:t>Lead acetate</a:t>
                      </a:r>
                      <a:endParaRPr lang="en-US" sz="1200" b="1">
                        <a:effectLst/>
                        <a:latin typeface="+mn-lt"/>
                        <a:ea typeface="Times New Roman" panose="02020603050405020304" pitchFamily="18" charset="0"/>
                      </a:endParaRPr>
                    </a:p>
                  </a:txBody>
                  <a:tcPr marL="0" marR="0" marT="0"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240" marR="0" eaLnBrk="0">
                        <a:lnSpc>
                          <a:spcPct val="107000"/>
                        </a:lnSpc>
                        <a:spcBef>
                          <a:spcPts val="0"/>
                        </a:spcBef>
                        <a:spcAft>
                          <a:spcPts val="0"/>
                        </a:spcAft>
                      </a:pPr>
                      <a:r>
                        <a:rPr lang="en-US" sz="1200" b="1">
                          <a:effectLst/>
                          <a:latin typeface="+mn-lt"/>
                          <a:ea typeface="Times New Roman" panose="02020603050405020304" pitchFamily="18" charset="0"/>
                        </a:rPr>
                        <a:t>Mercury</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marR="0" eaLnBrk="0">
                        <a:lnSpc>
                          <a:spcPct val="107000"/>
                        </a:lnSpc>
                        <a:spcBef>
                          <a:spcPts val="0"/>
                        </a:spcBef>
                        <a:spcAft>
                          <a:spcPts val="0"/>
                        </a:spcAft>
                      </a:pPr>
                      <a:r>
                        <a:rPr lang="en-US" sz="1200" b="1" dirty="0">
                          <a:effectLst/>
                          <a:latin typeface="+mn-lt"/>
                          <a:ea typeface="Times New Roman" panose="02020603050405020304" pitchFamily="18" charset="0"/>
                        </a:rPr>
                        <a:t>Methanol</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240" marR="0" eaLnBrk="0">
                        <a:lnSpc>
                          <a:spcPct val="107000"/>
                        </a:lnSpc>
                        <a:spcBef>
                          <a:spcPts val="0"/>
                        </a:spcBef>
                        <a:spcAft>
                          <a:spcPts val="0"/>
                        </a:spcAft>
                      </a:pPr>
                      <a:r>
                        <a:rPr lang="en-US" sz="1200" b="1" spc="-20">
                          <a:effectLst/>
                          <a:latin typeface="+mn-lt"/>
                          <a:ea typeface="Times New Roman" panose="02020603050405020304" pitchFamily="18" charset="0"/>
                        </a:rPr>
                        <a:t>Methyl ethyl ketone</a:t>
                      </a:r>
                      <a:endParaRPr lang="en-US" sz="1200" b="1">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297180" eaLnBrk="0">
                        <a:lnSpc>
                          <a:spcPct val="107000"/>
                        </a:lnSpc>
                        <a:spcBef>
                          <a:spcPts val="0"/>
                        </a:spcBef>
                        <a:spcAft>
                          <a:spcPts val="0"/>
                        </a:spcAft>
                      </a:pPr>
                      <a:r>
                        <a:rPr lang="en-US" sz="1200" b="1" spc="-40">
                          <a:effectLst/>
                          <a:latin typeface="+mn-lt"/>
                          <a:ea typeface="Times New Roman" panose="02020603050405020304" pitchFamily="18" charset="0"/>
                        </a:rPr>
                        <a:t>Methyl isobutyl </a:t>
                      </a:r>
                      <a:r>
                        <a:rPr lang="en-US" sz="1200" b="1">
                          <a:effectLst/>
                          <a:latin typeface="+mn-lt"/>
                          <a:ea typeface="Times New Roman" panose="02020603050405020304" pitchFamily="18" charset="0"/>
                        </a:rPr>
                        <a:t>ketone</a:t>
                      </a:r>
                    </a:p>
                  </a:txBody>
                  <a:tcPr marL="0" marR="0" marT="0" marB="0">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11778">
                <a:tc>
                  <a:txBody>
                    <a:bodyPr/>
                    <a:lstStyle/>
                    <a:p>
                      <a:pPr marL="17780" marR="0" eaLnBrk="0">
                        <a:lnSpc>
                          <a:spcPct val="107000"/>
                        </a:lnSpc>
                        <a:spcBef>
                          <a:spcPts val="0"/>
                        </a:spcBef>
                        <a:spcAft>
                          <a:spcPts val="0"/>
                        </a:spcAft>
                      </a:pPr>
                      <a:r>
                        <a:rPr lang="en-US" sz="1200" b="1" spc="-20">
                          <a:effectLst/>
                          <a:latin typeface="+mn-lt"/>
                          <a:ea typeface="Times New Roman" panose="02020603050405020304" pitchFamily="18" charset="0"/>
                        </a:rPr>
                        <a:t>Triethylamine</a:t>
                      </a:r>
                      <a:endParaRPr lang="en-US" sz="1200" b="1">
                        <a:effectLst/>
                        <a:latin typeface="+mn-lt"/>
                        <a:ea typeface="Times New Roman" panose="02020603050405020304" pitchFamily="18" charset="0"/>
                      </a:endParaRPr>
                    </a:p>
                  </a:txBody>
                  <a:tcPr marL="0" marR="0" marT="0"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240" marR="0" eaLnBrk="0">
                        <a:lnSpc>
                          <a:spcPct val="107000"/>
                        </a:lnSpc>
                        <a:spcBef>
                          <a:spcPts val="0"/>
                        </a:spcBef>
                        <a:spcAft>
                          <a:spcPts val="0"/>
                        </a:spcAft>
                      </a:pPr>
                      <a:r>
                        <a:rPr lang="en-US" sz="1200" b="1" spc="-15" dirty="0">
                          <a:effectLst/>
                          <a:latin typeface="+mn-lt"/>
                          <a:ea typeface="Times New Roman" panose="02020603050405020304" pitchFamily="18" charset="0"/>
                        </a:rPr>
                        <a:t>Methyl methacrylate</a:t>
                      </a:r>
                      <a:endParaRPr lang="en-US" sz="1200" b="1" dirty="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240" marR="0" indent="0" algn="l" defTabSz="914400" rtl="0" eaLnBrk="0" fontAlgn="auto" latinLnBrk="0" hangingPunct="1">
                        <a:lnSpc>
                          <a:spcPct val="107000"/>
                        </a:lnSpc>
                        <a:spcBef>
                          <a:spcPts val="0"/>
                        </a:spcBef>
                        <a:spcAft>
                          <a:spcPts val="0"/>
                        </a:spcAft>
                        <a:buClrTx/>
                        <a:buSzTx/>
                        <a:buFontTx/>
                        <a:buNone/>
                        <a:tabLst/>
                        <a:defRPr/>
                      </a:pPr>
                      <a:r>
                        <a:rPr lang="en-US" sz="1200" b="1" spc="-15" dirty="0">
                          <a:effectLst/>
                          <a:latin typeface="+mn-lt"/>
                          <a:ea typeface="Times New Roman" panose="02020603050405020304" pitchFamily="18" charset="0"/>
                        </a:rPr>
                        <a:t>Naphthalene</a:t>
                      </a:r>
                      <a:endParaRPr lang="en-US" sz="1200" b="1" dirty="0">
                        <a:effectLst/>
                        <a:latin typeface="+mn-lt"/>
                        <a:ea typeface="Times New Roman" panose="02020603050405020304" pitchFamily="18" charset="0"/>
                      </a:endParaRPr>
                    </a:p>
                    <a:p>
                      <a:pPr marL="15240" marR="0" eaLnBrk="0">
                        <a:lnSpc>
                          <a:spcPct val="107000"/>
                        </a:lnSpc>
                        <a:spcBef>
                          <a:spcPts val="0"/>
                        </a:spcBef>
                        <a:spcAft>
                          <a:spcPts val="0"/>
                        </a:spcAft>
                      </a:pPr>
                      <a:endParaRPr lang="en-US" sz="1200" b="1" dirty="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240" marR="0" eaLnBrk="0">
                        <a:lnSpc>
                          <a:spcPct val="107000"/>
                        </a:lnSpc>
                        <a:spcBef>
                          <a:spcPts val="0"/>
                        </a:spcBef>
                        <a:spcAft>
                          <a:spcPts val="0"/>
                        </a:spcAft>
                        <a:tabLst>
                          <a:tab pos="1666875" algn="r"/>
                        </a:tabLst>
                      </a:pPr>
                      <a:r>
                        <a:rPr lang="en-US" sz="1200" b="1" spc="-60" dirty="0">
                          <a:effectLst/>
                          <a:latin typeface="+mn-lt"/>
                          <a:ea typeface="Times New Roman" panose="02020603050405020304" pitchFamily="18" charset="0"/>
                        </a:rPr>
                        <a:t>Phenol</a:t>
                      </a:r>
                      <a:endParaRPr lang="en-US" sz="1200" b="1" dirty="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240" marR="0" indent="0" algn="l" defTabSz="914400" rtl="0" eaLnBrk="0" fontAlgn="auto" latinLnBrk="0" hangingPunct="1">
                        <a:lnSpc>
                          <a:spcPct val="107000"/>
                        </a:lnSpc>
                        <a:spcBef>
                          <a:spcPts val="0"/>
                        </a:spcBef>
                        <a:spcAft>
                          <a:spcPts val="0"/>
                        </a:spcAft>
                        <a:buClrTx/>
                        <a:buSzTx/>
                        <a:buFontTx/>
                        <a:buNone/>
                        <a:tabLst>
                          <a:tab pos="1666875" algn="r"/>
                        </a:tabLst>
                        <a:defRPr/>
                      </a:pPr>
                      <a:r>
                        <a:rPr lang="en-US" sz="1200" b="1" dirty="0">
                          <a:effectLst/>
                          <a:latin typeface="+mn-lt"/>
                          <a:ea typeface="Times New Roman" panose="02020603050405020304" pitchFamily="18" charset="0"/>
                        </a:rPr>
                        <a:t>Resorcinol</a:t>
                      </a:r>
                    </a:p>
                    <a:p>
                      <a:pPr marL="15240" marR="0" eaLnBrk="0">
                        <a:lnSpc>
                          <a:spcPct val="107000"/>
                        </a:lnSpc>
                        <a:spcBef>
                          <a:spcPts val="0"/>
                        </a:spcBef>
                        <a:spcAft>
                          <a:spcPts val="0"/>
                        </a:spcAft>
                        <a:tabLst>
                          <a:tab pos="1666875" algn="r"/>
                        </a:tabLst>
                      </a:pPr>
                      <a:endParaRPr lang="en-US" sz="1200" b="1" dirty="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11778">
                <a:tc>
                  <a:txBody>
                    <a:bodyPr/>
                    <a:lstStyle/>
                    <a:p>
                      <a:pPr marL="22860" marR="160020" eaLnBrk="0">
                        <a:lnSpc>
                          <a:spcPct val="107000"/>
                        </a:lnSpc>
                        <a:spcBef>
                          <a:spcPts val="180"/>
                        </a:spcBef>
                        <a:spcAft>
                          <a:spcPts val="0"/>
                        </a:spcAft>
                      </a:pPr>
                      <a:r>
                        <a:rPr lang="en-US" sz="1200" b="1" dirty="0">
                          <a:effectLst/>
                          <a:latin typeface="+mn-lt"/>
                          <a:ea typeface="Times New Roman" panose="02020603050405020304" pitchFamily="18" charset="0"/>
                        </a:rPr>
                        <a:t>1,1,1,2- </a:t>
                      </a:r>
                      <a:r>
                        <a:rPr lang="en-US" sz="1200" b="1" spc="-40" dirty="0" err="1">
                          <a:effectLst/>
                          <a:latin typeface="+mn-lt"/>
                          <a:ea typeface="Times New Roman" panose="02020603050405020304" pitchFamily="18" charset="0"/>
                        </a:rPr>
                        <a:t>Tetrachloroethane</a:t>
                      </a:r>
                      <a:endParaRPr lang="en-US" sz="1200" b="1" dirty="0">
                        <a:effectLst/>
                        <a:latin typeface="+mn-lt"/>
                        <a:ea typeface="Times New Roman" panose="02020603050405020304" pitchFamily="18" charset="0"/>
                      </a:endParaRPr>
                    </a:p>
                  </a:txBody>
                  <a:tcPr marL="0" marR="0" marT="0" marB="0">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60020" eaLnBrk="0">
                        <a:lnSpc>
                          <a:spcPct val="107000"/>
                        </a:lnSpc>
                        <a:spcBef>
                          <a:spcPts val="180"/>
                        </a:spcBef>
                        <a:spcAft>
                          <a:spcPts val="0"/>
                        </a:spcAft>
                      </a:pPr>
                      <a:r>
                        <a:rPr lang="en-US" sz="1200" b="1" dirty="0">
                          <a:effectLst/>
                          <a:latin typeface="+mn-lt"/>
                          <a:ea typeface="Times New Roman" panose="02020603050405020304" pitchFamily="18" charset="0"/>
                        </a:rPr>
                        <a:t>1,1,2,2- </a:t>
                      </a:r>
                      <a:r>
                        <a:rPr lang="en-US" sz="1200" b="1" spc="-30" dirty="0" err="1">
                          <a:effectLst/>
                          <a:latin typeface="+mn-lt"/>
                          <a:ea typeface="Times New Roman" panose="02020603050405020304" pitchFamily="18" charset="0"/>
                        </a:rPr>
                        <a:t>Tetrachloroethane</a:t>
                      </a:r>
                      <a:endParaRPr lang="en-US" sz="1200" b="1" dirty="0">
                        <a:effectLst/>
                        <a:latin typeface="+mn-lt"/>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marR="0" eaLnBrk="0">
                        <a:lnSpc>
                          <a:spcPct val="107000"/>
                        </a:lnSpc>
                        <a:spcBef>
                          <a:spcPts val="0"/>
                        </a:spcBef>
                        <a:spcAft>
                          <a:spcPts val="0"/>
                        </a:spcAft>
                      </a:pPr>
                      <a:r>
                        <a:rPr lang="en-US" sz="1200" b="1" spc="-20" dirty="0" err="1">
                          <a:effectLst/>
                          <a:latin typeface="+mn-lt"/>
                          <a:ea typeface="Times New Roman" panose="02020603050405020304" pitchFamily="18" charset="0"/>
                        </a:rPr>
                        <a:t>Tetrachloroethylene</a:t>
                      </a:r>
                      <a:endParaRPr lang="en-US" sz="1200" b="1" dirty="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240" marR="0" eaLnBrk="0">
                        <a:lnSpc>
                          <a:spcPct val="107000"/>
                        </a:lnSpc>
                        <a:spcBef>
                          <a:spcPts val="0"/>
                        </a:spcBef>
                        <a:spcAft>
                          <a:spcPts val="0"/>
                        </a:spcAft>
                      </a:pPr>
                      <a:r>
                        <a:rPr lang="en-US" sz="1200" b="1" spc="-25">
                          <a:effectLst/>
                          <a:latin typeface="+mn-lt"/>
                          <a:ea typeface="Times New Roman" panose="02020603050405020304" pitchFamily="18" charset="0"/>
                        </a:rPr>
                        <a:t>Carbon tetrachloride</a:t>
                      </a:r>
                      <a:endParaRPr lang="en-US" sz="1200" b="1">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marR="0" eaLnBrk="0">
                        <a:lnSpc>
                          <a:spcPct val="107000"/>
                        </a:lnSpc>
                        <a:spcBef>
                          <a:spcPts val="0"/>
                        </a:spcBef>
                        <a:spcAft>
                          <a:spcPts val="0"/>
                        </a:spcAft>
                      </a:pPr>
                      <a:r>
                        <a:rPr lang="en-US" sz="1200" b="1" spc="-20" dirty="0" err="1">
                          <a:effectLst/>
                          <a:latin typeface="+mn-lt"/>
                          <a:ea typeface="Times New Roman" panose="02020603050405020304" pitchFamily="18" charset="0"/>
                        </a:rPr>
                        <a:t>Tetrahydrofuran</a:t>
                      </a:r>
                      <a:endParaRPr lang="en-US" sz="1200" b="1" dirty="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99058">
                <a:tc>
                  <a:txBody>
                    <a:bodyPr/>
                    <a:lstStyle/>
                    <a:p>
                      <a:pPr marL="17780" marR="0" eaLnBrk="0">
                        <a:lnSpc>
                          <a:spcPct val="107000"/>
                        </a:lnSpc>
                        <a:spcBef>
                          <a:spcPts val="0"/>
                        </a:spcBef>
                        <a:spcAft>
                          <a:spcPts val="0"/>
                        </a:spcAft>
                      </a:pPr>
                      <a:r>
                        <a:rPr lang="en-US" sz="1200" b="1">
                          <a:effectLst/>
                          <a:latin typeface="+mn-lt"/>
                          <a:ea typeface="Times New Roman" panose="02020603050405020304" pitchFamily="18" charset="0"/>
                        </a:rPr>
                        <a:t>Trypan blue</a:t>
                      </a:r>
                    </a:p>
                  </a:txBody>
                  <a:tcPr marL="0" marR="0" marT="0"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15240" marR="0" eaLnBrk="0">
                        <a:lnSpc>
                          <a:spcPct val="107000"/>
                        </a:lnSpc>
                        <a:spcBef>
                          <a:spcPts val="0"/>
                        </a:spcBef>
                        <a:spcAft>
                          <a:spcPts val="0"/>
                        </a:spcAft>
                        <a:tabLst>
                          <a:tab pos="1536065" algn="r"/>
                        </a:tabLst>
                      </a:pPr>
                      <a:r>
                        <a:rPr lang="en-US" sz="1200" b="1" spc="-40" dirty="0" err="1">
                          <a:effectLst/>
                          <a:latin typeface="+mn-lt"/>
                          <a:ea typeface="Times New Roman" panose="02020603050405020304" pitchFamily="18" charset="0"/>
                        </a:rPr>
                        <a:t>Thiourea</a:t>
                      </a:r>
                      <a:r>
                        <a:rPr lang="en-US" sz="1200" b="1" spc="-40" dirty="0">
                          <a:effectLst/>
                          <a:latin typeface="+mn-lt"/>
                          <a:ea typeface="Times New Roman" panose="02020603050405020304" pitchFamily="18" charset="0"/>
                        </a:rPr>
                        <a:t>	</a:t>
                      </a:r>
                      <a:endParaRPr lang="en-US" sz="1200" b="1" dirty="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15240" marR="0" indent="0" algn="l" defTabSz="914400" rtl="0" eaLnBrk="0" fontAlgn="auto" latinLnBrk="0" hangingPunct="1">
                        <a:lnSpc>
                          <a:spcPct val="107000"/>
                        </a:lnSpc>
                        <a:spcBef>
                          <a:spcPts val="0"/>
                        </a:spcBef>
                        <a:spcAft>
                          <a:spcPts val="0"/>
                        </a:spcAft>
                        <a:buClrTx/>
                        <a:buSzTx/>
                        <a:buFontTx/>
                        <a:buNone/>
                        <a:tabLst>
                          <a:tab pos="1536065" algn="r"/>
                        </a:tabLst>
                        <a:defRPr/>
                      </a:pPr>
                      <a:r>
                        <a:rPr lang="en-US" sz="1200" b="1" dirty="0">
                          <a:effectLst/>
                          <a:latin typeface="+mn-lt"/>
                          <a:ea typeface="Times New Roman" panose="02020603050405020304" pitchFamily="18" charset="0"/>
                        </a:rPr>
                        <a:t>Toluene</a:t>
                      </a:r>
                    </a:p>
                    <a:p>
                      <a:pPr marL="15240" marR="0" eaLnBrk="0">
                        <a:lnSpc>
                          <a:spcPct val="107000"/>
                        </a:lnSpc>
                        <a:spcBef>
                          <a:spcPts val="0"/>
                        </a:spcBef>
                        <a:spcAft>
                          <a:spcPts val="0"/>
                        </a:spcAft>
                        <a:tabLst>
                          <a:tab pos="1536065" algn="r"/>
                        </a:tabLst>
                      </a:pPr>
                      <a:endParaRPr lang="en-US" sz="1200" b="1" dirty="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15240" marR="0" eaLnBrk="0">
                        <a:lnSpc>
                          <a:spcPct val="107000"/>
                        </a:lnSpc>
                        <a:spcBef>
                          <a:spcPts val="0"/>
                        </a:spcBef>
                        <a:spcAft>
                          <a:spcPts val="0"/>
                        </a:spcAft>
                        <a:tabLst>
                          <a:tab pos="2023745" algn="r"/>
                        </a:tabLst>
                      </a:pPr>
                      <a:r>
                        <a:rPr lang="en-US" sz="1200" b="1" spc="-50" dirty="0">
                          <a:effectLst/>
                          <a:latin typeface="+mn-lt"/>
                          <a:ea typeface="Times New Roman" panose="02020603050405020304" pitchFamily="18" charset="0"/>
                        </a:rPr>
                        <a:t>Xylene</a:t>
                      </a:r>
                      <a:endParaRPr lang="en-US" sz="1200" b="1" dirty="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15240" marR="0" indent="0" algn="l" defTabSz="914400" rtl="0" eaLnBrk="0" fontAlgn="auto" latinLnBrk="0" hangingPunct="1">
                        <a:lnSpc>
                          <a:spcPct val="107000"/>
                        </a:lnSpc>
                        <a:spcBef>
                          <a:spcPts val="0"/>
                        </a:spcBef>
                        <a:spcAft>
                          <a:spcPts val="0"/>
                        </a:spcAft>
                        <a:buClrTx/>
                        <a:buSzTx/>
                        <a:buFontTx/>
                        <a:buNone/>
                        <a:tabLst>
                          <a:tab pos="2023745" algn="r"/>
                        </a:tabLst>
                        <a:defRPr/>
                      </a:pPr>
                      <a:r>
                        <a:rPr lang="en-US" sz="1200" b="1" spc="-20" dirty="0">
                          <a:effectLst/>
                          <a:latin typeface="+mn-lt"/>
                          <a:ea typeface="Times New Roman" panose="02020603050405020304" pitchFamily="18" charset="0"/>
                        </a:rPr>
                        <a:t>Trichloroethylene</a:t>
                      </a:r>
                      <a:endParaRPr lang="en-US" sz="1200" b="1" dirty="0">
                        <a:effectLst/>
                        <a:latin typeface="+mn-lt"/>
                        <a:ea typeface="Times New Roman" panose="02020603050405020304" pitchFamily="18" charset="0"/>
                      </a:endParaRPr>
                    </a:p>
                    <a:p>
                      <a:pPr marL="15240" marR="0" eaLnBrk="0">
                        <a:lnSpc>
                          <a:spcPct val="107000"/>
                        </a:lnSpc>
                        <a:spcBef>
                          <a:spcPts val="0"/>
                        </a:spcBef>
                        <a:spcAft>
                          <a:spcPts val="0"/>
                        </a:spcAft>
                        <a:tabLst>
                          <a:tab pos="2023745" algn="r"/>
                        </a:tabLst>
                      </a:pPr>
                      <a:endParaRPr lang="en-US" sz="1200" b="1" dirty="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5" name="TextBox 4"/>
          <p:cNvSpPr txBox="1"/>
          <p:nvPr/>
        </p:nvSpPr>
        <p:spPr>
          <a:xfrm>
            <a:off x="4191004" y="5924550"/>
            <a:ext cx="4648201" cy="738664"/>
          </a:xfrm>
          <a:prstGeom prst="rect">
            <a:avLst/>
          </a:prstGeom>
          <a:noFill/>
          <a:ln w="12700">
            <a:solidFill>
              <a:schemeClr val="tx1"/>
            </a:solidFill>
          </a:ln>
        </p:spPr>
        <p:txBody>
          <a:bodyPr wrap="square" rtlCol="0">
            <a:spAutoFit/>
          </a:bodyPr>
          <a:lstStyle/>
          <a:p>
            <a:pPr algn="l"/>
            <a:r>
              <a:rPr lang="en-US" sz="1400" dirty="0">
                <a:latin typeface="+mn-lt"/>
              </a:rPr>
              <a:t>Like the P-listed wastes, the U-wastes must meet the same 3 criteria – be the only active ingredient, unused, and technical grade or off-specification product.</a:t>
            </a:r>
          </a:p>
        </p:txBody>
      </p:sp>
    </p:spTree>
    <p:extLst>
      <p:ext uri="{BB962C8B-B14F-4D97-AF65-F5344CB8AC3E}">
        <p14:creationId xmlns:p14="http://schemas.microsoft.com/office/powerpoint/2010/main" val="4382995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AutoShape 4"/>
          <p:cNvSpPr>
            <a:spLocks noChangeArrowheads="1"/>
          </p:cNvSpPr>
          <p:nvPr/>
        </p:nvSpPr>
        <p:spPr bwMode="auto">
          <a:xfrm>
            <a:off x="5105400" y="685800"/>
            <a:ext cx="3473450" cy="355600"/>
          </a:xfrm>
          <a:prstGeom prst="flowChartProcess">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a:solidFill>
                  <a:srgbClr val="FFFFFF"/>
                </a:solidFill>
                <a:ea typeface="宋体" panose="02010600030101010101" pitchFamily="2" charset="-122"/>
              </a:rPr>
              <a:t>Waste </a:t>
            </a:r>
            <a:r>
              <a:rPr lang="en-US" altLang="zh-CN" sz="1200" u="none">
                <a:solidFill>
                  <a:srgbClr val="FFFFFF"/>
                </a:solidFill>
                <a:ea typeface="宋体" panose="02010600030101010101" pitchFamily="2" charset="-122"/>
              </a:rPr>
              <a:t>CANNOT </a:t>
            </a:r>
            <a:r>
              <a:rPr lang="en-US" altLang="zh-CN" sz="1200" b="0" u="none">
                <a:solidFill>
                  <a:srgbClr val="FFFFFF"/>
                </a:solidFill>
                <a:ea typeface="宋体" panose="02010600030101010101" pitchFamily="2" charset="-122"/>
              </a:rPr>
              <a:t>go down the drain.</a:t>
            </a:r>
            <a:endParaRPr lang="en-US" altLang="zh-CN" sz="1200" b="0" i="1" u="none">
              <a:solidFill>
                <a:srgbClr val="FFFFFF"/>
              </a:solidFill>
              <a:ea typeface="宋体" panose="02010600030101010101" pitchFamily="2" charset="-122"/>
            </a:endParaRPr>
          </a:p>
        </p:txBody>
      </p:sp>
      <p:sp>
        <p:nvSpPr>
          <p:cNvPr id="23556" name="AutoShape 5"/>
          <p:cNvSpPr>
            <a:spLocks noChangeArrowheads="1"/>
          </p:cNvSpPr>
          <p:nvPr/>
        </p:nvSpPr>
        <p:spPr bwMode="auto">
          <a:xfrm>
            <a:off x="5105400" y="1371600"/>
            <a:ext cx="3473450" cy="457200"/>
          </a:xfrm>
          <a:prstGeom prst="flowChartProcess">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a:solidFill>
                  <a:srgbClr val="FFFFFF"/>
                </a:solidFill>
                <a:ea typeface="宋体" panose="02010600030101010101" pitchFamily="2" charset="-122"/>
              </a:rPr>
              <a:t>Waste </a:t>
            </a:r>
            <a:r>
              <a:rPr lang="en-US" altLang="zh-CN" sz="1200" u="none">
                <a:solidFill>
                  <a:srgbClr val="FFFFFF"/>
                </a:solidFill>
                <a:ea typeface="宋体" panose="02010600030101010101" pitchFamily="2" charset="-122"/>
              </a:rPr>
              <a:t>CANNOT </a:t>
            </a:r>
            <a:r>
              <a:rPr lang="en-US" altLang="zh-CN" sz="1200" b="0" u="none">
                <a:solidFill>
                  <a:srgbClr val="FFFFFF"/>
                </a:solidFill>
                <a:ea typeface="宋体" panose="02010600030101010101" pitchFamily="2" charset="-122"/>
              </a:rPr>
              <a:t>go down the drain.</a:t>
            </a:r>
          </a:p>
          <a:p>
            <a:r>
              <a:rPr lang="en-US" altLang="zh-CN" sz="1200" b="0" u="none">
                <a:solidFill>
                  <a:srgbClr val="FFFFFF"/>
                </a:solidFill>
                <a:ea typeface="宋体" panose="02010600030101010101" pitchFamily="2" charset="-122"/>
              </a:rPr>
              <a:t>Waste is a </a:t>
            </a:r>
            <a:r>
              <a:rPr lang="en-US" altLang="zh-CN" sz="1200" u="none">
                <a:solidFill>
                  <a:srgbClr val="FFFFFF"/>
                </a:solidFill>
                <a:ea typeface="宋体" panose="02010600030101010101" pitchFamily="2" charset="-122"/>
              </a:rPr>
              <a:t>RADIOACTIVE </a:t>
            </a:r>
            <a:r>
              <a:rPr lang="en-US" altLang="zh-CN" sz="1200" b="0" u="none">
                <a:solidFill>
                  <a:srgbClr val="FFFFFF"/>
                </a:solidFill>
                <a:ea typeface="宋体" panose="02010600030101010101" pitchFamily="2" charset="-122"/>
              </a:rPr>
              <a:t>waste</a:t>
            </a:r>
            <a:endParaRPr lang="en-US" altLang="zh-CN" sz="1200" b="0" i="1" u="none">
              <a:solidFill>
                <a:srgbClr val="FFFFFF"/>
              </a:solidFill>
              <a:ea typeface="宋体" panose="02010600030101010101" pitchFamily="2" charset="-122"/>
            </a:endParaRPr>
          </a:p>
        </p:txBody>
      </p:sp>
      <p:sp>
        <p:nvSpPr>
          <p:cNvPr id="23557" name="AutoShape 6"/>
          <p:cNvSpPr>
            <a:spLocks noChangeArrowheads="1"/>
          </p:cNvSpPr>
          <p:nvPr/>
        </p:nvSpPr>
        <p:spPr bwMode="auto">
          <a:xfrm>
            <a:off x="5105400" y="2209800"/>
            <a:ext cx="3473450" cy="457200"/>
          </a:xfrm>
          <a:prstGeom prst="flowChartProcess">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dirty="0">
                <a:solidFill>
                  <a:srgbClr val="FFFFFF"/>
                </a:solidFill>
                <a:ea typeface="宋体" panose="02010600030101010101" pitchFamily="2" charset="-122"/>
              </a:rPr>
              <a:t>Waste </a:t>
            </a:r>
            <a:r>
              <a:rPr lang="en-US" altLang="zh-CN" sz="1200" u="none" dirty="0">
                <a:solidFill>
                  <a:srgbClr val="FFFFFF"/>
                </a:solidFill>
                <a:ea typeface="宋体" panose="02010600030101010101" pitchFamily="2" charset="-122"/>
              </a:rPr>
              <a:t>CANNOT </a:t>
            </a:r>
            <a:r>
              <a:rPr lang="en-US" altLang="zh-CN" sz="1200" b="0" u="none" dirty="0">
                <a:solidFill>
                  <a:srgbClr val="FFFFFF"/>
                </a:solidFill>
                <a:ea typeface="宋体" panose="02010600030101010101" pitchFamily="2" charset="-122"/>
              </a:rPr>
              <a:t>go down the drain.</a:t>
            </a:r>
          </a:p>
          <a:p>
            <a:r>
              <a:rPr lang="en-US" altLang="zh-CN" sz="1200" b="0" u="none" dirty="0">
                <a:solidFill>
                  <a:srgbClr val="FFFFFF"/>
                </a:solidFill>
                <a:ea typeface="宋体" panose="02010600030101010101" pitchFamily="2" charset="-122"/>
              </a:rPr>
              <a:t>Waste is probably a Muncie </a:t>
            </a:r>
            <a:r>
              <a:rPr lang="en-US" altLang="zh-CN" sz="1200" u="none" dirty="0">
                <a:solidFill>
                  <a:srgbClr val="FFFFFF"/>
                </a:solidFill>
                <a:ea typeface="宋体" panose="02010600030101010101" pitchFamily="2" charset="-122"/>
              </a:rPr>
              <a:t>F.O.G. Waste</a:t>
            </a:r>
            <a:endParaRPr lang="en-US" altLang="zh-CN" sz="1200" b="0" i="1" u="none" dirty="0">
              <a:solidFill>
                <a:srgbClr val="FFFFFF"/>
              </a:solidFill>
              <a:ea typeface="宋体" panose="02010600030101010101" pitchFamily="2" charset="-122"/>
            </a:endParaRPr>
          </a:p>
        </p:txBody>
      </p:sp>
      <p:sp>
        <p:nvSpPr>
          <p:cNvPr id="23558" name="AutoShape 7"/>
          <p:cNvSpPr>
            <a:spLocks noChangeArrowheads="1"/>
          </p:cNvSpPr>
          <p:nvPr/>
        </p:nvSpPr>
        <p:spPr bwMode="auto">
          <a:xfrm>
            <a:off x="5105400" y="2971800"/>
            <a:ext cx="3473450" cy="355600"/>
          </a:xfrm>
          <a:prstGeom prst="flowChartProcess">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a:solidFill>
                  <a:srgbClr val="FFFFFF"/>
                </a:solidFill>
                <a:ea typeface="宋体" panose="02010600030101010101" pitchFamily="2" charset="-122"/>
              </a:rPr>
              <a:t>Waste </a:t>
            </a:r>
            <a:r>
              <a:rPr lang="en-US" altLang="zh-CN" sz="1200" u="none">
                <a:solidFill>
                  <a:srgbClr val="FFFFFF"/>
                </a:solidFill>
                <a:ea typeface="宋体" panose="02010600030101010101" pitchFamily="2" charset="-122"/>
              </a:rPr>
              <a:t>CANNOT </a:t>
            </a:r>
            <a:r>
              <a:rPr lang="en-US" altLang="zh-CN" sz="1200" b="0" u="none">
                <a:solidFill>
                  <a:srgbClr val="FFFFFF"/>
                </a:solidFill>
                <a:ea typeface="宋体" panose="02010600030101010101" pitchFamily="2" charset="-122"/>
              </a:rPr>
              <a:t>go down the drain</a:t>
            </a:r>
            <a:r>
              <a:rPr lang="en-US" altLang="zh-CN" sz="1800" b="0" u="none">
                <a:solidFill>
                  <a:srgbClr val="FFFFFF"/>
                </a:solidFill>
                <a:ea typeface="宋体" panose="02010600030101010101" pitchFamily="2" charset="-122"/>
              </a:rPr>
              <a:t>.</a:t>
            </a:r>
            <a:endParaRPr lang="en-US" altLang="zh-CN" sz="1200" b="0" i="1" u="none">
              <a:solidFill>
                <a:srgbClr val="FFFFFF"/>
              </a:solidFill>
              <a:ea typeface="宋体" panose="02010600030101010101" pitchFamily="2" charset="-122"/>
            </a:endParaRPr>
          </a:p>
        </p:txBody>
      </p:sp>
      <p:sp>
        <p:nvSpPr>
          <p:cNvPr id="23559" name="AutoShape 8"/>
          <p:cNvSpPr>
            <a:spLocks noChangeArrowheads="1"/>
          </p:cNvSpPr>
          <p:nvPr/>
        </p:nvSpPr>
        <p:spPr bwMode="auto">
          <a:xfrm>
            <a:off x="5105400" y="3733804"/>
            <a:ext cx="3505200" cy="906463"/>
          </a:xfrm>
          <a:prstGeom prst="flowChartProcess">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dirty="0">
                <a:solidFill>
                  <a:srgbClr val="FFFFFF"/>
                </a:solidFill>
                <a:ea typeface="宋体" panose="02010600030101010101" pitchFamily="2" charset="-122"/>
              </a:rPr>
              <a:t>Waste </a:t>
            </a:r>
            <a:r>
              <a:rPr lang="en-US" altLang="zh-CN" sz="1200" u="none" dirty="0">
                <a:solidFill>
                  <a:srgbClr val="FFFFFF"/>
                </a:solidFill>
                <a:ea typeface="宋体" panose="02010600030101010101" pitchFamily="2" charset="-122"/>
              </a:rPr>
              <a:t>CANNOT </a:t>
            </a:r>
            <a:r>
              <a:rPr lang="en-US" altLang="zh-CN" sz="1200" b="0" u="none" dirty="0">
                <a:solidFill>
                  <a:srgbClr val="FFFFFF"/>
                </a:solidFill>
                <a:ea typeface="宋体" panose="02010600030101010101" pitchFamily="2" charset="-122"/>
              </a:rPr>
              <a:t>go down the drain.</a:t>
            </a:r>
          </a:p>
          <a:p>
            <a:r>
              <a:rPr lang="en-US" altLang="zh-CN" sz="1200" b="0" u="none" dirty="0">
                <a:solidFill>
                  <a:srgbClr val="FFFFFF"/>
                </a:solidFill>
                <a:ea typeface="宋体" panose="02010600030101010101" pitchFamily="2" charset="-122"/>
              </a:rPr>
              <a:t>Waste is a </a:t>
            </a:r>
            <a:r>
              <a:rPr lang="en-US" altLang="zh-CN" sz="1200" u="none" dirty="0">
                <a:solidFill>
                  <a:srgbClr val="FFFFFF"/>
                </a:solidFill>
                <a:ea typeface="宋体" panose="02010600030101010101" pitchFamily="2" charset="-122"/>
              </a:rPr>
              <a:t>Hazardous Waste.</a:t>
            </a:r>
          </a:p>
          <a:p>
            <a:r>
              <a:rPr lang="en-US" altLang="zh-CN" sz="1200" u="none" dirty="0">
                <a:solidFill>
                  <a:srgbClr val="FFFFFF"/>
                </a:solidFill>
                <a:ea typeface="宋体" panose="02010600030101010101" pitchFamily="2" charset="-122"/>
              </a:rPr>
              <a:t>Cannot neutralize, unless documented</a:t>
            </a:r>
          </a:p>
          <a:p>
            <a:r>
              <a:rPr lang="en-US" altLang="zh-CN" sz="1200" u="none" dirty="0">
                <a:solidFill>
                  <a:srgbClr val="FFFFFF"/>
                </a:solidFill>
                <a:ea typeface="宋体" panose="02010600030101010101" pitchFamily="2" charset="-122"/>
              </a:rPr>
              <a:t>part of experimental procedure.</a:t>
            </a:r>
          </a:p>
          <a:p>
            <a:r>
              <a:rPr lang="en-US" altLang="zh-CN" sz="1200" u="none" dirty="0">
                <a:solidFill>
                  <a:srgbClr val="FFFFFF"/>
                </a:solidFill>
                <a:ea typeface="宋体" panose="02010600030101010101" pitchFamily="2" charset="-122"/>
              </a:rPr>
              <a:t>Contact EHS @ 5-2807 for approval.</a:t>
            </a:r>
          </a:p>
        </p:txBody>
      </p:sp>
      <p:sp>
        <p:nvSpPr>
          <p:cNvPr id="23560" name="AutoShape 10"/>
          <p:cNvSpPr>
            <a:spLocks noChangeArrowheads="1"/>
          </p:cNvSpPr>
          <p:nvPr/>
        </p:nvSpPr>
        <p:spPr bwMode="auto">
          <a:xfrm>
            <a:off x="1828800" y="685804"/>
            <a:ext cx="2590800" cy="365125"/>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a:solidFill>
                  <a:srgbClr val="000000"/>
                </a:solidFill>
                <a:ea typeface="宋体" panose="02010600030101010101" pitchFamily="2" charset="-122"/>
              </a:rPr>
              <a:t>Is the waste: </a:t>
            </a:r>
            <a:r>
              <a:rPr lang="en-US" altLang="zh-CN" sz="1200" u="none">
                <a:solidFill>
                  <a:srgbClr val="000000"/>
                </a:solidFill>
                <a:ea typeface="宋体" panose="02010600030101010101" pitchFamily="2" charset="-122"/>
              </a:rPr>
              <a:t>A Liquid</a:t>
            </a:r>
            <a:r>
              <a:rPr lang="en-US" altLang="zh-CN" sz="1200" b="0" u="none">
                <a:solidFill>
                  <a:srgbClr val="000000"/>
                </a:solidFill>
                <a:ea typeface="宋体" panose="02010600030101010101" pitchFamily="2" charset="-122"/>
              </a:rPr>
              <a:t>?</a:t>
            </a:r>
          </a:p>
        </p:txBody>
      </p:sp>
      <p:sp>
        <p:nvSpPr>
          <p:cNvPr id="23561" name="AutoShape 11"/>
          <p:cNvSpPr>
            <a:spLocks noChangeArrowheads="1"/>
          </p:cNvSpPr>
          <p:nvPr/>
        </p:nvSpPr>
        <p:spPr bwMode="auto">
          <a:xfrm>
            <a:off x="1828800" y="1371600"/>
            <a:ext cx="2590800" cy="457200"/>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a:solidFill>
                  <a:srgbClr val="000000"/>
                </a:solidFill>
                <a:ea typeface="宋体" panose="02010600030101010101" pitchFamily="2" charset="-122"/>
              </a:rPr>
              <a:t>Does the waste:</a:t>
            </a:r>
            <a:endParaRPr lang="en-US" altLang="zh-CN" sz="1200" u="none">
              <a:solidFill>
                <a:srgbClr val="000000"/>
              </a:solidFill>
              <a:ea typeface="宋体" panose="02010600030101010101" pitchFamily="2" charset="-122"/>
            </a:endParaRPr>
          </a:p>
          <a:p>
            <a:r>
              <a:rPr lang="en-US" altLang="zh-CN" sz="1200" u="none">
                <a:solidFill>
                  <a:srgbClr val="000000"/>
                </a:solidFill>
                <a:ea typeface="宋体" panose="02010600030101010101" pitchFamily="2" charset="-122"/>
              </a:rPr>
              <a:t>Contain any Radioactive Material</a:t>
            </a:r>
            <a:r>
              <a:rPr lang="en-US" altLang="zh-CN" sz="1200" b="0" u="none">
                <a:solidFill>
                  <a:srgbClr val="000000"/>
                </a:solidFill>
                <a:ea typeface="宋体" panose="02010600030101010101" pitchFamily="2" charset="-122"/>
              </a:rPr>
              <a:t>?</a:t>
            </a:r>
          </a:p>
        </p:txBody>
      </p:sp>
      <p:sp>
        <p:nvSpPr>
          <p:cNvPr id="23562" name="AutoShape 12"/>
          <p:cNvSpPr>
            <a:spLocks noChangeArrowheads="1"/>
          </p:cNvSpPr>
          <p:nvPr/>
        </p:nvSpPr>
        <p:spPr bwMode="auto">
          <a:xfrm>
            <a:off x="1828800" y="2209800"/>
            <a:ext cx="2590800" cy="457200"/>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dirty="0">
                <a:solidFill>
                  <a:srgbClr val="000000"/>
                </a:solidFill>
                <a:ea typeface="宋体" panose="02010600030101010101" pitchFamily="2" charset="-122"/>
              </a:rPr>
              <a:t>Does the waste:</a:t>
            </a:r>
            <a:endParaRPr lang="en-US" altLang="zh-CN" sz="1200" u="none" dirty="0">
              <a:solidFill>
                <a:srgbClr val="000000"/>
              </a:solidFill>
              <a:ea typeface="宋体" panose="02010600030101010101" pitchFamily="2" charset="-122"/>
            </a:endParaRPr>
          </a:p>
          <a:p>
            <a:r>
              <a:rPr lang="en-US" altLang="zh-CN" sz="1200" u="none" dirty="0">
                <a:solidFill>
                  <a:srgbClr val="000000"/>
                </a:solidFill>
                <a:ea typeface="宋体" panose="02010600030101010101" pitchFamily="2" charset="-122"/>
              </a:rPr>
              <a:t>Contain oils, fats, or grease</a:t>
            </a:r>
            <a:r>
              <a:rPr lang="en-US" altLang="zh-CN" sz="1200" b="0" u="none" dirty="0">
                <a:solidFill>
                  <a:srgbClr val="000000"/>
                </a:solidFill>
                <a:ea typeface="宋体" panose="02010600030101010101" pitchFamily="2" charset="-122"/>
              </a:rPr>
              <a:t>?</a:t>
            </a:r>
          </a:p>
        </p:txBody>
      </p:sp>
      <p:sp>
        <p:nvSpPr>
          <p:cNvPr id="23563" name="AutoShape 13"/>
          <p:cNvSpPr>
            <a:spLocks noChangeArrowheads="1"/>
          </p:cNvSpPr>
          <p:nvPr/>
        </p:nvSpPr>
        <p:spPr bwMode="auto">
          <a:xfrm>
            <a:off x="1676400" y="2971800"/>
            <a:ext cx="2819400" cy="660400"/>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a:solidFill>
                  <a:srgbClr val="000000"/>
                </a:solidFill>
                <a:ea typeface="宋体" panose="02010600030101010101" pitchFamily="2" charset="-122"/>
              </a:rPr>
              <a:t>Does the waste:</a:t>
            </a:r>
            <a:endParaRPr lang="en-US" altLang="zh-CN" sz="1200" u="none">
              <a:solidFill>
                <a:srgbClr val="000000"/>
              </a:solidFill>
              <a:ea typeface="宋体" panose="02010600030101010101" pitchFamily="2" charset="-122"/>
            </a:endParaRPr>
          </a:p>
          <a:p>
            <a:r>
              <a:rPr lang="en-US" altLang="zh-CN" sz="1200" u="none">
                <a:solidFill>
                  <a:srgbClr val="000000"/>
                </a:solidFill>
                <a:ea typeface="宋体" panose="02010600030101010101" pitchFamily="2" charset="-122"/>
              </a:rPr>
              <a:t>Contain significant toxics? (alcohols &gt;</a:t>
            </a:r>
          </a:p>
          <a:p>
            <a:r>
              <a:rPr lang="en-US" altLang="zh-CN" sz="1200" u="none">
                <a:solidFill>
                  <a:srgbClr val="000000"/>
                </a:solidFill>
                <a:ea typeface="宋体" panose="02010600030101010101" pitchFamily="2" charset="-122"/>
              </a:rPr>
              <a:t>24%, metals, or other toxics</a:t>
            </a:r>
            <a:r>
              <a:rPr lang="en-US" altLang="zh-CN" sz="1200" b="0" u="none">
                <a:solidFill>
                  <a:srgbClr val="000000"/>
                </a:solidFill>
                <a:ea typeface="宋体" panose="02010600030101010101" pitchFamily="2" charset="-122"/>
              </a:rPr>
              <a:t>?</a:t>
            </a:r>
          </a:p>
        </p:txBody>
      </p:sp>
      <p:sp>
        <p:nvSpPr>
          <p:cNvPr id="23564" name="AutoShape 14"/>
          <p:cNvSpPr>
            <a:spLocks noChangeArrowheads="1"/>
          </p:cNvSpPr>
          <p:nvPr/>
        </p:nvSpPr>
        <p:spPr bwMode="auto">
          <a:xfrm>
            <a:off x="1447800" y="4876800"/>
            <a:ext cx="3200400" cy="660400"/>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dirty="0">
                <a:solidFill>
                  <a:srgbClr val="000000"/>
                </a:solidFill>
                <a:ea typeface="宋体" panose="02010600030101010101" pitchFamily="2" charset="-122"/>
              </a:rPr>
              <a:t>Does the waste have a:</a:t>
            </a:r>
            <a:endParaRPr lang="en-US" altLang="zh-CN" sz="1200" u="none" dirty="0">
              <a:solidFill>
                <a:srgbClr val="000000"/>
              </a:solidFill>
              <a:ea typeface="宋体" panose="02010600030101010101" pitchFamily="2" charset="-122"/>
            </a:endParaRPr>
          </a:p>
          <a:p>
            <a:r>
              <a:rPr lang="en-US" altLang="zh-CN" sz="1200" u="none" dirty="0">
                <a:solidFill>
                  <a:srgbClr val="000000"/>
                </a:solidFill>
                <a:ea typeface="宋体" panose="02010600030101010101" pitchFamily="2" charset="-122"/>
              </a:rPr>
              <a:t>pH </a:t>
            </a:r>
            <a:r>
              <a:rPr lang="en-US" altLang="zh-CN" sz="1200" u="none" dirty="0">
                <a:solidFill>
                  <a:srgbClr val="000000"/>
                </a:solidFill>
                <a:ea typeface="宋体" panose="02010600030101010101" pitchFamily="2" charset="-122"/>
                <a:cs typeface="Arial" panose="020B0604020202020204" pitchFamily="34" charset="0"/>
              </a:rPr>
              <a:t>≥ </a:t>
            </a:r>
            <a:r>
              <a:rPr lang="en-US" altLang="zh-CN" sz="1200" u="none" dirty="0">
                <a:solidFill>
                  <a:srgbClr val="000000"/>
                </a:solidFill>
                <a:ea typeface="宋体" panose="02010600030101010101" pitchFamily="2" charset="-122"/>
              </a:rPr>
              <a:t>5.0 and pH ≤ 9.5</a:t>
            </a:r>
            <a:r>
              <a:rPr lang="en-US" altLang="zh-CN" sz="1200" b="0" u="none" dirty="0">
                <a:solidFill>
                  <a:srgbClr val="000000"/>
                </a:solidFill>
                <a:ea typeface="宋体" panose="02010600030101010101" pitchFamily="2" charset="-122"/>
              </a:rPr>
              <a:t>?</a:t>
            </a:r>
            <a:endParaRPr lang="en-US" altLang="zh-CN" sz="1200" b="0" i="1" u="none" dirty="0">
              <a:solidFill>
                <a:srgbClr val="000000"/>
              </a:solidFill>
              <a:ea typeface="宋体" panose="02010600030101010101" pitchFamily="2" charset="-122"/>
            </a:endParaRPr>
          </a:p>
          <a:p>
            <a:r>
              <a:rPr lang="en-US" altLang="zh-CN" sz="1200" b="0" i="1" u="none" dirty="0">
                <a:solidFill>
                  <a:srgbClr val="000000"/>
                </a:solidFill>
                <a:ea typeface="宋体" panose="02010600030101010101" pitchFamily="2" charset="-122"/>
              </a:rPr>
              <a:t>(a strong acid or base more dilute than 0.01N)</a:t>
            </a:r>
          </a:p>
        </p:txBody>
      </p:sp>
      <p:sp>
        <p:nvSpPr>
          <p:cNvPr id="23565" name="AutoShape 17"/>
          <p:cNvSpPr>
            <a:spLocks noChangeArrowheads="1"/>
          </p:cNvSpPr>
          <p:nvPr/>
        </p:nvSpPr>
        <p:spPr bwMode="auto">
          <a:xfrm>
            <a:off x="2590800" y="152400"/>
            <a:ext cx="1219200" cy="304800"/>
          </a:xfrm>
          <a:prstGeom prst="flowChartTerminator">
            <a:avLst/>
          </a:prstGeom>
          <a:solidFill>
            <a:srgbClr val="800080"/>
          </a:solidFill>
          <a:ln w="9525">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400" u="none">
                <a:solidFill>
                  <a:srgbClr val="FFFFFF"/>
                </a:solidFill>
              </a:rPr>
              <a:t>START HERE</a:t>
            </a:r>
          </a:p>
        </p:txBody>
      </p:sp>
      <p:cxnSp>
        <p:nvCxnSpPr>
          <p:cNvPr id="23566" name="AutoShape 18"/>
          <p:cNvCxnSpPr>
            <a:cxnSpLocks noChangeShapeType="1"/>
          </p:cNvCxnSpPr>
          <p:nvPr/>
        </p:nvCxnSpPr>
        <p:spPr bwMode="auto">
          <a:xfrm flipH="1">
            <a:off x="3124200" y="457200"/>
            <a:ext cx="6350" cy="2286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567" name="AutoShape 19"/>
          <p:cNvCxnSpPr>
            <a:cxnSpLocks noChangeShapeType="1"/>
            <a:stCxn id="23560" idx="2"/>
            <a:endCxn id="23561" idx="0"/>
          </p:cNvCxnSpPr>
          <p:nvPr/>
        </p:nvCxnSpPr>
        <p:spPr bwMode="auto">
          <a:xfrm>
            <a:off x="3124200" y="1050929"/>
            <a:ext cx="0" cy="3206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568" name="AutoShape 20"/>
          <p:cNvCxnSpPr>
            <a:cxnSpLocks noChangeShapeType="1"/>
            <a:endCxn id="23562" idx="0"/>
          </p:cNvCxnSpPr>
          <p:nvPr/>
        </p:nvCxnSpPr>
        <p:spPr bwMode="auto">
          <a:xfrm>
            <a:off x="3124200" y="1828800"/>
            <a:ext cx="0" cy="3810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569" name="AutoShape 21"/>
          <p:cNvCxnSpPr>
            <a:cxnSpLocks noChangeShapeType="1"/>
            <a:stCxn id="23562" idx="2"/>
          </p:cNvCxnSpPr>
          <p:nvPr/>
        </p:nvCxnSpPr>
        <p:spPr bwMode="auto">
          <a:xfrm>
            <a:off x="3124200" y="2667000"/>
            <a:ext cx="1588" cy="3048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570" name="AutoShape 22"/>
          <p:cNvCxnSpPr>
            <a:cxnSpLocks noChangeShapeType="1"/>
            <a:stCxn id="23563" idx="2"/>
            <a:endCxn id="23590" idx="0"/>
          </p:cNvCxnSpPr>
          <p:nvPr/>
        </p:nvCxnSpPr>
        <p:spPr bwMode="auto">
          <a:xfrm>
            <a:off x="3086100" y="3632200"/>
            <a:ext cx="0" cy="3302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571" name="Rectangle 25"/>
          <p:cNvSpPr>
            <a:spLocks noChangeArrowheads="1"/>
          </p:cNvSpPr>
          <p:nvPr/>
        </p:nvSpPr>
        <p:spPr bwMode="auto">
          <a:xfrm>
            <a:off x="6515100" y="88900"/>
            <a:ext cx="2401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i="1">
                <a:solidFill>
                  <a:srgbClr val="3333CC"/>
                </a:solidFill>
              </a:rPr>
              <a:t>Drain Disposal</a:t>
            </a:r>
            <a:r>
              <a:rPr lang="en-US" altLang="en-US">
                <a:solidFill>
                  <a:srgbClr val="3333CC"/>
                </a:solidFill>
              </a:rPr>
              <a:t> </a:t>
            </a:r>
          </a:p>
        </p:txBody>
      </p:sp>
      <p:cxnSp>
        <p:nvCxnSpPr>
          <p:cNvPr id="23572" name="AutoShape 26"/>
          <p:cNvCxnSpPr>
            <a:cxnSpLocks noChangeShapeType="1"/>
            <a:stCxn id="23560" idx="3"/>
            <a:endCxn id="23555" idx="1"/>
          </p:cNvCxnSpPr>
          <p:nvPr/>
        </p:nvCxnSpPr>
        <p:spPr bwMode="auto">
          <a:xfrm flipV="1">
            <a:off x="4419600" y="863604"/>
            <a:ext cx="685800" cy="476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573" name="AutoShape 27"/>
          <p:cNvCxnSpPr>
            <a:cxnSpLocks noChangeShapeType="1"/>
            <a:stCxn id="23561" idx="3"/>
            <a:endCxn id="23556" idx="1"/>
          </p:cNvCxnSpPr>
          <p:nvPr/>
        </p:nvCxnSpPr>
        <p:spPr bwMode="auto">
          <a:xfrm>
            <a:off x="4419600" y="1600200"/>
            <a:ext cx="685800"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574" name="AutoShape 28"/>
          <p:cNvCxnSpPr>
            <a:cxnSpLocks noChangeShapeType="1"/>
            <a:stCxn id="23562" idx="3"/>
            <a:endCxn id="23557" idx="1"/>
          </p:cNvCxnSpPr>
          <p:nvPr/>
        </p:nvCxnSpPr>
        <p:spPr bwMode="auto">
          <a:xfrm>
            <a:off x="4419600" y="2438400"/>
            <a:ext cx="685800"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575" name="AutoShape 29"/>
          <p:cNvCxnSpPr>
            <a:cxnSpLocks noChangeShapeType="1"/>
            <a:endCxn id="23558" idx="1"/>
          </p:cNvCxnSpPr>
          <p:nvPr/>
        </p:nvCxnSpPr>
        <p:spPr bwMode="auto">
          <a:xfrm>
            <a:off x="4495800" y="3149600"/>
            <a:ext cx="609600"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576" name="AutoShape 31"/>
          <p:cNvCxnSpPr>
            <a:cxnSpLocks noChangeShapeType="1"/>
            <a:stCxn id="23590" idx="3"/>
            <a:endCxn id="23559" idx="1"/>
          </p:cNvCxnSpPr>
          <p:nvPr/>
        </p:nvCxnSpPr>
        <p:spPr bwMode="auto">
          <a:xfrm flipV="1">
            <a:off x="4419600" y="4187829"/>
            <a:ext cx="685800" cy="31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577" name="Rectangle 32"/>
          <p:cNvSpPr>
            <a:spLocks noChangeArrowheads="1"/>
          </p:cNvSpPr>
          <p:nvPr/>
        </p:nvSpPr>
        <p:spPr bwMode="auto">
          <a:xfrm>
            <a:off x="4648200" y="5181600"/>
            <a:ext cx="488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u="none">
                <a:solidFill>
                  <a:srgbClr val="000000"/>
                </a:solidFill>
              </a:rPr>
              <a:t>YES</a:t>
            </a:r>
            <a:endParaRPr lang="en-US" altLang="en-US" sz="1800">
              <a:solidFill>
                <a:srgbClr val="000000"/>
              </a:solidFill>
            </a:endParaRPr>
          </a:p>
        </p:txBody>
      </p:sp>
      <p:sp>
        <p:nvSpPr>
          <p:cNvPr id="23578" name="Rectangle 33"/>
          <p:cNvSpPr>
            <a:spLocks noChangeArrowheads="1"/>
          </p:cNvSpPr>
          <p:nvPr/>
        </p:nvSpPr>
        <p:spPr bwMode="auto">
          <a:xfrm>
            <a:off x="4495800" y="3154367"/>
            <a:ext cx="488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u="none">
                <a:solidFill>
                  <a:srgbClr val="000000"/>
                </a:solidFill>
              </a:rPr>
              <a:t>YES</a:t>
            </a:r>
            <a:endParaRPr lang="en-US" altLang="en-US" sz="1800">
              <a:solidFill>
                <a:srgbClr val="000000"/>
              </a:solidFill>
            </a:endParaRPr>
          </a:p>
        </p:txBody>
      </p:sp>
      <p:sp>
        <p:nvSpPr>
          <p:cNvPr id="23579" name="Rectangle 34"/>
          <p:cNvSpPr>
            <a:spLocks noChangeArrowheads="1"/>
          </p:cNvSpPr>
          <p:nvPr/>
        </p:nvSpPr>
        <p:spPr bwMode="auto">
          <a:xfrm>
            <a:off x="4495800" y="2438400"/>
            <a:ext cx="488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u="none">
                <a:solidFill>
                  <a:srgbClr val="000000"/>
                </a:solidFill>
              </a:rPr>
              <a:t>YES</a:t>
            </a:r>
            <a:endParaRPr lang="en-US" altLang="en-US" sz="1800">
              <a:solidFill>
                <a:srgbClr val="000000"/>
              </a:solidFill>
            </a:endParaRPr>
          </a:p>
        </p:txBody>
      </p:sp>
      <p:sp>
        <p:nvSpPr>
          <p:cNvPr id="23580" name="Rectangle 36"/>
          <p:cNvSpPr>
            <a:spLocks noChangeArrowheads="1"/>
          </p:cNvSpPr>
          <p:nvPr/>
        </p:nvSpPr>
        <p:spPr bwMode="auto">
          <a:xfrm>
            <a:off x="4464050" y="1600200"/>
            <a:ext cx="488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u="none">
                <a:solidFill>
                  <a:srgbClr val="000000"/>
                </a:solidFill>
              </a:rPr>
              <a:t>YES</a:t>
            </a:r>
            <a:endParaRPr lang="en-US" altLang="en-US" sz="1800">
              <a:solidFill>
                <a:srgbClr val="000000"/>
              </a:solidFill>
            </a:endParaRPr>
          </a:p>
        </p:txBody>
      </p:sp>
      <p:sp>
        <p:nvSpPr>
          <p:cNvPr id="23581" name="Rectangle 37"/>
          <p:cNvSpPr>
            <a:spLocks noChangeArrowheads="1"/>
          </p:cNvSpPr>
          <p:nvPr/>
        </p:nvSpPr>
        <p:spPr bwMode="auto">
          <a:xfrm>
            <a:off x="3124200" y="1066800"/>
            <a:ext cx="488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u="none">
                <a:solidFill>
                  <a:srgbClr val="000000"/>
                </a:solidFill>
              </a:rPr>
              <a:t>YES</a:t>
            </a:r>
            <a:endParaRPr lang="en-US" altLang="en-US" sz="1800">
              <a:solidFill>
                <a:srgbClr val="000000"/>
              </a:solidFill>
            </a:endParaRPr>
          </a:p>
        </p:txBody>
      </p:sp>
      <p:sp>
        <p:nvSpPr>
          <p:cNvPr id="23582" name="Rectangle 40"/>
          <p:cNvSpPr>
            <a:spLocks noChangeArrowheads="1"/>
          </p:cNvSpPr>
          <p:nvPr/>
        </p:nvSpPr>
        <p:spPr bwMode="auto">
          <a:xfrm>
            <a:off x="4495800" y="838200"/>
            <a:ext cx="4127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200" u="none">
                <a:solidFill>
                  <a:srgbClr val="000000"/>
                </a:solidFill>
              </a:rPr>
              <a:t>NO</a:t>
            </a:r>
            <a:endParaRPr lang="en-US" altLang="en-US" sz="1800">
              <a:solidFill>
                <a:srgbClr val="000000"/>
              </a:solidFill>
            </a:endParaRPr>
          </a:p>
        </p:txBody>
      </p:sp>
      <p:sp>
        <p:nvSpPr>
          <p:cNvPr id="23583" name="Rectangle 41"/>
          <p:cNvSpPr>
            <a:spLocks noChangeArrowheads="1"/>
          </p:cNvSpPr>
          <p:nvPr/>
        </p:nvSpPr>
        <p:spPr bwMode="auto">
          <a:xfrm>
            <a:off x="3124200" y="1905000"/>
            <a:ext cx="4127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200" u="none">
                <a:solidFill>
                  <a:srgbClr val="000000"/>
                </a:solidFill>
              </a:rPr>
              <a:t>NO</a:t>
            </a:r>
            <a:endParaRPr lang="en-US" altLang="en-US" sz="1800">
              <a:solidFill>
                <a:srgbClr val="000000"/>
              </a:solidFill>
            </a:endParaRPr>
          </a:p>
        </p:txBody>
      </p:sp>
      <p:sp>
        <p:nvSpPr>
          <p:cNvPr id="23584" name="Rectangle 42"/>
          <p:cNvSpPr>
            <a:spLocks noChangeArrowheads="1"/>
          </p:cNvSpPr>
          <p:nvPr/>
        </p:nvSpPr>
        <p:spPr bwMode="auto">
          <a:xfrm>
            <a:off x="3124200" y="2667000"/>
            <a:ext cx="4127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200" u="none">
                <a:solidFill>
                  <a:srgbClr val="000000"/>
                </a:solidFill>
              </a:rPr>
              <a:t>NO</a:t>
            </a:r>
            <a:endParaRPr lang="en-US" altLang="en-US" sz="1800">
              <a:solidFill>
                <a:srgbClr val="000000"/>
              </a:solidFill>
            </a:endParaRPr>
          </a:p>
        </p:txBody>
      </p:sp>
      <p:sp>
        <p:nvSpPr>
          <p:cNvPr id="23585" name="Rectangle 43"/>
          <p:cNvSpPr>
            <a:spLocks noChangeArrowheads="1"/>
          </p:cNvSpPr>
          <p:nvPr/>
        </p:nvSpPr>
        <p:spPr bwMode="auto">
          <a:xfrm>
            <a:off x="3124200" y="4419600"/>
            <a:ext cx="4127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200" u="none">
                <a:solidFill>
                  <a:srgbClr val="000000"/>
                </a:solidFill>
              </a:rPr>
              <a:t>NO</a:t>
            </a:r>
            <a:endParaRPr lang="en-US" altLang="en-US" sz="1800">
              <a:solidFill>
                <a:srgbClr val="000000"/>
              </a:solidFill>
            </a:endParaRPr>
          </a:p>
        </p:txBody>
      </p:sp>
      <p:sp>
        <p:nvSpPr>
          <p:cNvPr id="23586" name="Rectangle 45"/>
          <p:cNvSpPr>
            <a:spLocks noChangeArrowheads="1"/>
          </p:cNvSpPr>
          <p:nvPr/>
        </p:nvSpPr>
        <p:spPr bwMode="auto">
          <a:xfrm>
            <a:off x="4495800" y="4191000"/>
            <a:ext cx="488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u="none">
                <a:solidFill>
                  <a:srgbClr val="000000"/>
                </a:solidFill>
              </a:rPr>
              <a:t>YES</a:t>
            </a:r>
            <a:endParaRPr lang="en-US" altLang="en-US" sz="1800">
              <a:solidFill>
                <a:srgbClr val="000000"/>
              </a:solidFill>
            </a:endParaRPr>
          </a:p>
        </p:txBody>
      </p:sp>
      <p:sp>
        <p:nvSpPr>
          <p:cNvPr id="23587" name="AutoShape 48"/>
          <p:cNvSpPr>
            <a:spLocks noChangeArrowheads="1"/>
          </p:cNvSpPr>
          <p:nvPr/>
        </p:nvSpPr>
        <p:spPr bwMode="auto">
          <a:xfrm>
            <a:off x="3505200" y="6096000"/>
            <a:ext cx="2743200" cy="381000"/>
          </a:xfrm>
          <a:prstGeom prst="flowChartAlternateProcess">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b="0" u="none">
                <a:solidFill>
                  <a:srgbClr val="000000"/>
                </a:solidFill>
              </a:rPr>
              <a:t>Go back to </a:t>
            </a:r>
            <a:r>
              <a:rPr lang="en-US" altLang="en-US" sz="1200" i="1">
                <a:solidFill>
                  <a:srgbClr val="0000FF"/>
                </a:solidFill>
                <a:hlinkClick r:id="rId2" action="ppaction://hlinksldjump"/>
              </a:rPr>
              <a:t>MASTER FLOWCHART</a:t>
            </a:r>
            <a:endParaRPr lang="en-US" altLang="en-US" sz="1200" i="1">
              <a:solidFill>
                <a:srgbClr val="0000FF"/>
              </a:solidFill>
            </a:endParaRPr>
          </a:p>
        </p:txBody>
      </p:sp>
      <p:pic>
        <p:nvPicPr>
          <p:cNvPr id="23588" name="Picture 50" descr="MCj0356953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0400" y="38104"/>
            <a:ext cx="81280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89" name="AutoShape 51"/>
          <p:cNvSpPr>
            <a:spLocks noChangeArrowheads="1"/>
          </p:cNvSpPr>
          <p:nvPr/>
        </p:nvSpPr>
        <p:spPr bwMode="auto">
          <a:xfrm>
            <a:off x="5105400" y="4876800"/>
            <a:ext cx="3581400" cy="990600"/>
          </a:xfrm>
          <a:prstGeom prst="flowChartAlternateProcess">
            <a:avLst/>
          </a:prstGeom>
          <a:solidFill>
            <a:srgbClr val="FFFF99"/>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endParaRPr lang="en-US" altLang="en-US" sz="1400" b="0" u="none" dirty="0">
              <a:solidFill>
                <a:srgbClr val="000000"/>
              </a:solidFill>
            </a:endParaRPr>
          </a:p>
          <a:p>
            <a:r>
              <a:rPr lang="en-US" altLang="en-US" sz="1200" b="0" u="none" dirty="0">
                <a:solidFill>
                  <a:srgbClr val="000000"/>
                </a:solidFill>
              </a:rPr>
              <a:t>Lab may be able to drain dispose as long as there </a:t>
            </a:r>
          </a:p>
          <a:p>
            <a:r>
              <a:rPr lang="en-US" altLang="en-US" sz="1200" b="0" u="none" dirty="0">
                <a:solidFill>
                  <a:srgbClr val="000000"/>
                </a:solidFill>
              </a:rPr>
              <a:t>are no heavy metals or other hazardous </a:t>
            </a:r>
          </a:p>
          <a:p>
            <a:r>
              <a:rPr lang="en-US" altLang="en-US" sz="1200" b="0" u="none" dirty="0">
                <a:solidFill>
                  <a:srgbClr val="000000"/>
                </a:solidFill>
              </a:rPr>
              <a:t>constituents.</a:t>
            </a:r>
          </a:p>
          <a:p>
            <a:r>
              <a:rPr lang="en-US" altLang="en-US" sz="1100" u="none" dirty="0">
                <a:solidFill>
                  <a:srgbClr val="000000"/>
                </a:solidFill>
              </a:rPr>
              <a:t>Not sure contact EHS @ 5-2807 for confirmation</a:t>
            </a:r>
            <a:r>
              <a:rPr lang="en-US" altLang="en-US" sz="1200" b="0" u="none" dirty="0">
                <a:solidFill>
                  <a:srgbClr val="000000"/>
                </a:solidFill>
              </a:rPr>
              <a:t>.</a:t>
            </a:r>
          </a:p>
          <a:p>
            <a:endParaRPr lang="en-US" altLang="en-US" sz="1200" b="0" u="none" dirty="0">
              <a:solidFill>
                <a:srgbClr val="000000"/>
              </a:solidFill>
            </a:endParaRPr>
          </a:p>
        </p:txBody>
      </p:sp>
      <p:sp>
        <p:nvSpPr>
          <p:cNvPr id="23590" name="AutoShape 53"/>
          <p:cNvSpPr>
            <a:spLocks noChangeArrowheads="1"/>
          </p:cNvSpPr>
          <p:nvPr/>
        </p:nvSpPr>
        <p:spPr bwMode="auto">
          <a:xfrm>
            <a:off x="1752600" y="3962400"/>
            <a:ext cx="2667000" cy="457200"/>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dirty="0">
                <a:solidFill>
                  <a:srgbClr val="000000"/>
                </a:solidFill>
                <a:ea typeface="宋体" panose="02010600030101010101" pitchFamily="2" charset="-122"/>
              </a:rPr>
              <a:t>Does the waste have a:</a:t>
            </a:r>
            <a:endParaRPr lang="en-US" altLang="zh-CN" sz="1200" u="none" dirty="0">
              <a:solidFill>
                <a:srgbClr val="000000"/>
              </a:solidFill>
              <a:ea typeface="宋体" panose="02010600030101010101" pitchFamily="2" charset="-122"/>
            </a:endParaRPr>
          </a:p>
          <a:p>
            <a:r>
              <a:rPr lang="en-US" altLang="zh-CN" sz="1200" u="none" dirty="0">
                <a:solidFill>
                  <a:srgbClr val="000000"/>
                </a:solidFill>
                <a:ea typeface="宋体" panose="02010600030101010101" pitchFamily="2" charset="-122"/>
              </a:rPr>
              <a:t>pH </a:t>
            </a:r>
            <a:r>
              <a:rPr lang="en-US" altLang="zh-CN" sz="1200" u="none" dirty="0">
                <a:solidFill>
                  <a:srgbClr val="000000"/>
                </a:solidFill>
                <a:ea typeface="宋体" panose="02010600030101010101" pitchFamily="2" charset="-122"/>
                <a:cs typeface="Arial" panose="020B0604020202020204" pitchFamily="34" charset="0"/>
              </a:rPr>
              <a:t>≤</a:t>
            </a:r>
            <a:r>
              <a:rPr lang="en-US" altLang="zh-CN" sz="1200" u="none" dirty="0">
                <a:solidFill>
                  <a:srgbClr val="000000"/>
                </a:solidFill>
                <a:ea typeface="宋体" panose="02010600030101010101" pitchFamily="2" charset="-122"/>
              </a:rPr>
              <a:t> 5.0 or pH ≥ 9.5 </a:t>
            </a:r>
            <a:r>
              <a:rPr lang="en-US" altLang="zh-CN" sz="1200" b="0" u="none" dirty="0">
                <a:solidFill>
                  <a:srgbClr val="000000"/>
                </a:solidFill>
                <a:ea typeface="宋体" panose="02010600030101010101" pitchFamily="2" charset="-122"/>
              </a:rPr>
              <a:t>?</a:t>
            </a:r>
          </a:p>
        </p:txBody>
      </p:sp>
      <p:sp>
        <p:nvSpPr>
          <p:cNvPr id="23591" name="Rectangle 54"/>
          <p:cNvSpPr>
            <a:spLocks noChangeArrowheads="1"/>
          </p:cNvSpPr>
          <p:nvPr/>
        </p:nvSpPr>
        <p:spPr bwMode="auto">
          <a:xfrm>
            <a:off x="3124200" y="3657600"/>
            <a:ext cx="4127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200" u="none">
                <a:solidFill>
                  <a:srgbClr val="000000"/>
                </a:solidFill>
              </a:rPr>
              <a:t>NO</a:t>
            </a:r>
            <a:endParaRPr lang="en-US" altLang="en-US" sz="1800">
              <a:solidFill>
                <a:srgbClr val="000000"/>
              </a:solidFill>
            </a:endParaRPr>
          </a:p>
        </p:txBody>
      </p:sp>
      <p:sp>
        <p:nvSpPr>
          <p:cNvPr id="23592" name="Line 55"/>
          <p:cNvSpPr>
            <a:spLocks noChangeShapeType="1"/>
          </p:cNvSpPr>
          <p:nvPr/>
        </p:nvSpPr>
        <p:spPr bwMode="auto">
          <a:xfrm>
            <a:off x="4648200" y="5181600"/>
            <a:ext cx="457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0" hangingPunct="0"/>
            <a:endParaRPr lang="en-US" sz="1800" b="1" u="sng">
              <a:solidFill>
                <a:srgbClr val="000000"/>
              </a:solidFill>
              <a:latin typeface="Arial" panose="020B0604020202020204" pitchFamily="34" charset="0"/>
            </a:endParaRPr>
          </a:p>
        </p:txBody>
      </p:sp>
      <p:sp>
        <p:nvSpPr>
          <p:cNvPr id="23593" name="Line 56"/>
          <p:cNvSpPr>
            <a:spLocks noChangeShapeType="1"/>
          </p:cNvSpPr>
          <p:nvPr/>
        </p:nvSpPr>
        <p:spPr bwMode="auto">
          <a:xfrm>
            <a:off x="3124200" y="4419600"/>
            <a:ext cx="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0" hangingPunct="0"/>
            <a:endParaRPr lang="en-US" sz="1800" b="1" u="sng">
              <a:solidFill>
                <a:srgbClr val="000000"/>
              </a:solidFill>
              <a:latin typeface="Arial" panose="020B0604020202020204" pitchFamily="34" charset="0"/>
            </a:endParaRPr>
          </a:p>
        </p:txBody>
      </p:sp>
    </p:spTree>
    <p:extLst>
      <p:ext uri="{BB962C8B-B14F-4D97-AF65-F5344CB8AC3E}">
        <p14:creationId xmlns:p14="http://schemas.microsoft.com/office/powerpoint/2010/main" val="42267197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7" name="Group 39"/>
          <p:cNvGrpSpPr>
            <a:grpSpLocks/>
          </p:cNvGrpSpPr>
          <p:nvPr/>
        </p:nvGrpSpPr>
        <p:grpSpPr bwMode="auto">
          <a:xfrm>
            <a:off x="152404" y="4"/>
            <a:ext cx="8915401" cy="6654801"/>
            <a:chOff x="513" y="-35"/>
            <a:chExt cx="5199" cy="4227"/>
          </a:xfrm>
        </p:grpSpPr>
        <p:sp>
          <p:nvSpPr>
            <p:cNvPr id="16388" name="AutoShape 4"/>
            <p:cNvSpPr>
              <a:spLocks noChangeArrowheads="1"/>
            </p:cNvSpPr>
            <p:nvPr/>
          </p:nvSpPr>
          <p:spPr bwMode="auto">
            <a:xfrm>
              <a:off x="536" y="474"/>
              <a:ext cx="1958" cy="494"/>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dirty="0">
                  <a:solidFill>
                    <a:srgbClr val="000000"/>
                  </a:solidFill>
                  <a:ea typeface="宋体" panose="02010600030101010101" pitchFamily="2" charset="-122"/>
                </a:rPr>
                <a:t>Is the waste: A </a:t>
              </a:r>
              <a:r>
                <a:rPr lang="en-US" altLang="zh-CN" sz="1200" u="none" dirty="0">
                  <a:solidFill>
                    <a:srgbClr val="000000"/>
                  </a:solidFill>
                  <a:ea typeface="宋体" panose="02010600030101010101" pitchFamily="2" charset="-122"/>
                </a:rPr>
                <a:t>battery, lamp, </a:t>
              </a:r>
            </a:p>
            <a:p>
              <a:r>
                <a:rPr lang="en-US" altLang="zh-CN" sz="1200" u="none" dirty="0">
                  <a:solidFill>
                    <a:srgbClr val="000000"/>
                  </a:solidFill>
                  <a:ea typeface="宋体" panose="02010600030101010101" pitchFamily="2" charset="-122"/>
                </a:rPr>
                <a:t>mercury-containing  equipment, </a:t>
              </a:r>
            </a:p>
            <a:p>
              <a:r>
                <a:rPr lang="en-US" altLang="zh-CN" sz="1200" u="none" dirty="0">
                  <a:solidFill>
                    <a:srgbClr val="000000"/>
                  </a:solidFill>
                  <a:ea typeface="宋体" panose="02010600030101010101" pitchFamily="2" charset="-122"/>
                </a:rPr>
                <a:t>or pesticide</a:t>
              </a:r>
              <a:r>
                <a:rPr lang="en-US" altLang="zh-CN" sz="1200" b="0" u="none" dirty="0">
                  <a:solidFill>
                    <a:srgbClr val="000000"/>
                  </a:solidFill>
                  <a:ea typeface="宋体" panose="02010600030101010101" pitchFamily="2" charset="-122"/>
                </a:rPr>
                <a:t>?</a:t>
              </a:r>
            </a:p>
          </p:txBody>
        </p:sp>
        <p:sp>
          <p:nvSpPr>
            <p:cNvPr id="16389" name="AutoShape 5"/>
            <p:cNvSpPr>
              <a:spLocks noChangeArrowheads="1"/>
            </p:cNvSpPr>
            <p:nvPr/>
          </p:nvSpPr>
          <p:spPr bwMode="auto">
            <a:xfrm>
              <a:off x="536" y="1112"/>
              <a:ext cx="1958" cy="712"/>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zh-CN" sz="1200" b="0" u="none" dirty="0">
                  <a:solidFill>
                    <a:srgbClr val="000000"/>
                  </a:solidFill>
                  <a:ea typeface="宋体" panose="02010600030101010101" pitchFamily="2" charset="-122"/>
                </a:rPr>
                <a:t>Is the waste </a:t>
              </a:r>
              <a:r>
                <a:rPr lang="en-US" altLang="zh-CN" sz="1200" u="none" dirty="0">
                  <a:solidFill>
                    <a:srgbClr val="000000"/>
                  </a:solidFill>
                  <a:ea typeface="宋体" panose="02010600030101010101" pitchFamily="2" charset="-122"/>
                </a:rPr>
                <a:t>(not leaking or damaged)?</a:t>
              </a:r>
            </a:p>
            <a:p>
              <a:pPr algn="l"/>
              <a:r>
                <a:rPr lang="en-US" altLang="zh-CN" sz="1200" b="0" u="none" dirty="0">
                  <a:solidFill>
                    <a:srgbClr val="000000"/>
                  </a:solidFill>
                  <a:ea typeface="宋体" panose="02010600030101010101" pitchFamily="2" charset="-122"/>
                </a:rPr>
                <a:t>• Intact Lead Acid, Ni-Cd, Lithium, Silver </a:t>
              </a:r>
            </a:p>
            <a:p>
              <a:pPr algn="l"/>
              <a:r>
                <a:rPr lang="en-US" altLang="zh-CN" sz="1200" b="0" u="none" dirty="0">
                  <a:solidFill>
                    <a:srgbClr val="000000"/>
                  </a:solidFill>
                  <a:ea typeface="宋体" panose="02010600030101010101" pitchFamily="2" charset="-122"/>
                </a:rPr>
                <a:t>  Oxide, Mercuric Oxide Batteries</a:t>
              </a:r>
            </a:p>
            <a:p>
              <a:pPr algn="l"/>
              <a:r>
                <a:rPr lang="en-US" altLang="zh-CN" sz="1200" b="0" u="none" dirty="0">
                  <a:solidFill>
                    <a:srgbClr val="000000"/>
                  </a:solidFill>
                  <a:ea typeface="宋体" panose="02010600030101010101" pitchFamily="2" charset="-122"/>
                </a:rPr>
                <a:t>• Intact fluorescent, incandescent, HID, </a:t>
              </a:r>
            </a:p>
            <a:p>
              <a:pPr algn="l"/>
              <a:r>
                <a:rPr lang="en-US" altLang="zh-CN" sz="1200" b="0" u="none" dirty="0">
                  <a:solidFill>
                    <a:srgbClr val="000000"/>
                  </a:solidFill>
                  <a:ea typeface="宋体" panose="02010600030101010101" pitchFamily="2" charset="-122"/>
                </a:rPr>
                <a:t>  sodium, mercury, metal halide, neon lamps</a:t>
              </a:r>
            </a:p>
            <a:p>
              <a:pPr algn="l"/>
              <a:r>
                <a:rPr lang="en-US" altLang="zh-CN" sz="1200" b="0" u="none" dirty="0">
                  <a:solidFill>
                    <a:srgbClr val="000000"/>
                  </a:solidFill>
                  <a:ea typeface="宋体" panose="02010600030101010101" pitchFamily="2" charset="-122"/>
                </a:rPr>
                <a:t>• Intact Mercury-containing equipment</a:t>
              </a:r>
            </a:p>
          </p:txBody>
        </p:sp>
        <p:sp>
          <p:nvSpPr>
            <p:cNvPr id="16390" name="AutoShape 6"/>
            <p:cNvSpPr>
              <a:spLocks noChangeArrowheads="1"/>
            </p:cNvSpPr>
            <p:nvPr/>
          </p:nvSpPr>
          <p:spPr bwMode="auto">
            <a:xfrm>
              <a:off x="513" y="1993"/>
              <a:ext cx="1958" cy="688"/>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zh-CN" sz="1200" b="0" u="none" dirty="0">
                  <a:solidFill>
                    <a:srgbClr val="000000"/>
                  </a:solidFill>
                  <a:ea typeface="宋体" panose="02010600030101010101" pitchFamily="2" charset="-122"/>
                </a:rPr>
                <a:t>Is your waste </a:t>
              </a:r>
              <a:r>
                <a:rPr lang="en-US" altLang="zh-CN" sz="1200" u="none" dirty="0">
                  <a:solidFill>
                    <a:srgbClr val="000000"/>
                  </a:solidFill>
                  <a:ea typeface="宋体" panose="02010600030101010101" pitchFamily="2" charset="-122"/>
                </a:rPr>
                <a:t>(leaking/damaged)?</a:t>
              </a:r>
            </a:p>
            <a:p>
              <a:pPr algn="l"/>
              <a:r>
                <a:rPr lang="en-US" altLang="zh-CN" sz="1200" b="0" u="none" dirty="0">
                  <a:solidFill>
                    <a:srgbClr val="000000"/>
                  </a:solidFill>
                  <a:ea typeface="宋体" panose="02010600030101010101" pitchFamily="2" charset="-122"/>
                </a:rPr>
                <a:t>• Broken or leaking batteries</a:t>
              </a:r>
            </a:p>
            <a:p>
              <a:pPr algn="l"/>
              <a:r>
                <a:rPr lang="en-US" altLang="zh-CN" sz="1200" b="0" u="none" dirty="0">
                  <a:solidFill>
                    <a:srgbClr val="000000"/>
                  </a:solidFill>
                  <a:ea typeface="宋体" panose="02010600030101010101" pitchFamily="2" charset="-122"/>
                </a:rPr>
                <a:t>• Deliberately crushed, broken lamps</a:t>
              </a:r>
            </a:p>
            <a:p>
              <a:pPr algn="l"/>
              <a:r>
                <a:rPr lang="en-US" altLang="zh-CN" sz="1200" b="0" u="none" dirty="0">
                  <a:solidFill>
                    <a:srgbClr val="000000"/>
                  </a:solidFill>
                  <a:ea typeface="宋体" panose="02010600030101010101" pitchFamily="2" charset="-122"/>
                </a:rPr>
                <a:t>• Pesticides in non-usable condition</a:t>
              </a:r>
            </a:p>
            <a:p>
              <a:pPr algn="l"/>
              <a:r>
                <a:rPr lang="en-US" altLang="zh-CN" sz="1200" b="0" u="none" dirty="0">
                  <a:solidFill>
                    <a:srgbClr val="000000"/>
                  </a:solidFill>
                  <a:ea typeface="宋体" panose="02010600030101010101" pitchFamily="2" charset="-122"/>
                </a:rPr>
                <a:t>• Broken or leaking mercury-containing</a:t>
              </a:r>
            </a:p>
            <a:p>
              <a:pPr algn="l"/>
              <a:r>
                <a:rPr lang="en-US" altLang="zh-CN" sz="1200" b="0" u="none" dirty="0">
                  <a:solidFill>
                    <a:srgbClr val="000000"/>
                  </a:solidFill>
                  <a:ea typeface="宋体" panose="02010600030101010101" pitchFamily="2" charset="-122"/>
                </a:rPr>
                <a:t> equipment - thermometers, barometers, etc. </a:t>
              </a:r>
            </a:p>
          </p:txBody>
        </p:sp>
        <p:sp>
          <p:nvSpPr>
            <p:cNvPr id="16391" name="AutoShape 8"/>
            <p:cNvSpPr>
              <a:spLocks noChangeArrowheads="1"/>
            </p:cNvSpPr>
            <p:nvPr/>
          </p:nvSpPr>
          <p:spPr bwMode="auto">
            <a:xfrm>
              <a:off x="1128" y="144"/>
              <a:ext cx="768" cy="194"/>
            </a:xfrm>
            <a:prstGeom prst="flowChartTerminator">
              <a:avLst/>
            </a:prstGeom>
            <a:solidFill>
              <a:srgbClr val="800080"/>
            </a:solidFill>
            <a:ln w="9525">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400" u="none" dirty="0">
                  <a:solidFill>
                    <a:srgbClr val="FFFFFF"/>
                  </a:solidFill>
                </a:rPr>
                <a:t>START HERE</a:t>
              </a:r>
            </a:p>
          </p:txBody>
        </p:sp>
        <p:cxnSp>
          <p:nvCxnSpPr>
            <p:cNvPr id="16392" name="AutoShape 9"/>
            <p:cNvCxnSpPr>
              <a:cxnSpLocks noChangeShapeType="1"/>
              <a:stCxn id="16391" idx="2"/>
              <a:endCxn id="16388" idx="0"/>
            </p:cNvCxnSpPr>
            <p:nvPr/>
          </p:nvCxnSpPr>
          <p:spPr bwMode="auto">
            <a:xfrm>
              <a:off x="1512" y="338"/>
              <a:ext cx="3" cy="13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393" name="AutoShape 10"/>
            <p:cNvCxnSpPr>
              <a:cxnSpLocks noChangeShapeType="1"/>
              <a:stCxn id="16388" idx="2"/>
              <a:endCxn id="16389" idx="0"/>
            </p:cNvCxnSpPr>
            <p:nvPr/>
          </p:nvCxnSpPr>
          <p:spPr bwMode="auto">
            <a:xfrm>
              <a:off x="1515" y="968"/>
              <a:ext cx="0" cy="14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394" name="AutoShape 11"/>
            <p:cNvCxnSpPr>
              <a:cxnSpLocks noChangeShapeType="1"/>
              <a:stCxn id="16390" idx="2"/>
              <a:endCxn id="16396" idx="0"/>
            </p:cNvCxnSpPr>
            <p:nvPr/>
          </p:nvCxnSpPr>
          <p:spPr bwMode="auto">
            <a:xfrm>
              <a:off x="1492" y="2681"/>
              <a:ext cx="23" cy="14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395" name="AutoShape 12"/>
            <p:cNvCxnSpPr>
              <a:cxnSpLocks noChangeShapeType="1"/>
              <a:stCxn id="16389" idx="2"/>
              <a:endCxn id="16390" idx="0"/>
            </p:cNvCxnSpPr>
            <p:nvPr/>
          </p:nvCxnSpPr>
          <p:spPr bwMode="auto">
            <a:xfrm flipH="1">
              <a:off x="1492" y="1824"/>
              <a:ext cx="23" cy="169"/>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396" name="AutoShape 16"/>
            <p:cNvSpPr>
              <a:spLocks noChangeArrowheads="1"/>
            </p:cNvSpPr>
            <p:nvPr/>
          </p:nvSpPr>
          <p:spPr bwMode="auto">
            <a:xfrm>
              <a:off x="536" y="2824"/>
              <a:ext cx="1958" cy="288"/>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a:solidFill>
                    <a:srgbClr val="000000"/>
                  </a:solidFill>
                  <a:ea typeface="宋体" panose="02010600030101010101" pitchFamily="2" charset="-122"/>
                </a:rPr>
                <a:t>Is your waste:  Alkaline Battery</a:t>
              </a:r>
            </a:p>
          </p:txBody>
        </p:sp>
        <p:sp>
          <p:nvSpPr>
            <p:cNvPr id="16397" name="Rectangle 17"/>
            <p:cNvSpPr>
              <a:spLocks noChangeArrowheads="1"/>
            </p:cNvSpPr>
            <p:nvPr/>
          </p:nvSpPr>
          <p:spPr bwMode="auto">
            <a:xfrm>
              <a:off x="2592" y="-35"/>
              <a:ext cx="3120"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i="1" dirty="0">
                  <a:solidFill>
                    <a:srgbClr val="3333CC"/>
                  </a:solidFill>
                </a:rPr>
                <a:t>Hazardous Wastes vs.  Universal Wastes:  An Exception</a:t>
              </a:r>
              <a:endParaRPr lang="en-US" altLang="en-US" dirty="0">
                <a:solidFill>
                  <a:srgbClr val="3333CC"/>
                </a:solidFill>
              </a:endParaRPr>
            </a:p>
          </p:txBody>
        </p:sp>
        <p:cxnSp>
          <p:nvCxnSpPr>
            <p:cNvPr id="16398" name="AutoShape 19"/>
            <p:cNvCxnSpPr>
              <a:cxnSpLocks noChangeShapeType="1"/>
              <a:stCxn id="16396" idx="2"/>
              <a:endCxn id="16402" idx="0"/>
            </p:cNvCxnSpPr>
            <p:nvPr/>
          </p:nvCxnSpPr>
          <p:spPr bwMode="auto">
            <a:xfrm>
              <a:off x="1515" y="3112"/>
              <a:ext cx="0" cy="16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399" name="AutoShape 20"/>
            <p:cNvSpPr>
              <a:spLocks noChangeArrowheads="1"/>
            </p:cNvSpPr>
            <p:nvPr/>
          </p:nvSpPr>
          <p:spPr bwMode="auto">
            <a:xfrm>
              <a:off x="3120" y="664"/>
              <a:ext cx="2073" cy="360"/>
            </a:xfrm>
            <a:prstGeom prst="flowChartAlternateProcess">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400" b="0" u="none" dirty="0">
                  <a:solidFill>
                    <a:srgbClr val="000000"/>
                  </a:solidFill>
                </a:rPr>
                <a:t>Go to the </a:t>
              </a:r>
              <a:r>
                <a:rPr lang="en-US" altLang="en-US" sz="1400" i="1" dirty="0">
                  <a:solidFill>
                    <a:srgbClr val="0000FF"/>
                  </a:solidFill>
                  <a:hlinkClick r:id="rId2" action="ppaction://hlinksldjump"/>
                </a:rPr>
                <a:t>Special Wastes</a:t>
              </a:r>
              <a:r>
                <a:rPr lang="en-US" altLang="en-US" sz="1400" b="0" i="1" u="none" dirty="0">
                  <a:solidFill>
                    <a:srgbClr val="000000"/>
                  </a:solidFill>
                  <a:hlinkClick r:id="rId2" action="ppaction://hlinksldjump"/>
                </a:rPr>
                <a:t> </a:t>
              </a:r>
              <a:r>
                <a:rPr lang="en-US" altLang="en-US" sz="1400" b="0" i="1" u="none" dirty="0">
                  <a:solidFill>
                    <a:srgbClr val="000000"/>
                  </a:solidFill>
                </a:rPr>
                <a:t>Flowchart</a:t>
              </a:r>
              <a:endParaRPr lang="en-US" altLang="en-US" sz="1800" dirty="0">
                <a:solidFill>
                  <a:srgbClr val="000000"/>
                </a:solidFill>
              </a:endParaRPr>
            </a:p>
          </p:txBody>
        </p:sp>
        <p:sp>
          <p:nvSpPr>
            <p:cNvPr id="16400" name="AutoShape 21"/>
            <p:cNvSpPr>
              <a:spLocks noChangeArrowheads="1"/>
            </p:cNvSpPr>
            <p:nvPr/>
          </p:nvSpPr>
          <p:spPr bwMode="auto">
            <a:xfrm>
              <a:off x="3112" y="1206"/>
              <a:ext cx="2073" cy="528"/>
            </a:xfrm>
            <a:prstGeom prst="flowChartAlternateProcess">
              <a:avLst/>
            </a:prstGeom>
            <a:solidFill>
              <a:srgbClr val="FFFF99"/>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dirty="0">
                  <a:solidFill>
                    <a:srgbClr val="000000"/>
                  </a:solidFill>
                  <a:ea typeface="宋体" panose="02010600030101010101" pitchFamily="2" charset="-122"/>
                </a:rPr>
                <a:t>Your universal wastes should be recycled </a:t>
              </a:r>
            </a:p>
            <a:p>
              <a:r>
                <a:rPr lang="en-US" altLang="zh-CN" sz="1200" b="0" u="none" dirty="0">
                  <a:solidFill>
                    <a:srgbClr val="000000"/>
                  </a:solidFill>
                  <a:ea typeface="宋体" panose="02010600030101010101" pitchFamily="2" charset="-122"/>
                </a:rPr>
                <a:t>According  to the universal waste regulations. </a:t>
              </a:r>
            </a:p>
            <a:p>
              <a:r>
                <a:rPr lang="en-US" altLang="zh-CN" sz="1200" b="0" u="none" dirty="0">
                  <a:solidFill>
                    <a:srgbClr val="000000"/>
                  </a:solidFill>
                  <a:ea typeface="宋体" panose="02010600030101010101" pitchFamily="2" charset="-122"/>
                </a:rPr>
                <a:t>Contact </a:t>
              </a:r>
              <a:r>
                <a:rPr lang="en-US" altLang="zh-CN" sz="1200" u="none" dirty="0">
                  <a:solidFill>
                    <a:srgbClr val="000000"/>
                  </a:solidFill>
                  <a:ea typeface="宋体" panose="02010600030101010101" pitchFamily="2" charset="-122"/>
                </a:rPr>
                <a:t>EHS @ 5-2807</a:t>
              </a:r>
              <a:r>
                <a:rPr lang="en-US" altLang="zh-CN" sz="1200" b="0" u="none" dirty="0">
                  <a:solidFill>
                    <a:srgbClr val="000000"/>
                  </a:solidFill>
                  <a:ea typeface="宋体" panose="02010600030101010101" pitchFamily="2" charset="-122"/>
                </a:rPr>
                <a:t> for assistance.</a:t>
              </a:r>
              <a:endParaRPr lang="en-US" altLang="en-US" sz="1200" b="0" u="none" dirty="0">
                <a:solidFill>
                  <a:srgbClr val="000000"/>
                </a:solidFill>
              </a:endParaRPr>
            </a:p>
          </p:txBody>
        </p:sp>
        <p:sp>
          <p:nvSpPr>
            <p:cNvPr id="16401" name="AutoShape 22"/>
            <p:cNvSpPr>
              <a:spLocks noChangeArrowheads="1"/>
            </p:cNvSpPr>
            <p:nvPr/>
          </p:nvSpPr>
          <p:spPr bwMode="auto">
            <a:xfrm>
              <a:off x="3456" y="2006"/>
              <a:ext cx="1382" cy="633"/>
            </a:xfrm>
            <a:prstGeom prst="flowChartAlternateProcess">
              <a:avLst/>
            </a:prstGeom>
            <a:solidFill>
              <a:srgbClr val="0000FF"/>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b="0" u="none" dirty="0">
                  <a:solidFill>
                    <a:srgbClr val="FFFFFF"/>
                  </a:solidFill>
                </a:rPr>
                <a:t>Your</a:t>
              </a:r>
              <a:r>
                <a:rPr lang="en-US" altLang="en-US" sz="1800" b="0" u="none" dirty="0">
                  <a:solidFill>
                    <a:srgbClr val="FFFFFF"/>
                  </a:solidFill>
                </a:rPr>
                <a:t> </a:t>
              </a:r>
              <a:r>
                <a:rPr lang="en-US" altLang="en-US" sz="1200" b="0" u="none" dirty="0">
                  <a:solidFill>
                    <a:srgbClr val="FFFFFF"/>
                  </a:solidFill>
                </a:rPr>
                <a:t>waste  is a:</a:t>
              </a:r>
            </a:p>
            <a:p>
              <a:r>
                <a:rPr lang="en-US" altLang="en-US" sz="1400" u="none" dirty="0">
                  <a:solidFill>
                    <a:srgbClr val="FFFFFF"/>
                  </a:solidFill>
                </a:rPr>
                <a:t>HAZARDOUS WASTE</a:t>
              </a:r>
            </a:p>
            <a:p>
              <a:endParaRPr lang="en-US" altLang="en-US" sz="500" u="none" dirty="0">
                <a:solidFill>
                  <a:srgbClr val="FFFFFF"/>
                </a:solidFill>
              </a:endParaRPr>
            </a:p>
            <a:p>
              <a:r>
                <a:rPr lang="en-US" altLang="en-US" sz="1200" b="0" u="none" dirty="0">
                  <a:solidFill>
                    <a:srgbClr val="FFFFFF"/>
                  </a:solidFill>
                </a:rPr>
                <a:t>Contact </a:t>
              </a:r>
              <a:r>
                <a:rPr lang="en-US" altLang="en-US" sz="1200" u="none" dirty="0">
                  <a:solidFill>
                    <a:srgbClr val="FFFFFF"/>
                  </a:solidFill>
                </a:rPr>
                <a:t>EH&amp;S @ 5-2807</a:t>
              </a:r>
            </a:p>
            <a:p>
              <a:r>
                <a:rPr lang="en-US" altLang="en-US" sz="1200" b="0" u="none" dirty="0">
                  <a:solidFill>
                    <a:srgbClr val="FFFFFF"/>
                  </a:solidFill>
                </a:rPr>
                <a:t> to schedule a pickup</a:t>
              </a:r>
              <a:endParaRPr lang="en-US" altLang="en-US" sz="1200" dirty="0">
                <a:solidFill>
                  <a:srgbClr val="000000"/>
                </a:solidFill>
              </a:endParaRPr>
            </a:p>
          </p:txBody>
        </p:sp>
        <p:sp>
          <p:nvSpPr>
            <p:cNvPr id="16402" name="AutoShape 23"/>
            <p:cNvSpPr>
              <a:spLocks noChangeArrowheads="1"/>
            </p:cNvSpPr>
            <p:nvPr/>
          </p:nvSpPr>
          <p:spPr bwMode="auto">
            <a:xfrm>
              <a:off x="536" y="3280"/>
              <a:ext cx="1958" cy="912"/>
            </a:xfrm>
            <a:prstGeom prst="flowChartAlternateProcess">
              <a:avLst/>
            </a:prstGeom>
            <a:solidFill>
              <a:srgbClr val="FFFF99"/>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zh-CN" sz="1200" b="0" u="none" dirty="0">
                  <a:solidFill>
                    <a:srgbClr val="000000"/>
                  </a:solidFill>
                  <a:ea typeface="宋体" panose="02010600030101010101" pitchFamily="2" charset="-122"/>
                </a:rPr>
                <a:t>These are non-hazardous and can be</a:t>
              </a:r>
            </a:p>
            <a:p>
              <a:r>
                <a:rPr lang="en-US" altLang="zh-CN" sz="1200" b="0" u="none" dirty="0">
                  <a:solidFill>
                    <a:srgbClr val="000000"/>
                  </a:solidFill>
                  <a:ea typeface="宋体" panose="02010600030101010101" pitchFamily="2" charset="-122"/>
                </a:rPr>
                <a:t>placed in the regular trash, however, in an</a:t>
              </a:r>
            </a:p>
            <a:p>
              <a:r>
                <a:rPr lang="en-US" altLang="zh-CN" sz="1200" b="0" u="none" dirty="0">
                  <a:solidFill>
                    <a:srgbClr val="000000"/>
                  </a:solidFill>
                  <a:ea typeface="宋体" panose="02010600030101010101" pitchFamily="2" charset="-122"/>
                </a:rPr>
                <a:t>effort to become environmentally friendly</a:t>
              </a:r>
            </a:p>
            <a:p>
              <a:r>
                <a:rPr lang="en-US" altLang="zh-CN" sz="1200" b="0" u="none" dirty="0">
                  <a:solidFill>
                    <a:srgbClr val="000000"/>
                  </a:solidFill>
                  <a:ea typeface="宋体" panose="02010600030101010101" pitchFamily="2" charset="-122"/>
                </a:rPr>
                <a:t>you may choose to collect these batteries in</a:t>
              </a:r>
            </a:p>
            <a:p>
              <a:r>
                <a:rPr lang="en-US" altLang="zh-CN" sz="1200" b="0" u="none" dirty="0">
                  <a:solidFill>
                    <a:srgbClr val="000000"/>
                  </a:solidFill>
                  <a:ea typeface="宋体" panose="02010600030101010101" pitchFamily="2" charset="-122"/>
                </a:rPr>
                <a:t>a 1-gallon container for recycling purposes.</a:t>
              </a:r>
            </a:p>
            <a:p>
              <a:r>
                <a:rPr lang="en-US" altLang="zh-CN" sz="1200" b="0" u="none" dirty="0">
                  <a:solidFill>
                    <a:srgbClr val="000000"/>
                  </a:solidFill>
                  <a:ea typeface="宋体" panose="02010600030101010101" pitchFamily="2" charset="-122"/>
                </a:rPr>
                <a:t>Contact </a:t>
              </a:r>
              <a:r>
                <a:rPr lang="en-US" altLang="zh-CN" sz="1200" u="none" dirty="0">
                  <a:solidFill>
                    <a:srgbClr val="000000"/>
                  </a:solidFill>
                  <a:ea typeface="宋体" panose="02010600030101010101" pitchFamily="2" charset="-122"/>
                </a:rPr>
                <a:t>EHS @ 5-2807</a:t>
              </a:r>
              <a:r>
                <a:rPr lang="en-US" altLang="zh-CN" sz="1200" b="0" u="none" dirty="0">
                  <a:solidFill>
                    <a:srgbClr val="000000"/>
                  </a:solidFill>
                  <a:ea typeface="宋体" panose="02010600030101010101" pitchFamily="2" charset="-122"/>
                </a:rPr>
                <a:t> to obtain</a:t>
              </a:r>
            </a:p>
            <a:p>
              <a:r>
                <a:rPr lang="en-US" altLang="zh-CN" sz="1200" b="0" u="none" dirty="0">
                  <a:solidFill>
                    <a:srgbClr val="000000"/>
                  </a:solidFill>
                  <a:ea typeface="宋体" panose="02010600030101010101" pitchFamily="2" charset="-122"/>
                </a:rPr>
                <a:t>containers and request pickups.</a:t>
              </a:r>
              <a:endParaRPr lang="en-US" altLang="en-US" sz="1200" b="0" u="none" dirty="0">
                <a:solidFill>
                  <a:srgbClr val="000000"/>
                </a:solidFill>
              </a:endParaRPr>
            </a:p>
          </p:txBody>
        </p:sp>
        <p:cxnSp>
          <p:nvCxnSpPr>
            <p:cNvPr id="16403" name="AutoShape 25"/>
            <p:cNvCxnSpPr>
              <a:cxnSpLocks noChangeShapeType="1"/>
              <a:stCxn id="16388" idx="3"/>
              <a:endCxn id="16399" idx="1"/>
            </p:cNvCxnSpPr>
            <p:nvPr/>
          </p:nvCxnSpPr>
          <p:spPr bwMode="auto">
            <a:xfrm>
              <a:off x="2494" y="721"/>
              <a:ext cx="626" cy="12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404" name="AutoShape 26"/>
            <p:cNvCxnSpPr>
              <a:cxnSpLocks noChangeShapeType="1"/>
              <a:stCxn id="16389" idx="3"/>
              <a:endCxn id="16400" idx="1"/>
            </p:cNvCxnSpPr>
            <p:nvPr/>
          </p:nvCxnSpPr>
          <p:spPr bwMode="auto">
            <a:xfrm>
              <a:off x="2494" y="1468"/>
              <a:ext cx="618" cy="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405" name="AutoShape 27"/>
            <p:cNvCxnSpPr>
              <a:cxnSpLocks noChangeShapeType="1"/>
              <a:stCxn id="16390" idx="3"/>
              <a:endCxn id="16401" idx="1"/>
            </p:cNvCxnSpPr>
            <p:nvPr/>
          </p:nvCxnSpPr>
          <p:spPr bwMode="auto">
            <a:xfrm flipV="1">
              <a:off x="2471" y="2323"/>
              <a:ext cx="985" cy="1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406" name="Rectangle 28"/>
            <p:cNvSpPr>
              <a:spLocks noChangeArrowheads="1"/>
            </p:cNvSpPr>
            <p:nvPr/>
          </p:nvSpPr>
          <p:spPr bwMode="auto">
            <a:xfrm>
              <a:off x="2674" y="1319"/>
              <a:ext cx="287"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u="none">
                  <a:solidFill>
                    <a:srgbClr val="000000"/>
                  </a:solidFill>
                </a:rPr>
                <a:t>YES</a:t>
              </a:r>
              <a:endParaRPr lang="en-US" altLang="en-US" sz="1800">
                <a:solidFill>
                  <a:srgbClr val="000000"/>
                </a:solidFill>
              </a:endParaRPr>
            </a:p>
          </p:txBody>
        </p:sp>
        <p:sp>
          <p:nvSpPr>
            <p:cNvPr id="16407" name="Rectangle 29"/>
            <p:cNvSpPr>
              <a:spLocks noChangeArrowheads="1"/>
            </p:cNvSpPr>
            <p:nvPr/>
          </p:nvSpPr>
          <p:spPr bwMode="auto">
            <a:xfrm>
              <a:off x="1202" y="959"/>
              <a:ext cx="287"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u="none">
                  <a:solidFill>
                    <a:srgbClr val="000000"/>
                  </a:solidFill>
                </a:rPr>
                <a:t>YES</a:t>
              </a:r>
              <a:endParaRPr lang="en-US" altLang="en-US" sz="1800">
                <a:solidFill>
                  <a:srgbClr val="000000"/>
                </a:solidFill>
              </a:endParaRPr>
            </a:p>
          </p:txBody>
        </p:sp>
        <p:sp>
          <p:nvSpPr>
            <p:cNvPr id="16408" name="Rectangle 30"/>
            <p:cNvSpPr>
              <a:spLocks noChangeArrowheads="1"/>
            </p:cNvSpPr>
            <p:nvPr/>
          </p:nvSpPr>
          <p:spPr bwMode="auto">
            <a:xfrm>
              <a:off x="2890" y="2183"/>
              <a:ext cx="287"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u="none">
                  <a:solidFill>
                    <a:srgbClr val="000000"/>
                  </a:solidFill>
                </a:rPr>
                <a:t>YES</a:t>
              </a:r>
              <a:endParaRPr lang="en-US" altLang="en-US" sz="1800">
                <a:solidFill>
                  <a:srgbClr val="000000"/>
                </a:solidFill>
              </a:endParaRPr>
            </a:p>
          </p:txBody>
        </p:sp>
        <p:sp>
          <p:nvSpPr>
            <p:cNvPr id="16409" name="Rectangle 31"/>
            <p:cNvSpPr>
              <a:spLocks noChangeArrowheads="1"/>
            </p:cNvSpPr>
            <p:nvPr/>
          </p:nvSpPr>
          <p:spPr bwMode="auto">
            <a:xfrm>
              <a:off x="1210" y="3135"/>
              <a:ext cx="287"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r>
                <a:rPr lang="en-US" altLang="en-US" sz="1200" u="none">
                  <a:solidFill>
                    <a:srgbClr val="000000"/>
                  </a:solidFill>
                </a:rPr>
                <a:t>YES</a:t>
              </a:r>
              <a:endParaRPr lang="en-US" altLang="en-US" sz="1800">
                <a:solidFill>
                  <a:srgbClr val="000000"/>
                </a:solidFill>
              </a:endParaRPr>
            </a:p>
          </p:txBody>
        </p:sp>
        <p:sp>
          <p:nvSpPr>
            <p:cNvPr id="16410" name="Rectangle 32"/>
            <p:cNvSpPr>
              <a:spLocks noChangeArrowheads="1"/>
            </p:cNvSpPr>
            <p:nvPr/>
          </p:nvSpPr>
          <p:spPr bwMode="auto">
            <a:xfrm>
              <a:off x="1240" y="1832"/>
              <a:ext cx="242"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200" u="none">
                  <a:solidFill>
                    <a:srgbClr val="000000"/>
                  </a:solidFill>
                </a:rPr>
                <a:t>NO</a:t>
              </a:r>
              <a:endParaRPr lang="en-US" altLang="en-US" sz="1800">
                <a:solidFill>
                  <a:srgbClr val="000000"/>
                </a:solidFill>
              </a:endParaRPr>
            </a:p>
          </p:txBody>
        </p:sp>
        <p:sp>
          <p:nvSpPr>
            <p:cNvPr id="16411" name="Rectangle 33"/>
            <p:cNvSpPr>
              <a:spLocks noChangeArrowheads="1"/>
            </p:cNvSpPr>
            <p:nvPr/>
          </p:nvSpPr>
          <p:spPr bwMode="auto">
            <a:xfrm>
              <a:off x="2704" y="606"/>
              <a:ext cx="268"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200" u="none" dirty="0">
                  <a:solidFill>
                    <a:srgbClr val="000000"/>
                  </a:solidFill>
                </a:rPr>
                <a:t>NO</a:t>
              </a:r>
              <a:endParaRPr lang="en-US" altLang="en-US" sz="1800" dirty="0">
                <a:solidFill>
                  <a:srgbClr val="000000"/>
                </a:solidFill>
              </a:endParaRPr>
            </a:p>
          </p:txBody>
        </p:sp>
        <p:sp>
          <p:nvSpPr>
            <p:cNvPr id="16412" name="Rectangle 34"/>
            <p:cNvSpPr>
              <a:spLocks noChangeArrowheads="1"/>
            </p:cNvSpPr>
            <p:nvPr/>
          </p:nvSpPr>
          <p:spPr bwMode="auto">
            <a:xfrm>
              <a:off x="1232" y="2680"/>
              <a:ext cx="242"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panose="020B0604020202020204" pitchFamily="34" charset="0"/>
                </a:defRPr>
              </a:lvl1pPr>
              <a:lvl2pPr marL="742950" indent="-285750">
                <a:defRPr b="1" u="sng">
                  <a:solidFill>
                    <a:schemeClr val="tx1"/>
                  </a:solidFill>
                  <a:latin typeface="Arial" panose="020B0604020202020204" pitchFamily="34" charset="0"/>
                </a:defRPr>
              </a:lvl2pPr>
              <a:lvl3pPr marL="1143000" indent="-228600">
                <a:defRPr b="1" u="sng">
                  <a:solidFill>
                    <a:schemeClr val="tx1"/>
                  </a:solidFill>
                  <a:latin typeface="Arial" panose="020B0604020202020204" pitchFamily="34" charset="0"/>
                </a:defRPr>
              </a:lvl3pPr>
              <a:lvl4pPr marL="1600200" indent="-228600">
                <a:defRPr b="1" u="sng">
                  <a:solidFill>
                    <a:schemeClr val="tx1"/>
                  </a:solidFill>
                  <a:latin typeface="Arial" panose="020B0604020202020204" pitchFamily="34" charset="0"/>
                </a:defRPr>
              </a:lvl4pPr>
              <a:lvl5pPr marL="2057400" indent="-22860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l"/>
              <a:r>
                <a:rPr lang="en-US" altLang="en-US" sz="1200" u="none">
                  <a:solidFill>
                    <a:srgbClr val="000000"/>
                  </a:solidFill>
                </a:rPr>
                <a:t>NO</a:t>
              </a:r>
              <a:endParaRPr lang="en-US" altLang="en-US" sz="1800">
                <a:solidFill>
                  <a:srgbClr val="000000"/>
                </a:solidFill>
              </a:endParaRPr>
            </a:p>
          </p:txBody>
        </p:sp>
      </p:grpSp>
      <p:sp>
        <p:nvSpPr>
          <p:cNvPr id="19" name="TextBox 18"/>
          <p:cNvSpPr txBox="1"/>
          <p:nvPr/>
        </p:nvSpPr>
        <p:spPr>
          <a:xfrm>
            <a:off x="3969353" y="4274376"/>
            <a:ext cx="5022251" cy="1077218"/>
          </a:xfrm>
          <a:prstGeom prst="rect">
            <a:avLst/>
          </a:prstGeom>
          <a:noFill/>
          <a:ln w="12700">
            <a:solidFill>
              <a:schemeClr val="tx1"/>
            </a:solidFill>
          </a:ln>
        </p:spPr>
        <p:txBody>
          <a:bodyPr wrap="square" rtlCol="0">
            <a:spAutoFit/>
          </a:bodyPr>
          <a:lstStyle/>
          <a:p>
            <a:r>
              <a:rPr kumimoji="1" lang="en-US" sz="1600" kern="0" dirty="0">
                <a:solidFill>
                  <a:srgbClr val="000000"/>
                </a:solidFill>
                <a:latin typeface="Arial"/>
              </a:rPr>
              <a:t>These wastes have </a:t>
            </a:r>
            <a:r>
              <a:rPr kumimoji="1" lang="en-US" sz="1600" b="1" kern="0" dirty="0">
                <a:solidFill>
                  <a:srgbClr val="000000"/>
                </a:solidFill>
                <a:latin typeface="Arial"/>
              </a:rPr>
              <a:t>lesser requirements--</a:t>
            </a:r>
            <a:r>
              <a:rPr kumimoji="1" lang="en-US" sz="1600" b="1" u="sng" kern="0" dirty="0">
                <a:solidFill>
                  <a:srgbClr val="000000"/>
                </a:solidFill>
                <a:latin typeface="Arial"/>
              </a:rPr>
              <a:t>if </a:t>
            </a:r>
            <a:r>
              <a:rPr kumimoji="1" lang="en-US" sz="1600" b="1" kern="0" dirty="0">
                <a:solidFill>
                  <a:srgbClr val="000000"/>
                </a:solidFill>
                <a:latin typeface="Arial"/>
              </a:rPr>
              <a:t>they are to be recycled</a:t>
            </a:r>
            <a:r>
              <a:rPr kumimoji="1" lang="en-US" sz="1600" kern="0" dirty="0">
                <a:solidFill>
                  <a:srgbClr val="000000"/>
                </a:solidFill>
                <a:latin typeface="Arial"/>
              </a:rPr>
              <a:t>. They must be labeled as “Universal Wastes”  and be removed for recycling within one year of their accumulation or “removal from service”.</a:t>
            </a:r>
            <a:endParaRPr lang="en-US" sz="1600" dirty="0"/>
          </a:p>
        </p:txBody>
      </p:sp>
      <p:pic>
        <p:nvPicPr>
          <p:cNvPr id="2" name="Picture 1"/>
          <p:cNvPicPr>
            <a:picLocks noChangeAspect="1"/>
          </p:cNvPicPr>
          <p:nvPr/>
        </p:nvPicPr>
        <p:blipFill rotWithShape="1">
          <a:blip r:embed="rId3"/>
          <a:srcRect l="16250" t="5556" r="20000" b="5556"/>
          <a:stretch/>
        </p:blipFill>
        <p:spPr>
          <a:xfrm>
            <a:off x="5088292" y="5466658"/>
            <a:ext cx="2303108" cy="1232506"/>
          </a:xfrm>
          <a:prstGeom prst="rect">
            <a:avLst/>
          </a:prstGeom>
        </p:spPr>
      </p:pic>
    </p:spTree>
    <p:extLst>
      <p:ext uri="{BB962C8B-B14F-4D97-AF65-F5344CB8AC3E}">
        <p14:creationId xmlns:p14="http://schemas.microsoft.com/office/powerpoint/2010/main" val="31737629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295400" y="457201"/>
            <a:ext cx="7507288" cy="838200"/>
          </a:xfrm>
        </p:spPr>
        <p:txBody>
          <a:bodyPr/>
          <a:lstStyle/>
          <a:p>
            <a:pPr algn="ctr"/>
            <a:r>
              <a:rPr lang="en-US" sz="4000" b="0" dirty="0"/>
              <a:t>Caution: Mixing Wa</a:t>
            </a:r>
            <a:r>
              <a:rPr lang="en-US" b="0" dirty="0"/>
              <a:t>stes</a:t>
            </a:r>
          </a:p>
        </p:txBody>
      </p:sp>
      <p:sp>
        <p:nvSpPr>
          <p:cNvPr id="55299" name="Rectangle 3" descr="Rectangle: Click to edit Master text styles&#10;Second level&#10;Third level&#10;Fourth level&#10;Fifth level"/>
          <p:cNvSpPr>
            <a:spLocks noGrp="1" noChangeArrowheads="1"/>
          </p:cNvSpPr>
          <p:nvPr>
            <p:ph type="body" idx="1"/>
          </p:nvPr>
        </p:nvSpPr>
        <p:spPr>
          <a:xfrm>
            <a:off x="304800" y="2209800"/>
            <a:ext cx="8497888" cy="4343400"/>
          </a:xfrm>
        </p:spPr>
        <p:txBody>
          <a:bodyPr/>
          <a:lstStyle/>
          <a:p>
            <a:pPr marL="708660">
              <a:lnSpc>
                <a:spcPct val="80000"/>
              </a:lnSpc>
              <a:spcBef>
                <a:spcPts val="600"/>
              </a:spcBef>
              <a:buFont typeface="Wingdings" panose="05000000000000000000" pitchFamily="2" charset="2"/>
              <a:buChar char="q"/>
            </a:pPr>
            <a:r>
              <a:rPr lang="en-US" sz="2000" dirty="0"/>
              <a:t>If you mix a hazardous waste with a nonhazardous waste-- you may be making the entire mixture a hazardous waste.</a:t>
            </a:r>
          </a:p>
          <a:p>
            <a:pPr marL="365760" indent="0">
              <a:lnSpc>
                <a:spcPct val="80000"/>
              </a:lnSpc>
              <a:spcBef>
                <a:spcPts val="600"/>
              </a:spcBef>
              <a:buNone/>
            </a:pPr>
            <a:endParaRPr lang="en-US" sz="2000" dirty="0"/>
          </a:p>
          <a:p>
            <a:pPr marL="708660">
              <a:lnSpc>
                <a:spcPct val="80000"/>
              </a:lnSpc>
              <a:spcBef>
                <a:spcPts val="600"/>
              </a:spcBef>
              <a:buFont typeface="Wingdings" panose="05000000000000000000" pitchFamily="2" charset="2"/>
              <a:buChar char="q"/>
            </a:pPr>
            <a:r>
              <a:rPr lang="en-US" sz="2000" dirty="0"/>
              <a:t>If you mix a </a:t>
            </a:r>
            <a:r>
              <a:rPr lang="en-US" sz="2000" u="sng" dirty="0"/>
              <a:t>listed</a:t>
            </a:r>
            <a:r>
              <a:rPr lang="en-US" sz="2000" dirty="0"/>
              <a:t> hazardous waste with a nonhazardous waste (or a characteristic hazardous waste) you will be making the entire mixture a </a:t>
            </a:r>
            <a:r>
              <a:rPr lang="en-US" sz="2000" u="sng" dirty="0"/>
              <a:t>listed</a:t>
            </a:r>
            <a:r>
              <a:rPr lang="en-US" sz="2000" dirty="0"/>
              <a:t> hazardous waste.</a:t>
            </a:r>
          </a:p>
        </p:txBody>
      </p:sp>
      <p:pic>
        <p:nvPicPr>
          <p:cNvPr id="3" name="Picture 2"/>
          <p:cNvPicPr>
            <a:picLocks noChangeAspect="1"/>
          </p:cNvPicPr>
          <p:nvPr/>
        </p:nvPicPr>
        <p:blipFill rotWithShape="1">
          <a:blip r:embed="rId3"/>
          <a:srcRect l="7367" t="36639" r="12382" b="26618"/>
          <a:stretch/>
        </p:blipFill>
        <p:spPr>
          <a:xfrm>
            <a:off x="1905000" y="4343400"/>
            <a:ext cx="4876800" cy="1676400"/>
          </a:xfrm>
          <a:prstGeom prst="rect">
            <a:avLst/>
          </a:prstGeom>
        </p:spPr>
      </p:pic>
    </p:spTree>
    <p:extLst>
      <p:ext uri="{BB962C8B-B14F-4D97-AF65-F5344CB8AC3E}">
        <p14:creationId xmlns:p14="http://schemas.microsoft.com/office/powerpoint/2010/main" val="3181702826"/>
      </p:ext>
    </p:extLst>
  </p:cSld>
  <p:clrMapOvr>
    <a:masterClrMapping/>
  </p:clrMapOvr>
  <p:transition spd="med" advTm="64987">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charset="0"/>
              </a:defRPr>
            </a:lvl1pPr>
            <a:lvl2pPr marL="742950" indent="-285750">
              <a:defRPr>
                <a:solidFill>
                  <a:schemeClr val="tx1"/>
                </a:solidFill>
                <a:latin typeface="Times New Roman" charset="0"/>
              </a:defRPr>
            </a:lvl2pPr>
            <a:lvl3pPr marL="1143000" indent="-228600">
              <a:defRPr>
                <a:solidFill>
                  <a:schemeClr val="tx1"/>
                </a:solidFill>
                <a:latin typeface="Times New Roman" charset="0"/>
              </a:defRPr>
            </a:lvl3pPr>
            <a:lvl4pPr marL="1600200" indent="-228600">
              <a:defRPr>
                <a:solidFill>
                  <a:schemeClr val="tx1"/>
                </a:solidFill>
                <a:latin typeface="Times New Roman" charset="0"/>
              </a:defRPr>
            </a:lvl4pPr>
            <a:lvl5pPr marL="2057400" indent="-228600">
              <a:defRPr>
                <a:solidFill>
                  <a:schemeClr val="tx1"/>
                </a:solidFill>
                <a:latin typeface="Times New Roman" charset="0"/>
              </a:defRPr>
            </a:lvl5pPr>
            <a:lvl6pPr marL="2514600" indent="-228600" eaLnBrk="0" fontAlgn="base" hangingPunct="0">
              <a:spcBef>
                <a:spcPct val="0"/>
              </a:spcBef>
              <a:spcAft>
                <a:spcPct val="0"/>
              </a:spcAft>
              <a:defRPr>
                <a:solidFill>
                  <a:schemeClr val="tx1"/>
                </a:solidFill>
                <a:latin typeface="Times New Roman" charset="0"/>
              </a:defRPr>
            </a:lvl6pPr>
            <a:lvl7pPr marL="2971800" indent="-228600" eaLnBrk="0" fontAlgn="base" hangingPunct="0">
              <a:spcBef>
                <a:spcPct val="0"/>
              </a:spcBef>
              <a:spcAft>
                <a:spcPct val="0"/>
              </a:spcAft>
              <a:defRPr>
                <a:solidFill>
                  <a:schemeClr val="tx1"/>
                </a:solidFill>
                <a:latin typeface="Times New Roman" charset="0"/>
              </a:defRPr>
            </a:lvl7pPr>
            <a:lvl8pPr marL="3429000" indent="-228600" eaLnBrk="0" fontAlgn="base" hangingPunct="0">
              <a:spcBef>
                <a:spcPct val="0"/>
              </a:spcBef>
              <a:spcAft>
                <a:spcPct val="0"/>
              </a:spcAft>
              <a:defRPr>
                <a:solidFill>
                  <a:schemeClr val="tx1"/>
                </a:solidFill>
                <a:latin typeface="Times New Roman" charset="0"/>
              </a:defRPr>
            </a:lvl8pPr>
            <a:lvl9pPr marL="3886200" indent="-228600" eaLnBrk="0" fontAlgn="base" hangingPunct="0">
              <a:spcBef>
                <a:spcPct val="0"/>
              </a:spcBef>
              <a:spcAft>
                <a:spcPct val="0"/>
              </a:spcAft>
              <a:defRPr>
                <a:solidFill>
                  <a:schemeClr val="tx1"/>
                </a:solidFill>
                <a:latin typeface="Times New Roman" charset="0"/>
              </a:defRPr>
            </a:lvl9pPr>
          </a:lstStyle>
          <a:p>
            <a:fld id="{56D36CF5-F060-4CDB-B98C-663CA3BDDD7D}" type="slidenum">
              <a:rPr lang="en-US" smtClean="0">
                <a:latin typeface="Arial" charset="0"/>
              </a:rPr>
              <a:pPr/>
              <a:t>39</a:t>
            </a:fld>
            <a:endParaRPr lang="en-US">
              <a:latin typeface="Arial" charset="0"/>
            </a:endParaRPr>
          </a:p>
        </p:txBody>
      </p:sp>
      <p:sp>
        <p:nvSpPr>
          <p:cNvPr id="24579" name="Rectangle 2"/>
          <p:cNvSpPr>
            <a:spLocks noGrp="1" noChangeArrowheads="1"/>
          </p:cNvSpPr>
          <p:nvPr>
            <p:ph type="title"/>
          </p:nvPr>
        </p:nvSpPr>
        <p:spPr>
          <a:xfrm>
            <a:off x="1600200" y="457201"/>
            <a:ext cx="7011988" cy="838200"/>
          </a:xfrm>
        </p:spPr>
        <p:txBody>
          <a:bodyPr/>
          <a:lstStyle/>
          <a:p>
            <a:pPr eaLnBrk="1" hangingPunct="1"/>
            <a:r>
              <a:rPr lang="en-US" sz="4000" b="0" dirty="0"/>
              <a:t>RCRA Subpart K</a:t>
            </a:r>
          </a:p>
        </p:txBody>
      </p:sp>
      <p:sp>
        <p:nvSpPr>
          <p:cNvPr id="19460" name="Rectangle 3"/>
          <p:cNvSpPr>
            <a:spLocks noGrp="1" noChangeArrowheads="1"/>
          </p:cNvSpPr>
          <p:nvPr>
            <p:ph type="body" idx="1"/>
          </p:nvPr>
        </p:nvSpPr>
        <p:spPr>
          <a:xfrm>
            <a:off x="152400" y="1905000"/>
            <a:ext cx="8686800" cy="4648200"/>
          </a:xfrm>
        </p:spPr>
        <p:txBody>
          <a:bodyPr/>
          <a:lstStyle/>
          <a:p>
            <a:pPr marL="0" indent="0" eaLnBrk="1" hangingPunct="1">
              <a:lnSpc>
                <a:spcPct val="80000"/>
              </a:lnSpc>
              <a:buNone/>
              <a:defRPr/>
            </a:pPr>
            <a:r>
              <a:rPr lang="en-US" sz="2000" dirty="0"/>
              <a:t>Because </a:t>
            </a:r>
            <a:r>
              <a:rPr lang="en-US" sz="2000" b="1" u="sng" dirty="0"/>
              <a:t>teaching and research labs differ from industry</a:t>
            </a:r>
            <a:r>
              <a:rPr lang="en-US" sz="2000" b="1" dirty="0"/>
              <a:t> </a:t>
            </a:r>
            <a:r>
              <a:rPr lang="en-US" sz="2000" dirty="0"/>
              <a:t>in the following ways:</a:t>
            </a:r>
          </a:p>
          <a:p>
            <a:pPr marL="457200" lvl="1" indent="0">
              <a:buNone/>
            </a:pPr>
            <a:r>
              <a:rPr lang="en-US" sz="2000" dirty="0">
                <a:solidFill>
                  <a:srgbClr val="C00000"/>
                </a:solidFill>
              </a:rPr>
              <a:t>Hazardous waste generation pattern is different</a:t>
            </a:r>
            <a:r>
              <a:rPr lang="en-US" sz="2000" dirty="0"/>
              <a:t>:</a:t>
            </a:r>
          </a:p>
          <a:p>
            <a:pPr lvl="2"/>
            <a:r>
              <a:rPr lang="en-US" sz="2000" dirty="0"/>
              <a:t>Hundreds of different hazardous wastes that vary over time</a:t>
            </a:r>
          </a:p>
          <a:p>
            <a:pPr lvl="2"/>
            <a:r>
              <a:rPr lang="en-US" sz="2000" dirty="0"/>
              <a:t>Small amounts of each hazardous waste</a:t>
            </a:r>
          </a:p>
          <a:p>
            <a:pPr lvl="2"/>
            <a:r>
              <a:rPr lang="en-US" sz="2000" dirty="0"/>
              <a:t>Many individuals generating hazardous waste in many labs (i.e., many points of generation)</a:t>
            </a:r>
          </a:p>
          <a:p>
            <a:pPr marL="457200" lvl="1" indent="0">
              <a:buNone/>
            </a:pPr>
            <a:r>
              <a:rPr lang="en-US" sz="2000" dirty="0">
                <a:solidFill>
                  <a:srgbClr val="C00000"/>
                </a:solidFill>
              </a:rPr>
              <a:t>The persons generating the hazardous waste are often students</a:t>
            </a:r>
            <a:r>
              <a:rPr lang="en-US" sz="2000" dirty="0"/>
              <a:t>, who:</a:t>
            </a:r>
          </a:p>
          <a:p>
            <a:pPr lvl="2"/>
            <a:r>
              <a:rPr lang="en-US" sz="2000" dirty="0"/>
              <a:t>Have inherently high turnover (thus difficult to train)</a:t>
            </a:r>
          </a:p>
          <a:p>
            <a:pPr lvl="2"/>
            <a:r>
              <a:rPr lang="en-US" sz="2000" dirty="0"/>
              <a:t>Lack the expertise or interest mandated in industry</a:t>
            </a:r>
          </a:p>
          <a:p>
            <a:pPr marL="914400" lvl="2" indent="0">
              <a:buNone/>
            </a:pPr>
            <a:endParaRPr lang="en-US" sz="800" dirty="0"/>
          </a:p>
          <a:p>
            <a:pPr marL="0" indent="0" eaLnBrk="1" hangingPunct="1">
              <a:lnSpc>
                <a:spcPct val="80000"/>
              </a:lnSpc>
              <a:buNone/>
              <a:defRPr/>
            </a:pPr>
            <a:r>
              <a:rPr lang="en-US" sz="2000" dirty="0">
                <a:solidFill>
                  <a:srgbClr val="000000"/>
                </a:solidFill>
              </a:rPr>
              <a:t>Ball State University decided to have the main campus covered by </a:t>
            </a:r>
            <a:r>
              <a:rPr lang="en-US" sz="2000" i="1" dirty="0">
                <a:solidFill>
                  <a:srgbClr val="000000"/>
                </a:solidFill>
              </a:rPr>
              <a:t>Subpart K</a:t>
            </a:r>
            <a:r>
              <a:rPr lang="en-US" sz="2000" dirty="0">
                <a:solidFill>
                  <a:srgbClr val="000000"/>
                </a:solidFill>
              </a:rPr>
              <a:t> of the RCRA hazardous waste regulations - an alternative regulation designed specifically for academic laboratories that became available in 2008.</a:t>
            </a:r>
          </a:p>
          <a:p>
            <a:pPr lvl="2"/>
            <a:endParaRPr lang="en-US" sz="1600" dirty="0"/>
          </a:p>
          <a:p>
            <a:pPr eaLnBrk="1" hangingPunct="1">
              <a:lnSpc>
                <a:spcPct val="80000"/>
              </a:lnSpc>
              <a:defRPr/>
            </a:pPr>
            <a:endParaRPr lang="en-US" sz="1800" dirty="0"/>
          </a:p>
          <a:p>
            <a:pPr marL="0" indent="0" eaLnBrk="1" hangingPunct="1">
              <a:lnSpc>
                <a:spcPct val="80000"/>
              </a:lnSpc>
              <a:buNone/>
              <a:defRPr/>
            </a:pPr>
            <a:endParaRPr lang="en-US" sz="1400" dirty="0"/>
          </a:p>
          <a:p>
            <a:pPr marL="0" indent="0" eaLnBrk="1" hangingPunct="1">
              <a:lnSpc>
                <a:spcPct val="80000"/>
              </a:lnSpc>
              <a:buNone/>
              <a:defRPr/>
            </a:pPr>
            <a:endParaRPr lang="en-US" sz="1200" dirty="0">
              <a:latin typeface="Goudy Old Style" panose="02020502050305020303" pitchFamily="18" charset="0"/>
            </a:endParaRPr>
          </a:p>
        </p:txBody>
      </p:sp>
    </p:spTree>
    <p:extLst>
      <p:ext uri="{BB962C8B-B14F-4D97-AF65-F5344CB8AC3E}">
        <p14:creationId xmlns:p14="http://schemas.microsoft.com/office/powerpoint/2010/main" val="3241421073"/>
      </p:ext>
    </p:extLst>
  </p:cSld>
  <p:clrMapOvr>
    <a:masterClrMapping/>
  </p:clrMapOvr>
  <p:transition advTm="54304"/>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371600" y="152400"/>
            <a:ext cx="7772400" cy="1219200"/>
          </a:xfrm>
        </p:spPr>
        <p:txBody>
          <a:bodyPr/>
          <a:lstStyle/>
          <a:p>
            <a:pPr eaLnBrk="1" hangingPunct="1"/>
            <a:r>
              <a:rPr lang="en-US" sz="4000" b="0" dirty="0"/>
              <a:t>Lab Waste Types</a:t>
            </a:r>
          </a:p>
        </p:txBody>
      </p:sp>
      <p:sp>
        <p:nvSpPr>
          <p:cNvPr id="13315" name="Rectangle 3"/>
          <p:cNvSpPr>
            <a:spLocks noGrp="1" noChangeArrowheads="1"/>
          </p:cNvSpPr>
          <p:nvPr>
            <p:ph type="body" idx="1"/>
          </p:nvPr>
        </p:nvSpPr>
        <p:spPr>
          <a:xfrm>
            <a:off x="76200" y="1524004"/>
            <a:ext cx="8610600" cy="5105399"/>
          </a:xfrm>
          <a:ln w="19050">
            <a:noFill/>
          </a:ln>
        </p:spPr>
        <p:txBody>
          <a:bodyPr/>
          <a:lstStyle/>
          <a:p>
            <a:pPr marL="0" indent="0" eaLnBrk="1" hangingPunct="1">
              <a:buNone/>
            </a:pPr>
            <a:endParaRPr lang="en-US" sz="800" b="1" u="sng" dirty="0">
              <a:solidFill>
                <a:srgbClr val="CC0066"/>
              </a:solidFill>
              <a:latin typeface="Goudy Old Style" panose="02020502050305020303" pitchFamily="18" charset="0"/>
            </a:endParaRPr>
          </a:p>
          <a:p>
            <a:pPr marL="0" indent="0" eaLnBrk="1" hangingPunct="1">
              <a:buNone/>
            </a:pPr>
            <a:r>
              <a:rPr lang="en-US" sz="2800" b="1" u="sng" dirty="0">
                <a:solidFill>
                  <a:srgbClr val="CC0066"/>
                </a:solidFill>
                <a:latin typeface="Goudy Old Style" panose="02020502050305020303" pitchFamily="18" charset="0"/>
              </a:rPr>
              <a:t>Chemical Wastes:</a:t>
            </a:r>
          </a:p>
          <a:p>
            <a:pPr eaLnBrk="1" hangingPunct="1">
              <a:buFont typeface="Wingdings" pitchFamily="2" charset="2"/>
              <a:buChar char="§"/>
            </a:pPr>
            <a:r>
              <a:rPr lang="en-US" sz="2400" b="1" i="1" dirty="0">
                <a:latin typeface="Goudy Old Style" panose="02020502050305020303" pitchFamily="18" charset="0"/>
              </a:rPr>
              <a:t>Hazardous </a:t>
            </a:r>
            <a:r>
              <a:rPr lang="en-US" sz="2400" i="1" dirty="0">
                <a:latin typeface="Goudy Old Style" panose="02020502050305020303" pitchFamily="18" charset="0"/>
              </a:rPr>
              <a:t>waste chemicals</a:t>
            </a:r>
            <a:r>
              <a:rPr lang="en-US" sz="2400" dirty="0">
                <a:latin typeface="Goudy Old Style" panose="02020502050305020303" pitchFamily="18" charset="0"/>
              </a:rPr>
              <a:t>; or,</a:t>
            </a:r>
          </a:p>
          <a:p>
            <a:pPr eaLnBrk="1" hangingPunct="1">
              <a:buFont typeface="Wingdings" pitchFamily="2" charset="2"/>
              <a:buChar char="§"/>
            </a:pPr>
            <a:r>
              <a:rPr lang="en-US" sz="2400" b="1" i="1" dirty="0">
                <a:latin typeface="Goudy Old Style" panose="02020502050305020303" pitchFamily="18" charset="0"/>
              </a:rPr>
              <a:t>Non-hazardous </a:t>
            </a:r>
            <a:r>
              <a:rPr lang="en-US" sz="2400" i="1" dirty="0">
                <a:latin typeface="Goudy Old Style" panose="02020502050305020303" pitchFamily="18" charset="0"/>
              </a:rPr>
              <a:t>chemical wastes</a:t>
            </a:r>
          </a:p>
          <a:p>
            <a:pPr marL="0" indent="0" eaLnBrk="1" hangingPunct="1">
              <a:buNone/>
            </a:pPr>
            <a:r>
              <a:rPr lang="en-US" sz="2800" b="1" u="sng" dirty="0">
                <a:solidFill>
                  <a:srgbClr val="CC0066"/>
                </a:solidFill>
                <a:latin typeface="Goudy Old Style" panose="02020502050305020303" pitchFamily="18" charset="0"/>
              </a:rPr>
              <a:t>Special (Non-Hazardous) Wastes</a:t>
            </a:r>
          </a:p>
          <a:p>
            <a:pPr eaLnBrk="1" hangingPunct="1">
              <a:buFont typeface="Wingdings" pitchFamily="2" charset="2"/>
              <a:buChar char="§"/>
            </a:pPr>
            <a:endParaRPr lang="en-US" sz="2400" i="1" dirty="0">
              <a:latin typeface="Goudy Old Style" panose="02020502050305020303" pitchFamily="18" charset="0"/>
            </a:endParaRPr>
          </a:p>
          <a:p>
            <a:pPr marL="0" indent="0" eaLnBrk="1" hangingPunct="1">
              <a:buNone/>
            </a:pPr>
            <a:endParaRPr lang="en-US" sz="1600" b="1" u="sng" dirty="0">
              <a:solidFill>
                <a:srgbClr val="CC0066"/>
              </a:solidFill>
              <a:latin typeface="Goudy Old Style" panose="02020502050305020303" pitchFamily="18" charset="0"/>
            </a:endParaRPr>
          </a:p>
          <a:p>
            <a:pPr marL="0" indent="0" eaLnBrk="1" hangingPunct="1">
              <a:buNone/>
            </a:pPr>
            <a:endParaRPr lang="en-US" sz="800" b="1" u="sng" dirty="0">
              <a:solidFill>
                <a:srgbClr val="CC0066"/>
              </a:solidFill>
              <a:latin typeface="Goudy Old Style" panose="02020502050305020303" pitchFamily="18" charset="0"/>
            </a:endParaRPr>
          </a:p>
          <a:p>
            <a:pPr marL="0" indent="0" eaLnBrk="1" hangingPunct="1">
              <a:buNone/>
            </a:pPr>
            <a:endParaRPr lang="en-US" sz="800" b="1" u="sng" dirty="0">
              <a:solidFill>
                <a:srgbClr val="CC0066"/>
              </a:solidFill>
              <a:latin typeface="Goudy Old Style" panose="02020502050305020303" pitchFamily="18" charset="0"/>
            </a:endParaRPr>
          </a:p>
          <a:p>
            <a:pPr marL="0" indent="0" eaLnBrk="1" hangingPunct="1">
              <a:buNone/>
            </a:pPr>
            <a:r>
              <a:rPr lang="en-US" sz="2800" b="1" u="sng" dirty="0">
                <a:solidFill>
                  <a:srgbClr val="CC0066"/>
                </a:solidFill>
                <a:latin typeface="Goudy Old Style" panose="02020502050305020303" pitchFamily="18" charset="0"/>
              </a:rPr>
              <a:t>Biological Wastes:</a:t>
            </a:r>
          </a:p>
          <a:p>
            <a:pPr eaLnBrk="1" hangingPunct="1">
              <a:spcBef>
                <a:spcPts val="0"/>
              </a:spcBef>
              <a:buFont typeface="Wingdings" pitchFamily="2" charset="2"/>
              <a:buChar char="§"/>
            </a:pPr>
            <a:r>
              <a:rPr lang="en-US" sz="2400" i="1" dirty="0">
                <a:latin typeface="Goudy Old Style" panose="02020502050305020303" pitchFamily="18" charset="0"/>
              </a:rPr>
              <a:t>Autoclave Wastes</a:t>
            </a:r>
          </a:p>
          <a:p>
            <a:pPr eaLnBrk="1" hangingPunct="1">
              <a:spcBef>
                <a:spcPts val="0"/>
              </a:spcBef>
              <a:buFont typeface="Wingdings" pitchFamily="2" charset="2"/>
              <a:buChar char="§"/>
            </a:pPr>
            <a:r>
              <a:rPr lang="en-US" sz="2400" i="1" dirty="0">
                <a:latin typeface="Goudy Old Style" panose="02020502050305020303" pitchFamily="18" charset="0"/>
              </a:rPr>
              <a:t>Biohazard (Medical)Wastes</a:t>
            </a:r>
          </a:p>
          <a:p>
            <a:pPr eaLnBrk="1" hangingPunct="1">
              <a:spcBef>
                <a:spcPts val="0"/>
              </a:spcBef>
              <a:buFont typeface="Wingdings" pitchFamily="2" charset="2"/>
              <a:buChar char="§"/>
            </a:pPr>
            <a:r>
              <a:rPr lang="en-US" sz="2400" i="1" dirty="0">
                <a:latin typeface="Goudy Old Style" panose="02020502050305020303" pitchFamily="18" charset="0"/>
              </a:rPr>
              <a:t>Sharps</a:t>
            </a:r>
          </a:p>
          <a:p>
            <a:pPr eaLnBrk="1" hangingPunct="1">
              <a:spcBef>
                <a:spcPts val="0"/>
              </a:spcBef>
              <a:buFont typeface="Wingdings" pitchFamily="2" charset="2"/>
              <a:buChar char="§"/>
            </a:pPr>
            <a:r>
              <a:rPr lang="en-US" sz="2400" i="1" dirty="0">
                <a:latin typeface="Goudy Old Style" panose="02020502050305020303" pitchFamily="18" charset="0"/>
              </a:rPr>
              <a:t>Other Infectious Wastes</a:t>
            </a:r>
          </a:p>
          <a:p>
            <a:pPr marL="0" indent="0" eaLnBrk="1" hangingPunct="1">
              <a:spcBef>
                <a:spcPts val="0"/>
              </a:spcBef>
              <a:buNone/>
            </a:pPr>
            <a:endParaRPr lang="en-US" sz="800" i="1" dirty="0">
              <a:latin typeface="Goudy Old Style" panose="02020502050305020303" pitchFamily="18" charset="0"/>
            </a:endParaRPr>
          </a:p>
        </p:txBody>
      </p:sp>
      <p:pic>
        <p:nvPicPr>
          <p:cNvPr id="5" name="Picture 2" descr="http://www2.binghamton.edu/ehs/waste-categories/wastedocuments/saa%20equipment.jpg"/>
          <p:cNvPicPr>
            <a:picLocks noChangeAspect="1" noChangeArrowheads="1"/>
          </p:cNvPicPr>
          <p:nvPr/>
        </p:nvPicPr>
        <p:blipFill>
          <a:blip r:embed="rId3" cstate="print"/>
          <a:srcRect/>
          <a:stretch>
            <a:fillRect/>
          </a:stretch>
        </p:blipFill>
        <p:spPr bwMode="auto">
          <a:xfrm>
            <a:off x="5105400" y="5362259"/>
            <a:ext cx="2180152" cy="121655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6455758" y="152404"/>
            <a:ext cx="2612042" cy="830997"/>
          </a:xfrm>
          <a:prstGeom prst="rect">
            <a:avLst/>
          </a:prstGeom>
          <a:solidFill>
            <a:srgbClr val="FFFF00"/>
          </a:solidFill>
        </p:spPr>
        <p:txBody>
          <a:bodyPr wrap="square" rtlCol="0">
            <a:spAutoFit/>
          </a:bodyPr>
          <a:lstStyle/>
          <a:p>
            <a:r>
              <a:rPr lang="en-US" b="1" dirty="0">
                <a:solidFill>
                  <a:srgbClr val="C00000"/>
                </a:solidFill>
                <a:effectLst>
                  <a:outerShdw blurRad="38100" dist="38100" dir="2700000" algn="tl">
                    <a:srgbClr val="000000">
                      <a:alpha val="43137"/>
                    </a:srgbClr>
                  </a:outerShdw>
                </a:effectLst>
                <a:latin typeface="+mn-lt"/>
              </a:rPr>
              <a:t>Clearly Label</a:t>
            </a:r>
          </a:p>
          <a:p>
            <a:r>
              <a:rPr lang="en-US" b="1" dirty="0">
                <a:solidFill>
                  <a:srgbClr val="C00000"/>
                </a:solidFill>
                <a:effectLst>
                  <a:outerShdw blurRad="38100" dist="38100" dir="2700000" algn="tl">
                    <a:srgbClr val="000000">
                      <a:alpha val="43137"/>
                    </a:srgbClr>
                  </a:outerShdw>
                </a:effectLst>
                <a:latin typeface="+mn-lt"/>
              </a:rPr>
              <a:t> All Wastes!</a:t>
            </a:r>
          </a:p>
        </p:txBody>
      </p:sp>
      <p:pic>
        <p:nvPicPr>
          <p:cNvPr id="902146" name="Picture 2" descr="http://t0.gstatic.com/images?q=tbn:ANd9GcQpZPFWftIQ-qCyHM91xpdRwLFy7Nhu8ArX6mrwWRXcqj8uhZqACI9k1VZ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7302" y="1625794"/>
            <a:ext cx="1545771" cy="15252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ehs.unc.edu/training/self_study/bsl2_dlam/images/4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25531" y="5894177"/>
            <a:ext cx="966404" cy="7344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www.oseh.umich.edu/images/nw-boxandpai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76866" y="5011684"/>
            <a:ext cx="1178765" cy="742529"/>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pic>
        <p:nvPicPr>
          <p:cNvPr id="9" name="Picture 6" descr="http://savannahenvironmental.com/aerosol%20cans%20photos%20001L.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62978" y="3739572"/>
            <a:ext cx="1063029" cy="7972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http://static.coleparmer.com/large_images/026600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9333" y="3617481"/>
            <a:ext cx="312690" cy="90133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dawnontheamazon.com/blog/wp-content/uploads/2009/04/recycle-batteries-iquitos-peru.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3486" y="3858930"/>
            <a:ext cx="812581" cy="6432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sigmaaldrich.com/content/dam/sigma-aldrich/product3/007/z354090.tif/_jcr_content/renditions/z354090-medium.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15151" y="3626216"/>
            <a:ext cx="1119420" cy="83851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blog.ehscsi.com/wp-content/uploads/2012/07/Hazardous-Waste-Danger-Sign-S-0518.g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02471" y="2010513"/>
            <a:ext cx="1296367" cy="9366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hazwastehelp.org/images/mercury/Mercury-symbol-Hg-on-lamp_MERC-VT.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12419" y="3895172"/>
            <a:ext cx="1277725" cy="80525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ehs.columbia.edu/Images/RecycleMercuryPic2.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47464" y="2349737"/>
            <a:ext cx="1069196" cy="75699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twu.edu/images/rm/Used_Oil_Label.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28565" y="3666325"/>
            <a:ext cx="852486" cy="8524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867403" y="3327261"/>
            <a:ext cx="3029287" cy="523220"/>
          </a:xfrm>
          <a:prstGeom prst="rect">
            <a:avLst/>
          </a:prstGeom>
          <a:noFill/>
        </p:spPr>
        <p:txBody>
          <a:bodyPr wrap="square" rtlCol="0">
            <a:spAutoFit/>
          </a:bodyPr>
          <a:lstStyle/>
          <a:p>
            <a:r>
              <a:rPr lang="en-US" sz="2800" b="1" u="sng" dirty="0">
                <a:solidFill>
                  <a:srgbClr val="CC0066"/>
                </a:solidFill>
                <a:latin typeface="Goudy Old Style" panose="02020502050305020303" pitchFamily="18" charset="0"/>
              </a:rPr>
              <a:t>Universal Wastes</a:t>
            </a:r>
          </a:p>
        </p:txBody>
      </p:sp>
      <p:pic>
        <p:nvPicPr>
          <p:cNvPr id="1038" name="Picture 14" descr="http://www.forestry-suppliers.com/Images/Large/8519_89080_d1.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218762" y="3811193"/>
            <a:ext cx="691344" cy="121288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23" name="Picture 22" descr="https://haltonchair.files.wordpress.com/2012/10/paint_cans-2.jpg"/>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5048" y="3752606"/>
            <a:ext cx="814795" cy="796980"/>
          </a:xfrm>
          <a:prstGeom prst="rect">
            <a:avLst/>
          </a:prstGeom>
          <a:noFill/>
          <a:ln>
            <a:noFill/>
          </a:ln>
        </p:spPr>
      </p:pic>
      <p:pic>
        <p:nvPicPr>
          <p:cNvPr id="25" name="Picture 24" descr="https://www.cmu.edu/ehs/newsletters/lab-safety/empty.bmp"/>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93839" y="3811190"/>
            <a:ext cx="807895" cy="6535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28772"/>
    </mc:Choice>
    <mc:Fallback xmlns="">
      <p:transition spd="slow" advTm="28772"/>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371600" y="152400"/>
            <a:ext cx="7772400" cy="1219200"/>
          </a:xfrm>
        </p:spPr>
        <p:txBody>
          <a:bodyPr/>
          <a:lstStyle/>
          <a:p>
            <a:pPr eaLnBrk="1" hangingPunct="1"/>
            <a:r>
              <a:rPr lang="en-US" sz="3600" b="0" dirty="0"/>
              <a:t>Lab Wastes and RCRA Subpart K</a:t>
            </a:r>
          </a:p>
        </p:txBody>
      </p:sp>
      <p:sp>
        <p:nvSpPr>
          <p:cNvPr id="3" name="Content Placeholder 2"/>
          <p:cNvSpPr>
            <a:spLocks noGrp="1"/>
          </p:cNvSpPr>
          <p:nvPr>
            <p:ph idx="1"/>
          </p:nvPr>
        </p:nvSpPr>
        <p:spPr>
          <a:xfrm>
            <a:off x="76200" y="1571456"/>
            <a:ext cx="8991600" cy="2619544"/>
          </a:xfrm>
        </p:spPr>
        <p:txBody>
          <a:bodyPr/>
          <a:lstStyle/>
          <a:p>
            <a:pPr marL="0" indent="0">
              <a:buNone/>
            </a:pPr>
            <a:r>
              <a:rPr lang="en-US" sz="2000" dirty="0"/>
              <a:t>The provisions of </a:t>
            </a:r>
            <a:r>
              <a:rPr lang="en-US" sz="2400" dirty="0">
                <a:solidFill>
                  <a:srgbClr val="3333CC"/>
                </a:solidFill>
              </a:rPr>
              <a:t>Subpart K</a:t>
            </a:r>
            <a:r>
              <a:rPr lang="en-US" sz="2000" dirty="0"/>
              <a:t> are intended to bring about safer management of hazardous waste in academic laboratories:</a:t>
            </a:r>
          </a:p>
          <a:p>
            <a:pPr>
              <a:spcBef>
                <a:spcPts val="1200"/>
              </a:spcBef>
            </a:pPr>
            <a:r>
              <a:rPr lang="en-US" sz="2000" dirty="0"/>
              <a:t>Allows hazardous waste determinations to be made by “trained professionals”--rather than by all students, faculty, or researchers.</a:t>
            </a:r>
          </a:p>
          <a:p>
            <a:pPr>
              <a:spcBef>
                <a:spcPts val="1200"/>
              </a:spcBef>
            </a:pPr>
            <a:r>
              <a:rPr lang="en-US" sz="2000" dirty="0"/>
              <a:t>Mandates training for “lab workers” and students: </a:t>
            </a:r>
            <a:r>
              <a:rPr lang="en-US" sz="2000" i="1" dirty="0"/>
              <a:t>Must be only sufficient for you to understand and implement the requirements of Subpart K by following Ball State’s </a:t>
            </a:r>
            <a:r>
              <a:rPr lang="en-US" sz="2000" i="1" dirty="0">
                <a:effectLst>
                  <a:outerShdw blurRad="38100" dist="38100" dir="2700000" algn="tl">
                    <a:srgbClr val="000000">
                      <a:alpha val="43137"/>
                    </a:srgbClr>
                  </a:outerShdw>
                </a:effectLst>
              </a:rPr>
              <a:t>Laboratory Waste Management Plan</a:t>
            </a:r>
            <a:r>
              <a:rPr lang="en-US" sz="2000" i="1" dirty="0"/>
              <a:t>.</a:t>
            </a:r>
            <a:endParaRPr lang="en-US" sz="2000" dirty="0"/>
          </a:p>
          <a:p>
            <a:pPr marL="0" indent="0">
              <a:spcBef>
                <a:spcPts val="0"/>
              </a:spcBef>
              <a:buNone/>
            </a:pPr>
            <a:endParaRPr lang="en-US" sz="2000" dirty="0"/>
          </a:p>
          <a:p>
            <a:pPr marL="0" indent="0">
              <a:spcBef>
                <a:spcPts val="0"/>
              </a:spcBef>
              <a:buNone/>
            </a:pPr>
            <a:endParaRPr lang="en-US" sz="2000" dirty="0"/>
          </a:p>
          <a:p>
            <a:pPr marL="0" indent="0">
              <a:spcBef>
                <a:spcPts val="0"/>
              </a:spcBef>
              <a:buNone/>
            </a:pPr>
            <a:endParaRPr lang="en-US" sz="2000" dirty="0"/>
          </a:p>
          <a:p>
            <a:pPr marL="0" indent="0">
              <a:spcBef>
                <a:spcPts val="0"/>
              </a:spcBef>
              <a:buNone/>
            </a:pPr>
            <a:r>
              <a:rPr lang="en-US" sz="2000" dirty="0"/>
              <a:t>     </a:t>
            </a:r>
            <a:endParaRPr lang="en-US" sz="800" dirty="0"/>
          </a:p>
          <a:p>
            <a:pPr marL="0" indent="0">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7618" y="4390856"/>
            <a:ext cx="1781950" cy="22133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a:stretch>
            <a:fillRect/>
          </a:stretch>
        </p:blipFill>
        <p:spPr>
          <a:xfrm>
            <a:off x="5867400" y="4400664"/>
            <a:ext cx="3101330" cy="2203576"/>
          </a:xfrm>
          <a:prstGeom prst="rect">
            <a:avLst/>
          </a:prstGeom>
        </p:spPr>
      </p:pic>
      <p:sp>
        <p:nvSpPr>
          <p:cNvPr id="2" name="TextBox 1"/>
          <p:cNvSpPr txBox="1"/>
          <p:nvPr/>
        </p:nvSpPr>
        <p:spPr>
          <a:xfrm>
            <a:off x="76200" y="4343400"/>
            <a:ext cx="3733800" cy="1631216"/>
          </a:xfrm>
          <a:prstGeom prst="rect">
            <a:avLst/>
          </a:prstGeom>
          <a:noFill/>
        </p:spPr>
        <p:txBody>
          <a:bodyPr wrap="square" rtlCol="0">
            <a:spAutoFit/>
          </a:bodyPr>
          <a:lstStyle/>
          <a:p>
            <a:pPr marL="342900" indent="-342900" algn="l" eaLnBrk="0" hangingPunct="0">
              <a:spcBef>
                <a:spcPts val="1200"/>
              </a:spcBef>
              <a:buClr>
                <a:srgbClr val="0000D4"/>
              </a:buClr>
              <a:buSzPct val="75000"/>
              <a:buFont typeface="Wingdings" pitchFamily="2" charset="2"/>
              <a:buChar char="n"/>
            </a:pPr>
            <a:r>
              <a:rPr kumimoji="1" lang="en-US" sz="2000" i="1" kern="0" dirty="0">
                <a:solidFill>
                  <a:srgbClr val="000000"/>
                </a:solidFill>
                <a:latin typeface="Arial"/>
              </a:rPr>
              <a:t>Requires a university-specific </a:t>
            </a:r>
            <a:r>
              <a:rPr kumimoji="1" lang="en-US" sz="2000" b="1" i="1" kern="0" dirty="0">
                <a:solidFill>
                  <a:srgbClr val="000000"/>
                </a:solidFill>
                <a:latin typeface="Arial"/>
              </a:rPr>
              <a:t>Laboratory Waste Management Plan </a:t>
            </a:r>
            <a:r>
              <a:rPr kumimoji="1" lang="en-US" sz="2000" i="1" kern="0" dirty="0">
                <a:solidFill>
                  <a:srgbClr val="000000"/>
                </a:solidFill>
                <a:latin typeface="Arial"/>
              </a:rPr>
              <a:t>to be developed and followed (available on EHS website).  </a:t>
            </a:r>
          </a:p>
        </p:txBody>
      </p:sp>
    </p:spTree>
    <p:extLst>
      <p:ext uri="{BB962C8B-B14F-4D97-AF65-F5344CB8AC3E}">
        <p14:creationId xmlns:p14="http://schemas.microsoft.com/office/powerpoint/2010/main" val="1684818703"/>
      </p:ext>
    </p:extLst>
  </p:cSld>
  <p:clrMapOvr>
    <a:masterClrMapping/>
  </p:clrMapOvr>
  <mc:AlternateContent xmlns:mc="http://schemas.openxmlformats.org/markup-compatibility/2006" xmlns:p14="http://schemas.microsoft.com/office/powerpoint/2010/main">
    <mc:Choice Requires="p14">
      <p:transition spd="slow" p14:dur="2000" advTm="64756"/>
    </mc:Choice>
    <mc:Fallback xmlns="">
      <p:transition spd="slow" advTm="64756"/>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sz="3600" b="0" dirty="0"/>
              <a:t>Ball State  Laboratory Waste Management</a:t>
            </a:r>
          </a:p>
        </p:txBody>
      </p:sp>
      <p:sp>
        <p:nvSpPr>
          <p:cNvPr id="7171" name="Content Placeholder 2"/>
          <p:cNvSpPr>
            <a:spLocks noGrp="1"/>
          </p:cNvSpPr>
          <p:nvPr>
            <p:ph idx="1"/>
          </p:nvPr>
        </p:nvSpPr>
        <p:spPr>
          <a:xfrm>
            <a:off x="152400" y="1600200"/>
            <a:ext cx="8915400" cy="4800600"/>
          </a:xfrm>
        </p:spPr>
        <p:txBody>
          <a:bodyPr/>
          <a:lstStyle/>
          <a:p>
            <a:pPr marL="0" indent="0">
              <a:buNone/>
            </a:pPr>
            <a:endParaRPr lang="en-US" sz="800" dirty="0"/>
          </a:p>
          <a:p>
            <a:pPr>
              <a:spcBef>
                <a:spcPts val="1200"/>
              </a:spcBef>
            </a:pPr>
            <a:r>
              <a:rPr lang="en-US" sz="2000" dirty="0"/>
              <a:t>Allows eligible academic entities the flexibility to decide when</a:t>
            </a:r>
            <a:br>
              <a:rPr lang="en-US" sz="2000" dirty="0"/>
            </a:br>
            <a:r>
              <a:rPr lang="en-US" sz="2000" dirty="0"/>
              <a:t>and where on-site hazardous waste determinations are made.</a:t>
            </a:r>
          </a:p>
          <a:p>
            <a:pPr>
              <a:spcBef>
                <a:spcPts val="1200"/>
              </a:spcBef>
            </a:pPr>
            <a:r>
              <a:rPr lang="en-US" sz="2000" dirty="0"/>
              <a:t>Offers incentives for removing old and expired chemicals that may pose risks from the laboratories—</a:t>
            </a:r>
            <a:r>
              <a:rPr lang="en-US" sz="2000" i="1" dirty="0">
                <a:effectLst>
                  <a:outerShdw blurRad="38100" dist="38100" dir="2700000" algn="tl">
                    <a:srgbClr val="000000">
                      <a:alpha val="43137"/>
                    </a:srgbClr>
                  </a:outerShdw>
                </a:effectLst>
              </a:rPr>
              <a:t>Lab Cleanouts</a:t>
            </a:r>
            <a:r>
              <a:rPr lang="en-US" sz="2000" dirty="0"/>
              <a:t>. </a:t>
            </a:r>
          </a:p>
          <a:p>
            <a:pPr>
              <a:spcBef>
                <a:spcPts val="1200"/>
              </a:spcBef>
            </a:pPr>
            <a:r>
              <a:rPr lang="en-US" sz="2000" dirty="0"/>
              <a:t>It is this approach (</a:t>
            </a:r>
            <a:r>
              <a:rPr lang="en-US" sz="2000" i="1" dirty="0"/>
              <a:t>Subpart K</a:t>
            </a:r>
            <a:r>
              <a:rPr lang="en-US" sz="2000" dirty="0"/>
              <a:t>) that is described in the following slides for the identification and handling of hazardous wastes from labs and studios.</a:t>
            </a:r>
          </a:p>
          <a:p>
            <a:pPr>
              <a:spcBef>
                <a:spcPts val="1200"/>
              </a:spcBef>
            </a:pPr>
            <a:endParaRPr lang="en-US" sz="2000" dirty="0"/>
          </a:p>
          <a:p>
            <a:pPr marL="0" indent="0">
              <a:buNone/>
            </a:pPr>
            <a:endParaRPr lang="en-US" sz="2000" dirty="0"/>
          </a:p>
          <a:p>
            <a:pPr marL="0" indent="0">
              <a:buNone/>
            </a:pPr>
            <a:endParaRPr lang="en-US" sz="2400" dirty="0"/>
          </a:p>
        </p:txBody>
      </p:sp>
      <p:pic>
        <p:nvPicPr>
          <p:cNvPr id="6" name="Picture 5"/>
          <p:cNvPicPr>
            <a:picLocks noChangeAspect="1"/>
          </p:cNvPicPr>
          <p:nvPr/>
        </p:nvPicPr>
        <p:blipFill rotWithShape="1">
          <a:blip r:embed="rId2"/>
          <a:srcRect l="19316"/>
          <a:stretch/>
        </p:blipFill>
        <p:spPr>
          <a:xfrm>
            <a:off x="6156393" y="4572000"/>
            <a:ext cx="2534329" cy="2057400"/>
          </a:xfrm>
          <a:prstGeom prst="rect">
            <a:avLst/>
          </a:prstGeom>
        </p:spPr>
      </p:pic>
      <p:sp>
        <p:nvSpPr>
          <p:cNvPr id="4" name="TextBox 3"/>
          <p:cNvSpPr txBox="1"/>
          <p:nvPr/>
        </p:nvSpPr>
        <p:spPr>
          <a:xfrm>
            <a:off x="609600" y="4343400"/>
            <a:ext cx="4724400" cy="1938992"/>
          </a:xfrm>
          <a:prstGeom prst="rect">
            <a:avLst/>
          </a:prstGeom>
          <a:noFill/>
        </p:spPr>
        <p:txBody>
          <a:bodyPr wrap="square" rtlCol="0">
            <a:spAutoFit/>
          </a:bodyPr>
          <a:lstStyle/>
          <a:p>
            <a:pPr algn="l"/>
            <a:r>
              <a:rPr lang="en-US" sz="2000" dirty="0">
                <a:solidFill>
                  <a:srgbClr val="C00000"/>
                </a:solidFill>
                <a:latin typeface="+mn-lt"/>
              </a:rPr>
              <a:t>This system removes the responsibility for making the hazardous waste determination from the lab worker or student in the lab and places it in the hands of a “trained professional”--IF the following procedures are followed:</a:t>
            </a:r>
          </a:p>
        </p:txBody>
      </p:sp>
    </p:spTree>
    <p:extLst>
      <p:ext uri="{BB962C8B-B14F-4D97-AF65-F5344CB8AC3E}">
        <p14:creationId xmlns:p14="http://schemas.microsoft.com/office/powerpoint/2010/main" val="3614210439"/>
      </p:ext>
    </p:extLst>
  </p:cSld>
  <p:clrMapOvr>
    <a:masterClrMapping/>
  </p:clrMapOvr>
  <mc:AlternateContent xmlns:mc="http://schemas.openxmlformats.org/markup-compatibility/2006" xmlns:p14="http://schemas.microsoft.com/office/powerpoint/2010/main">
    <mc:Choice Requires="p14">
      <p:transition spd="slow" p14:dur="2000" advTm="25795"/>
    </mc:Choice>
    <mc:Fallback xmlns="">
      <p:transition spd="slow" advTm="25795"/>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371600" y="152400"/>
            <a:ext cx="7772400" cy="1219200"/>
          </a:xfrm>
        </p:spPr>
        <p:txBody>
          <a:bodyPr/>
          <a:lstStyle/>
          <a:p>
            <a:pPr eaLnBrk="1" hangingPunct="1"/>
            <a:r>
              <a:rPr lang="en-US" sz="3600" b="0" dirty="0"/>
              <a:t>Lab Wastes</a:t>
            </a:r>
          </a:p>
        </p:txBody>
      </p:sp>
      <p:sp>
        <p:nvSpPr>
          <p:cNvPr id="13315" name="Rectangle 3"/>
          <p:cNvSpPr>
            <a:spLocks noGrp="1" noChangeArrowheads="1"/>
          </p:cNvSpPr>
          <p:nvPr>
            <p:ph type="body" idx="1"/>
          </p:nvPr>
        </p:nvSpPr>
        <p:spPr>
          <a:xfrm>
            <a:off x="228600" y="1447800"/>
            <a:ext cx="8458200" cy="5181600"/>
          </a:xfrm>
          <a:ln w="19050">
            <a:noFill/>
          </a:ln>
        </p:spPr>
        <p:txBody>
          <a:bodyPr/>
          <a:lstStyle/>
          <a:p>
            <a:pPr marL="0" indent="0" eaLnBrk="1" hangingPunct="1">
              <a:buNone/>
            </a:pPr>
            <a:endParaRPr lang="en-US" sz="1200" b="1" u="sng" dirty="0">
              <a:solidFill>
                <a:srgbClr val="CC0066"/>
              </a:solidFill>
              <a:effectLst>
                <a:outerShdw blurRad="38100" dist="38100" dir="2700000" algn="tl">
                  <a:srgbClr val="000000">
                    <a:alpha val="43137"/>
                  </a:srgbClr>
                </a:outerShdw>
              </a:effectLst>
            </a:endParaRPr>
          </a:p>
          <a:p>
            <a:pPr marL="0" indent="0" eaLnBrk="1" hangingPunct="1">
              <a:buNone/>
            </a:pPr>
            <a:r>
              <a:rPr lang="en-US" sz="2400" b="1" u="sng" dirty="0">
                <a:solidFill>
                  <a:srgbClr val="CC0066"/>
                </a:solidFill>
                <a:effectLst>
                  <a:outerShdw blurRad="38100" dist="38100" dir="2700000" algn="tl">
                    <a:srgbClr val="000000">
                      <a:alpha val="43137"/>
                    </a:srgbClr>
                  </a:outerShdw>
                </a:effectLst>
              </a:rPr>
              <a:t>Chemical Lab Wastes</a:t>
            </a:r>
            <a:r>
              <a:rPr lang="en-US" sz="2400" b="1" dirty="0">
                <a:solidFill>
                  <a:srgbClr val="CC0066"/>
                </a:solidFill>
                <a:effectLst>
                  <a:outerShdw blurRad="38100" dist="38100" dir="2700000" algn="tl">
                    <a:srgbClr val="000000">
                      <a:alpha val="43137"/>
                    </a:srgbClr>
                  </a:outerShdw>
                </a:effectLst>
              </a:rPr>
              <a:t> Can be Either:</a:t>
            </a:r>
          </a:p>
          <a:p>
            <a:pPr marL="0" indent="0" eaLnBrk="1" hangingPunct="1">
              <a:buNone/>
            </a:pPr>
            <a:endParaRPr lang="en-US" sz="2400" b="1" dirty="0">
              <a:solidFill>
                <a:srgbClr val="CC0066"/>
              </a:solidFill>
              <a:effectLst>
                <a:outerShdw blurRad="38100" dist="38100" dir="2700000" algn="tl">
                  <a:srgbClr val="000000">
                    <a:alpha val="43137"/>
                  </a:srgbClr>
                </a:outerShdw>
              </a:effectLst>
            </a:endParaRPr>
          </a:p>
          <a:p>
            <a:pPr eaLnBrk="1" hangingPunct="1">
              <a:buFont typeface="Wingdings" pitchFamily="2" charset="2"/>
              <a:buChar char="§"/>
            </a:pPr>
            <a:r>
              <a:rPr lang="en-US" sz="2400" b="1" i="1" dirty="0">
                <a:solidFill>
                  <a:srgbClr val="3333CC"/>
                </a:solidFill>
                <a:effectLst>
                  <a:outerShdw blurRad="38100" dist="38100" dir="2700000" algn="tl">
                    <a:srgbClr val="000000">
                      <a:alpha val="43137"/>
                    </a:srgbClr>
                  </a:outerShdw>
                </a:effectLst>
              </a:rPr>
              <a:t>Non-hazardous Wastes; </a:t>
            </a:r>
          </a:p>
          <a:p>
            <a:pPr marL="0" indent="0" eaLnBrk="1" hangingPunct="1">
              <a:buNone/>
            </a:pPr>
            <a:r>
              <a:rPr lang="en-US" sz="2400" b="1" dirty="0">
                <a:solidFill>
                  <a:srgbClr val="3333CC"/>
                </a:solidFill>
                <a:effectLst>
                  <a:outerShdw blurRad="38100" dist="38100" dir="2700000" algn="tl">
                    <a:srgbClr val="000000">
                      <a:alpha val="43137"/>
                    </a:srgbClr>
                  </a:outerShdw>
                </a:effectLst>
              </a:rPr>
              <a:t>	or</a:t>
            </a:r>
          </a:p>
          <a:p>
            <a:pPr eaLnBrk="1" hangingPunct="1">
              <a:buFont typeface="Wingdings" pitchFamily="2" charset="2"/>
              <a:buChar char="§"/>
            </a:pPr>
            <a:r>
              <a:rPr lang="en-US" sz="2400" b="1" i="1" u="sng" dirty="0">
                <a:solidFill>
                  <a:srgbClr val="3333CC"/>
                </a:solidFill>
                <a:effectLst>
                  <a:outerShdw blurRad="38100" dist="38100" dir="2700000" algn="tl">
                    <a:srgbClr val="000000">
                      <a:alpha val="43137"/>
                    </a:srgbClr>
                  </a:outerShdw>
                </a:effectLst>
              </a:rPr>
              <a:t>Hazardous Wastes</a:t>
            </a:r>
          </a:p>
          <a:p>
            <a:pPr marL="0" indent="0" eaLnBrk="1" hangingPunct="1">
              <a:buNone/>
            </a:pPr>
            <a:endParaRPr lang="en-US" sz="2400" dirty="0">
              <a:solidFill>
                <a:schemeClr val="accent1">
                  <a:lumMod val="60000"/>
                  <a:lumOff val="40000"/>
                </a:schemeClr>
              </a:solidFill>
              <a:effectLst>
                <a:outerShdw blurRad="38100" dist="38100" dir="2700000" algn="tl">
                  <a:srgbClr val="000000">
                    <a:alpha val="43137"/>
                  </a:srgbClr>
                </a:outerShdw>
              </a:effectLst>
            </a:endParaRPr>
          </a:p>
          <a:p>
            <a:pPr marL="0" indent="0" eaLnBrk="1" hangingPunct="1">
              <a:buNone/>
            </a:pPr>
            <a:r>
              <a:rPr lang="en-US" sz="2400" b="1" dirty="0">
                <a:solidFill>
                  <a:srgbClr val="CC0066"/>
                </a:solidFill>
                <a:effectLst>
                  <a:outerShdw blurRad="38100" dist="38100" dir="2700000" algn="tl">
                    <a:srgbClr val="000000">
                      <a:alpha val="43137"/>
                    </a:srgbClr>
                  </a:outerShdw>
                </a:effectLst>
              </a:rPr>
              <a:t>This determination will be made </a:t>
            </a:r>
          </a:p>
          <a:p>
            <a:pPr marL="0" indent="0" eaLnBrk="1" hangingPunct="1">
              <a:buNone/>
            </a:pPr>
            <a:r>
              <a:rPr lang="en-US" sz="2400" b="1" dirty="0">
                <a:solidFill>
                  <a:srgbClr val="CC0066"/>
                </a:solidFill>
                <a:effectLst>
                  <a:outerShdw blurRad="38100" dist="38100" dir="2700000" algn="tl">
                    <a:srgbClr val="000000">
                      <a:alpha val="43137"/>
                    </a:srgbClr>
                  </a:outerShdw>
                </a:effectLst>
              </a:rPr>
              <a:t>by a “trained professional”</a:t>
            </a:r>
          </a:p>
          <a:p>
            <a:pPr marL="0" indent="0" eaLnBrk="1" hangingPunct="1">
              <a:buNone/>
            </a:pPr>
            <a:r>
              <a:rPr lang="en-US" sz="2400" b="1" dirty="0">
                <a:solidFill>
                  <a:srgbClr val="CC0066"/>
                </a:solidFill>
                <a:effectLst>
                  <a:outerShdw blurRad="38100" dist="38100" dir="2700000" algn="tl">
                    <a:srgbClr val="000000">
                      <a:alpha val="43137"/>
                    </a:srgbClr>
                  </a:outerShdw>
                </a:effectLst>
              </a:rPr>
              <a:t>based on the completed waste</a:t>
            </a:r>
          </a:p>
          <a:p>
            <a:pPr marL="0" indent="0" eaLnBrk="1" hangingPunct="1">
              <a:buNone/>
            </a:pPr>
            <a:r>
              <a:rPr lang="en-US" sz="2400" b="1" dirty="0">
                <a:solidFill>
                  <a:srgbClr val="CC0066"/>
                </a:solidFill>
                <a:effectLst>
                  <a:outerShdw blurRad="38100" dist="38100" dir="2700000" algn="tl">
                    <a:srgbClr val="000000">
                      <a:alpha val="43137"/>
                    </a:srgbClr>
                  </a:outerShdw>
                </a:effectLst>
              </a:rPr>
              <a:t>label.</a:t>
            </a:r>
          </a:p>
          <a:p>
            <a:pPr marL="0" indent="0" eaLnBrk="1" hangingPunct="1">
              <a:buNone/>
            </a:pPr>
            <a:endParaRPr lang="en-US" sz="2800" dirty="0">
              <a:solidFill>
                <a:schemeClr val="accent1">
                  <a:lumMod val="60000"/>
                  <a:lumOff val="40000"/>
                </a:schemeClr>
              </a:solidFill>
              <a:effectLst>
                <a:outerShdw blurRad="38100" dist="38100" dir="2700000" algn="tl">
                  <a:srgbClr val="000000">
                    <a:alpha val="43137"/>
                  </a:srgbClr>
                </a:outerShdw>
              </a:effectLst>
            </a:endParaRPr>
          </a:p>
          <a:p>
            <a:pPr marL="0" indent="0" eaLnBrk="1" hangingPunct="1">
              <a:buNone/>
            </a:pPr>
            <a:endParaRPr lang="en-US" sz="2800" dirty="0">
              <a:solidFill>
                <a:schemeClr val="accent1">
                  <a:lumMod val="60000"/>
                  <a:lumOff val="40000"/>
                </a:schemeClr>
              </a:solidFill>
              <a:effectLst>
                <a:outerShdw blurRad="38100" dist="38100" dir="2700000" algn="tl">
                  <a:srgbClr val="000000">
                    <a:alpha val="43137"/>
                  </a:srgbClr>
                </a:outerShdw>
              </a:effectLst>
            </a:endParaRPr>
          </a:p>
        </p:txBody>
      </p:sp>
      <p:sp>
        <p:nvSpPr>
          <p:cNvPr id="4" name="Curved Up Arrow 3"/>
          <p:cNvSpPr/>
          <p:nvPr/>
        </p:nvSpPr>
        <p:spPr bwMode="auto">
          <a:xfrm rot="21127316">
            <a:off x="1254267" y="5640022"/>
            <a:ext cx="5060482" cy="621044"/>
          </a:xfrm>
          <a:prstGeom prst="curvedUpArrow">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8893" y="228600"/>
            <a:ext cx="2767195" cy="5105400"/>
          </a:xfrm>
          <a:prstGeom prst="rect">
            <a:avLst/>
          </a:prstGeom>
        </p:spPr>
      </p:pic>
    </p:spTree>
    <p:extLst>
      <p:ext uri="{BB962C8B-B14F-4D97-AF65-F5344CB8AC3E}">
        <p14:creationId xmlns:p14="http://schemas.microsoft.com/office/powerpoint/2010/main" val="2405565211"/>
      </p:ext>
    </p:extLst>
  </p:cSld>
  <p:clrMapOvr>
    <a:masterClrMapping/>
  </p:clrMapOvr>
  <mc:AlternateContent xmlns:mc="http://schemas.openxmlformats.org/markup-compatibility/2006" xmlns:p14="http://schemas.microsoft.com/office/powerpoint/2010/main">
    <mc:Choice Requires="p14">
      <p:transition spd="slow" p14:dur="2000" advTm="20740"/>
    </mc:Choice>
    <mc:Fallback xmlns="">
      <p:transition spd="slow" advTm="2074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371600" y="152400"/>
            <a:ext cx="7772400" cy="1219200"/>
          </a:xfrm>
        </p:spPr>
        <p:txBody>
          <a:bodyPr/>
          <a:lstStyle/>
          <a:p>
            <a:pPr eaLnBrk="1" hangingPunct="1"/>
            <a:r>
              <a:rPr lang="en-US" sz="3600" b="0" dirty="0"/>
              <a:t>Lab Wastes: the Container Label</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78" y="1662625"/>
            <a:ext cx="9039225" cy="4728210"/>
          </a:xfrm>
          <a:prstGeom prst="rect">
            <a:avLst/>
          </a:prstGeom>
        </p:spPr>
      </p:pic>
      <p:sp>
        <p:nvSpPr>
          <p:cNvPr id="3" name="TextBox 2"/>
          <p:cNvSpPr txBox="1"/>
          <p:nvPr/>
        </p:nvSpPr>
        <p:spPr>
          <a:xfrm>
            <a:off x="228600" y="5029204"/>
            <a:ext cx="2438400" cy="1200329"/>
          </a:xfrm>
          <a:prstGeom prst="rect">
            <a:avLst/>
          </a:prstGeom>
          <a:noFill/>
          <a:ln w="38100">
            <a:solidFill>
              <a:srgbClr val="FF0000"/>
            </a:solidFill>
          </a:ln>
        </p:spPr>
        <p:txBody>
          <a:bodyPr wrap="square" rtlCol="0">
            <a:spAutoFit/>
          </a:bodyPr>
          <a:lstStyle/>
          <a:p>
            <a:r>
              <a:rPr lang="en-US" sz="1800" b="1" dirty="0">
                <a:latin typeface="Calibri" panose="020F0502020204030204" pitchFamily="34" charset="0"/>
                <a:cs typeface="Calibri" panose="020F0502020204030204" pitchFamily="34" charset="0"/>
              </a:rPr>
              <a:t>Completing the BSU Lab Waste form meets all of the EPA container label requirements</a:t>
            </a:r>
          </a:p>
        </p:txBody>
      </p:sp>
      <p:sp>
        <p:nvSpPr>
          <p:cNvPr id="5" name="TextBox 4"/>
          <p:cNvSpPr txBox="1"/>
          <p:nvPr/>
        </p:nvSpPr>
        <p:spPr>
          <a:xfrm>
            <a:off x="6019800" y="5486400"/>
            <a:ext cx="2895600" cy="1077218"/>
          </a:xfrm>
          <a:prstGeom prst="rect">
            <a:avLst/>
          </a:prstGeom>
          <a:noFill/>
          <a:ln w="38100">
            <a:solidFill>
              <a:srgbClr val="FF0000"/>
            </a:solidFill>
          </a:ln>
        </p:spPr>
        <p:txBody>
          <a:bodyPr wrap="square" rtlCol="0">
            <a:spAutoFit/>
          </a:bodyPr>
          <a:lstStyle/>
          <a:p>
            <a:r>
              <a:rPr lang="en-US" sz="1600" b="1" dirty="0">
                <a:latin typeface="Calibri" panose="020F0502020204030204" pitchFamily="34" charset="0"/>
                <a:cs typeface="Calibri" panose="020F0502020204030204" pitchFamily="34" charset="0"/>
              </a:rPr>
              <a:t>Our BSU label also has a space for either the lab, or “trained professional” to mark whether the waste is a Hazardous Waste</a:t>
            </a:r>
          </a:p>
        </p:txBody>
      </p:sp>
      <p:cxnSp>
        <p:nvCxnSpPr>
          <p:cNvPr id="23" name="Straight Arrow Connector 22"/>
          <p:cNvCxnSpPr/>
          <p:nvPr/>
        </p:nvCxnSpPr>
        <p:spPr bwMode="auto">
          <a:xfrm>
            <a:off x="6019800" y="2667000"/>
            <a:ext cx="0" cy="76200"/>
          </a:xfrm>
          <a:prstGeom prst="straightConnector1">
            <a:avLst/>
          </a:prstGeom>
          <a:solidFill>
            <a:schemeClr val="accent1"/>
          </a:solidFill>
          <a:ln w="12700" cap="sq" cmpd="sng" algn="ctr">
            <a:solidFill>
              <a:schemeClr val="tx1"/>
            </a:solidFill>
            <a:prstDash val="solid"/>
            <a:round/>
            <a:headEnd type="none" w="sm" len="sm"/>
            <a:tailEnd type="arrow"/>
          </a:ln>
          <a:effectLst/>
        </p:spPr>
      </p:cxn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5055" y="1752600"/>
            <a:ext cx="2562753" cy="4728210"/>
          </a:xfrm>
          <a:prstGeom prst="rect">
            <a:avLst/>
          </a:prstGeom>
        </p:spPr>
      </p:pic>
      <p:cxnSp>
        <p:nvCxnSpPr>
          <p:cNvPr id="10" name="Straight Arrow Connector 9"/>
          <p:cNvCxnSpPr/>
          <p:nvPr/>
        </p:nvCxnSpPr>
        <p:spPr bwMode="auto">
          <a:xfrm flipV="1">
            <a:off x="2438400" y="1905000"/>
            <a:ext cx="1143000" cy="76200"/>
          </a:xfrm>
          <a:prstGeom prst="straightConnector1">
            <a:avLst/>
          </a:prstGeom>
          <a:solidFill>
            <a:schemeClr val="accent1"/>
          </a:solidFill>
          <a:ln w="38100" cap="sq" cmpd="sng" algn="ctr">
            <a:solidFill>
              <a:srgbClr val="0066CC"/>
            </a:solidFill>
            <a:prstDash val="solid"/>
            <a:round/>
            <a:headEnd type="none" w="sm" len="sm"/>
            <a:tailEnd type="arrow"/>
          </a:ln>
          <a:effectLst/>
        </p:spPr>
      </p:cxnSp>
      <p:cxnSp>
        <p:nvCxnSpPr>
          <p:cNvPr id="16" name="Straight Arrow Connector 15"/>
          <p:cNvCxnSpPr/>
          <p:nvPr/>
        </p:nvCxnSpPr>
        <p:spPr bwMode="auto">
          <a:xfrm flipV="1">
            <a:off x="2438400" y="3048000"/>
            <a:ext cx="762000" cy="76200"/>
          </a:xfrm>
          <a:prstGeom prst="straightConnector1">
            <a:avLst/>
          </a:prstGeom>
          <a:solidFill>
            <a:schemeClr val="accent1"/>
          </a:solidFill>
          <a:ln w="28575" cap="sq" cmpd="sng" algn="ctr">
            <a:solidFill>
              <a:srgbClr val="0066CC"/>
            </a:solidFill>
            <a:prstDash val="solid"/>
            <a:round/>
            <a:headEnd type="none" w="sm" len="sm"/>
            <a:tailEnd type="arrow"/>
          </a:ln>
          <a:effectLst/>
        </p:spPr>
      </p:cxnSp>
      <p:cxnSp>
        <p:nvCxnSpPr>
          <p:cNvPr id="19" name="Straight Arrow Connector 18"/>
          <p:cNvCxnSpPr/>
          <p:nvPr/>
        </p:nvCxnSpPr>
        <p:spPr bwMode="auto">
          <a:xfrm flipH="1">
            <a:off x="5410200" y="2133600"/>
            <a:ext cx="609600" cy="0"/>
          </a:xfrm>
          <a:prstGeom prst="straightConnector1">
            <a:avLst/>
          </a:prstGeom>
          <a:solidFill>
            <a:schemeClr val="accent1"/>
          </a:solidFill>
          <a:ln w="38100" cap="sq" cmpd="sng" algn="ctr">
            <a:solidFill>
              <a:srgbClr val="0066CC"/>
            </a:solidFill>
            <a:prstDash val="solid"/>
            <a:round/>
            <a:headEnd type="none" w="sm" len="sm"/>
            <a:tailEnd type="arrow"/>
          </a:ln>
          <a:effectLst/>
        </p:spPr>
      </p:cxnSp>
      <p:cxnSp>
        <p:nvCxnSpPr>
          <p:cNvPr id="25" name="Straight Arrow Connector 24"/>
          <p:cNvCxnSpPr/>
          <p:nvPr/>
        </p:nvCxnSpPr>
        <p:spPr bwMode="auto">
          <a:xfrm flipH="1" flipV="1">
            <a:off x="5486400" y="2590800"/>
            <a:ext cx="533400" cy="114300"/>
          </a:xfrm>
          <a:prstGeom prst="straightConnector1">
            <a:avLst/>
          </a:prstGeom>
          <a:solidFill>
            <a:schemeClr val="accent1"/>
          </a:solidFill>
          <a:ln w="38100" cap="sq" cmpd="sng" algn="ctr">
            <a:solidFill>
              <a:srgbClr val="0066CC"/>
            </a:solidFill>
            <a:prstDash val="solid"/>
            <a:round/>
            <a:headEnd type="none" w="sm" len="sm"/>
            <a:tailEnd type="arrow"/>
          </a:ln>
          <a:effectLst/>
        </p:spPr>
      </p:cxnSp>
      <p:cxnSp>
        <p:nvCxnSpPr>
          <p:cNvPr id="28" name="Straight Arrow Connector 27"/>
          <p:cNvCxnSpPr/>
          <p:nvPr/>
        </p:nvCxnSpPr>
        <p:spPr bwMode="auto">
          <a:xfrm flipH="1">
            <a:off x="5334000" y="4533900"/>
            <a:ext cx="685800" cy="0"/>
          </a:xfrm>
          <a:prstGeom prst="straightConnector1">
            <a:avLst/>
          </a:prstGeom>
          <a:solidFill>
            <a:schemeClr val="accent1"/>
          </a:solidFill>
          <a:ln w="38100" cap="sq" cmpd="sng" algn="ctr">
            <a:solidFill>
              <a:srgbClr val="0066CC"/>
            </a:solidFill>
            <a:prstDash val="solid"/>
            <a:round/>
            <a:headEnd type="none" w="sm" len="sm"/>
            <a:tailEnd type="arrow"/>
          </a:ln>
          <a:effectLst/>
        </p:spPr>
      </p:cxnSp>
      <p:cxnSp>
        <p:nvCxnSpPr>
          <p:cNvPr id="13315" name="Straight Arrow Connector 13314"/>
          <p:cNvCxnSpPr/>
          <p:nvPr/>
        </p:nvCxnSpPr>
        <p:spPr bwMode="auto">
          <a:xfrm flipH="1">
            <a:off x="5410200" y="5629364"/>
            <a:ext cx="609600" cy="161836"/>
          </a:xfrm>
          <a:prstGeom prst="straightConnector1">
            <a:avLst/>
          </a:prstGeom>
          <a:solidFill>
            <a:schemeClr val="accent1"/>
          </a:solidFill>
          <a:ln w="38100" cap="sq" cmpd="sng" algn="ctr">
            <a:solidFill>
              <a:srgbClr val="FF0000"/>
            </a:solidFill>
            <a:prstDash val="solid"/>
            <a:round/>
            <a:headEnd type="none" w="sm" len="sm"/>
            <a:tailEnd type="arrow"/>
          </a:ln>
          <a:effectLst/>
        </p:spPr>
      </p:cxnSp>
    </p:spTree>
    <p:extLst>
      <p:ext uri="{BB962C8B-B14F-4D97-AF65-F5344CB8AC3E}">
        <p14:creationId xmlns:p14="http://schemas.microsoft.com/office/powerpoint/2010/main" val="2980978249"/>
      </p:ext>
    </p:extLst>
  </p:cSld>
  <p:clrMapOvr>
    <a:masterClrMapping/>
  </p:clrMapOvr>
  <mc:AlternateContent xmlns:mc="http://schemas.openxmlformats.org/markup-compatibility/2006" xmlns:p14="http://schemas.microsoft.com/office/powerpoint/2010/main">
    <mc:Choice Requires="p14">
      <p:transition spd="slow" p14:dur="2000" advTm="40637"/>
    </mc:Choice>
    <mc:Fallback xmlns="">
      <p:transition spd="slow" advTm="40637"/>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371600" y="152400"/>
            <a:ext cx="7772400" cy="1219200"/>
          </a:xfrm>
        </p:spPr>
        <p:txBody>
          <a:bodyPr/>
          <a:lstStyle/>
          <a:p>
            <a:pPr eaLnBrk="1" hangingPunct="1"/>
            <a:r>
              <a:rPr lang="en-US" sz="3200" b="0" dirty="0"/>
              <a:t>Lab Waste Label:</a:t>
            </a:r>
            <a:br>
              <a:rPr lang="en-US" sz="3200" b="0" dirty="0"/>
            </a:br>
            <a:r>
              <a:rPr lang="en-US" sz="3200" b="0" dirty="0"/>
              <a:t>Example</a:t>
            </a:r>
          </a:p>
        </p:txBody>
      </p:sp>
      <p:sp>
        <p:nvSpPr>
          <p:cNvPr id="4" name="TextBox 3"/>
          <p:cNvSpPr txBox="1"/>
          <p:nvPr/>
        </p:nvSpPr>
        <p:spPr>
          <a:xfrm>
            <a:off x="76200" y="1752600"/>
            <a:ext cx="5562600" cy="5693866"/>
          </a:xfrm>
          <a:prstGeom prst="rect">
            <a:avLst/>
          </a:prstGeom>
          <a:noFill/>
        </p:spPr>
        <p:txBody>
          <a:bodyPr wrap="square" rtlCol="0">
            <a:spAutoFit/>
          </a:bodyPr>
          <a:lstStyle/>
          <a:p>
            <a:pPr marL="457200" indent="-457200" algn="l">
              <a:buAutoNum type="arabicPeriod"/>
            </a:pPr>
            <a:r>
              <a:rPr lang="en-US" b="1" dirty="0">
                <a:latin typeface="Calibri" panose="020F0502020204030204" pitchFamily="34" charset="0"/>
                <a:cs typeface="Calibri" panose="020F0502020204030204" pitchFamily="34" charset="0"/>
              </a:rPr>
              <a:t>Start Date</a:t>
            </a:r>
            <a:r>
              <a:rPr lang="en-US" dirty="0">
                <a:latin typeface="Calibri" panose="020F0502020204030204" pitchFamily="34" charset="0"/>
                <a:cs typeface="Calibri" panose="020F0502020204030204" pitchFamily="34" charset="0"/>
              </a:rPr>
              <a:t> – date when lab (or studio) waste is first added to container </a:t>
            </a:r>
            <a:r>
              <a:rPr lang="en-US" i="1" dirty="0">
                <a:latin typeface="Calibri" panose="020F0502020204030204" pitchFamily="34" charset="0"/>
                <a:cs typeface="Calibri" panose="020F0502020204030204" pitchFamily="34" charset="0"/>
              </a:rPr>
              <a:t>(if combining containers – the earliest date prevails)</a:t>
            </a:r>
            <a:r>
              <a:rPr lang="en-US" dirty="0">
                <a:latin typeface="Calibri" panose="020F0502020204030204" pitchFamily="34" charset="0"/>
                <a:cs typeface="Calibri" panose="020F0502020204030204" pitchFamily="34" charset="0"/>
              </a:rPr>
              <a:t>, or the date decision is made the material in the container is unwanted and is to be discarded.</a:t>
            </a:r>
          </a:p>
          <a:p>
            <a:pPr marL="457200" indent="-457200" algn="l">
              <a:buAutoNum type="arabicPeriod"/>
            </a:pPr>
            <a:r>
              <a:rPr lang="en-US" b="1" dirty="0">
                <a:latin typeface="Calibri" panose="020F0502020204030204" pitchFamily="34" charset="0"/>
                <a:cs typeface="Calibri" panose="020F0502020204030204" pitchFamily="34" charset="0"/>
              </a:rPr>
              <a:t>Contact person </a:t>
            </a:r>
            <a:r>
              <a:rPr lang="en-US" dirty="0">
                <a:latin typeface="Calibri" panose="020F0502020204030204" pitchFamily="34" charset="0"/>
                <a:cs typeface="Calibri" panose="020F0502020204030204" pitchFamily="34" charset="0"/>
              </a:rPr>
              <a:t>– who generated or knows the nature of the waste?</a:t>
            </a:r>
          </a:p>
          <a:p>
            <a:pPr marL="457200" indent="-457200" algn="l">
              <a:buAutoNum type="arabicPeriod"/>
            </a:pPr>
            <a:r>
              <a:rPr lang="en-US" dirty="0">
                <a:latin typeface="Calibri" panose="020F0502020204030204" pitchFamily="34" charset="0"/>
                <a:cs typeface="Calibri" panose="020F0502020204030204" pitchFamily="34" charset="0"/>
              </a:rPr>
              <a:t>Give common </a:t>
            </a:r>
            <a:r>
              <a:rPr lang="en-US" b="1" dirty="0">
                <a:latin typeface="Calibri" panose="020F0502020204030204" pitchFamily="34" charset="0"/>
                <a:cs typeface="Calibri" panose="020F0502020204030204" pitchFamily="34" charset="0"/>
              </a:rPr>
              <a:t>waste name</a:t>
            </a:r>
            <a:r>
              <a:rPr lang="en-US" dirty="0">
                <a:latin typeface="Calibri" panose="020F0502020204030204" pitchFamily="34" charset="0"/>
                <a:cs typeface="Calibri" panose="020F0502020204030204" pitchFamily="34" charset="0"/>
              </a:rPr>
              <a:t>;</a:t>
            </a:r>
          </a:p>
          <a:p>
            <a:pPr marL="457200" indent="-457200" algn="l">
              <a:buAutoNum type="arabicPeriod"/>
            </a:pPr>
            <a:r>
              <a:rPr lang="en-US" dirty="0">
                <a:latin typeface="Calibri" panose="020F0502020204030204" pitchFamily="34" charset="0"/>
                <a:cs typeface="Calibri" panose="020F0502020204030204" pitchFamily="34" charset="0"/>
              </a:rPr>
              <a:t>Provide </a:t>
            </a:r>
            <a:r>
              <a:rPr lang="en-US" b="1" dirty="0">
                <a:latin typeface="Calibri" panose="020F0502020204030204" pitchFamily="34" charset="0"/>
                <a:cs typeface="Calibri" panose="020F0502020204030204" pitchFamily="34" charset="0"/>
              </a:rPr>
              <a:t>contents and estimated percentage; </a:t>
            </a:r>
            <a:endParaRPr lang="en-US" dirty="0">
              <a:latin typeface="Calibri" panose="020F0502020204030204" pitchFamily="34" charset="0"/>
              <a:cs typeface="Calibri" panose="020F0502020204030204" pitchFamily="34" charset="0"/>
            </a:endParaRPr>
          </a:p>
          <a:p>
            <a:pPr marL="457200" indent="-457200" algn="l">
              <a:buAutoNum type="arabicPeriod"/>
            </a:pPr>
            <a:r>
              <a:rPr lang="en-US" dirty="0">
                <a:latin typeface="Calibri" panose="020F0502020204030204" pitchFamily="34" charset="0"/>
                <a:cs typeface="Calibri" panose="020F0502020204030204" pitchFamily="34" charset="0"/>
              </a:rPr>
              <a:t>Check known/likely </a:t>
            </a:r>
            <a:r>
              <a:rPr lang="en-US" b="1" dirty="0">
                <a:latin typeface="Calibri" panose="020F0502020204030204" pitchFamily="34" charset="0"/>
                <a:cs typeface="Calibri" panose="020F0502020204030204" pitchFamily="34" charset="0"/>
              </a:rPr>
              <a:t>hazards; </a:t>
            </a:r>
            <a:r>
              <a:rPr lang="en-US" dirty="0">
                <a:latin typeface="Calibri" panose="020F0502020204030204" pitchFamily="34" charset="0"/>
                <a:cs typeface="Calibri" panose="020F0502020204030204" pitchFamily="34" charset="0"/>
              </a:rPr>
              <a:t>and,</a:t>
            </a:r>
          </a:p>
          <a:p>
            <a:pPr marL="457200" indent="-457200" algn="l">
              <a:buAutoNum type="arabicPeriod"/>
            </a:pPr>
            <a:r>
              <a:rPr lang="en-US" dirty="0">
                <a:latin typeface="Calibri" panose="020F0502020204030204" pitchFamily="34" charset="0"/>
                <a:cs typeface="Calibri" panose="020F0502020204030204" pitchFamily="34" charset="0"/>
              </a:rPr>
              <a:t>If known, check if a </a:t>
            </a:r>
            <a:r>
              <a:rPr lang="en-US" b="1" dirty="0">
                <a:latin typeface="Calibri" panose="020F0502020204030204" pitchFamily="34" charset="0"/>
                <a:cs typeface="Calibri" panose="020F0502020204030204" pitchFamily="34" charset="0"/>
              </a:rPr>
              <a:t>hazardous waste</a:t>
            </a:r>
          </a:p>
          <a:p>
            <a:pPr algn="l"/>
            <a:r>
              <a:rPr lang="en-US" dirty="0">
                <a:latin typeface="Calibri" panose="020F0502020204030204" pitchFamily="34" charset="0"/>
                <a:cs typeface="Calibri" panose="020F0502020204030204" pitchFamily="34" charset="0"/>
              </a:rPr>
              <a:t>.</a:t>
            </a:r>
          </a:p>
          <a:p>
            <a:pPr marL="457200" indent="-457200" algn="l">
              <a:buAutoNum type="arabicPeriod"/>
            </a:pPr>
            <a:endParaRPr lang="en-US" sz="2800" dirty="0">
              <a:latin typeface="Calibri" pitchFamily="34" charset="0"/>
              <a:cs typeface="Calibri"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4098" y="153998"/>
            <a:ext cx="3486955" cy="6433338"/>
          </a:xfrm>
          <a:prstGeom prst="rect">
            <a:avLst/>
          </a:prstGeom>
        </p:spPr>
      </p:pic>
    </p:spTree>
    <p:extLst>
      <p:ext uri="{BB962C8B-B14F-4D97-AF65-F5344CB8AC3E}">
        <p14:creationId xmlns:p14="http://schemas.microsoft.com/office/powerpoint/2010/main" val="3483844318"/>
      </p:ext>
    </p:extLst>
  </p:cSld>
  <p:clrMapOvr>
    <a:masterClrMapping/>
  </p:clrMapOvr>
  <mc:AlternateContent xmlns:mc="http://schemas.openxmlformats.org/markup-compatibility/2006" xmlns:p14="http://schemas.microsoft.com/office/powerpoint/2010/main">
    <mc:Choice Requires="p14">
      <p:transition spd="slow" p14:dur="2000" advTm="79248"/>
    </mc:Choice>
    <mc:Fallback xmlns="">
      <p:transition spd="slow" advTm="79248"/>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371600" y="152400"/>
            <a:ext cx="7772400" cy="1219200"/>
          </a:xfrm>
        </p:spPr>
        <p:txBody>
          <a:bodyPr/>
          <a:lstStyle/>
          <a:p>
            <a:pPr eaLnBrk="1" hangingPunct="1"/>
            <a:r>
              <a:rPr lang="en-US" sz="3200" b="0" dirty="0"/>
              <a:t>Lab Waste Label: </a:t>
            </a:r>
            <a:br>
              <a:rPr lang="en-US" sz="3200" b="0" dirty="0"/>
            </a:br>
            <a:r>
              <a:rPr lang="en-US" sz="3200" b="0" dirty="0"/>
              <a:t>Hazard Checklist</a:t>
            </a:r>
          </a:p>
        </p:txBody>
      </p:sp>
      <p:sp>
        <p:nvSpPr>
          <p:cNvPr id="4" name="TextBox 3"/>
          <p:cNvSpPr txBox="1"/>
          <p:nvPr/>
        </p:nvSpPr>
        <p:spPr>
          <a:xfrm>
            <a:off x="1" y="1752600"/>
            <a:ext cx="5715000" cy="4801314"/>
          </a:xfrm>
          <a:prstGeom prst="rect">
            <a:avLst/>
          </a:prstGeom>
          <a:noFill/>
        </p:spPr>
        <p:txBody>
          <a:bodyPr wrap="square" rtlCol="0">
            <a:spAutoFit/>
          </a:bodyPr>
          <a:lstStyle/>
          <a:p>
            <a:pPr algn="l" eaLnBrk="0"/>
            <a:r>
              <a:rPr lang="en-US" sz="1800" b="1" i="1" dirty="0">
                <a:latin typeface="Goudy Old Style" panose="02020502050305020303" pitchFamily="18" charset="0"/>
              </a:rPr>
              <a:t>Toxin/Poison:  </a:t>
            </a:r>
            <a:r>
              <a:rPr lang="en-US" sz="1800" dirty="0">
                <a:latin typeface="Goudy Old Style" panose="02020502050305020303" pitchFamily="18" charset="0"/>
              </a:rPr>
              <a:t>A waste that either exhibits </a:t>
            </a:r>
            <a:r>
              <a:rPr lang="en-US" sz="1800" b="1" i="1" dirty="0">
                <a:latin typeface="Goudy Old Style" panose="02020502050305020303" pitchFamily="18" charset="0"/>
              </a:rPr>
              <a:t>Toxic</a:t>
            </a:r>
            <a:r>
              <a:rPr lang="en-US" sz="1800" dirty="0">
                <a:latin typeface="Goudy Old Style" panose="02020502050305020303" pitchFamily="18" charset="0"/>
              </a:rPr>
              <a:t> hazards as defined below, or is otherwise designated a </a:t>
            </a:r>
            <a:r>
              <a:rPr lang="en-US" sz="1800" b="1" i="1" dirty="0">
                <a:latin typeface="Goudy Old Style" panose="02020502050305020303" pitchFamily="18" charset="0"/>
              </a:rPr>
              <a:t>Poison </a:t>
            </a:r>
            <a:r>
              <a:rPr lang="en-US" sz="1800" dirty="0">
                <a:latin typeface="Goudy Old Style" panose="02020502050305020303" pitchFamily="18" charset="0"/>
              </a:rPr>
              <a:t>based on shipping labels on the constituent containers, on Safety Data Sheets, or container labels related to the contents of the waste container. </a:t>
            </a:r>
          </a:p>
          <a:p>
            <a:pPr algn="l" eaLnBrk="0"/>
            <a:endParaRPr lang="en-US" sz="800" b="1" i="1" dirty="0">
              <a:latin typeface="Goudy Old Style" panose="02020502050305020303" pitchFamily="18" charset="0"/>
            </a:endParaRPr>
          </a:p>
          <a:p>
            <a:pPr algn="l" eaLnBrk="0"/>
            <a:r>
              <a:rPr lang="en-US" sz="1800" b="1" i="1" dirty="0">
                <a:latin typeface="Goudy Old Style" panose="02020502050305020303" pitchFamily="18" charset="0"/>
              </a:rPr>
              <a:t>Toxic:</a:t>
            </a:r>
            <a:r>
              <a:rPr lang="en-US" sz="1800" dirty="0">
                <a:latin typeface="Goudy Old Style" panose="02020502050305020303" pitchFamily="18" charset="0"/>
              </a:rPr>
              <a:t> A waste having the capacity to cause death, illness, or diminished function. A material that meets one or more of the following criteria should be considered toxic:</a:t>
            </a:r>
          </a:p>
          <a:p>
            <a:pPr marL="342900" indent="-342900" algn="l" eaLnBrk="0">
              <a:buFont typeface="Arial" pitchFamily="34" charset="0"/>
              <a:buChar char="•"/>
            </a:pPr>
            <a:r>
              <a:rPr lang="en-US" sz="1800" dirty="0">
                <a:latin typeface="Goudy Old Style" panose="02020502050305020303" pitchFamily="18" charset="0"/>
              </a:rPr>
              <a:t>Has a published oral LD</a:t>
            </a:r>
            <a:r>
              <a:rPr lang="en-US" sz="1800" baseline="-25000" dirty="0">
                <a:latin typeface="Goudy Old Style" panose="02020502050305020303" pitchFamily="18" charset="0"/>
              </a:rPr>
              <a:t>50</a:t>
            </a:r>
            <a:r>
              <a:rPr lang="en-US" sz="1800" dirty="0">
                <a:latin typeface="Goudy Old Style" panose="02020502050305020303" pitchFamily="18" charset="0"/>
              </a:rPr>
              <a:t> equal to or less than 300 mg/kg of body weight.</a:t>
            </a:r>
          </a:p>
          <a:p>
            <a:pPr marL="342900" indent="-342900" algn="l" eaLnBrk="0">
              <a:buFont typeface="Arial" pitchFamily="34" charset="0"/>
              <a:buChar char="•"/>
            </a:pPr>
            <a:r>
              <a:rPr lang="en-US" sz="1800" dirty="0">
                <a:latin typeface="Goudy Old Style" panose="02020502050305020303" pitchFamily="18" charset="0"/>
              </a:rPr>
              <a:t>Has a published dermal toxicity LC</a:t>
            </a:r>
            <a:r>
              <a:rPr lang="en-US" sz="1800" baseline="-25000" dirty="0">
                <a:latin typeface="Goudy Old Style" panose="02020502050305020303" pitchFamily="18" charset="0"/>
              </a:rPr>
              <a:t>50</a:t>
            </a:r>
            <a:r>
              <a:rPr lang="en-US" sz="1800" dirty="0">
                <a:latin typeface="Goudy Old Style" panose="02020502050305020303" pitchFamily="18" charset="0"/>
              </a:rPr>
              <a:t> equal to or less than 1000 mg/kg.</a:t>
            </a:r>
          </a:p>
          <a:p>
            <a:pPr marL="342900" indent="-342900" algn="l" eaLnBrk="0">
              <a:buFont typeface="Arial" pitchFamily="34" charset="0"/>
              <a:buChar char="•"/>
            </a:pPr>
            <a:r>
              <a:rPr lang="en-US" sz="1800" dirty="0">
                <a:latin typeface="Goudy Old Style" panose="02020502050305020303" pitchFamily="18" charset="0"/>
              </a:rPr>
              <a:t>Has a published inhalation toxicity below: 0.5 mg/L for dusts and mists; 500 ppm/V gases; or 2.0 mg/L for vapors.</a:t>
            </a:r>
          </a:p>
          <a:p>
            <a:pPr algn="l" eaLnBrk="0"/>
            <a:r>
              <a:rPr lang="en-US" sz="2000" dirty="0">
                <a:latin typeface="Goudy Old Style" panose="02020502050305020303" pitchFamily="18" charset="0"/>
              </a:rPr>
              <a:t> </a:t>
            </a:r>
          </a:p>
          <a:p>
            <a:pPr algn="l" eaLnBrk="0"/>
            <a:endParaRPr lang="en-US" sz="800" dirty="0">
              <a:latin typeface="Goudy Old Style" panose="02020502050305020303"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4978" y="2631082"/>
            <a:ext cx="2227282" cy="4109276"/>
          </a:xfrm>
          <a:prstGeom prst="rect">
            <a:avLst/>
          </a:prstGeom>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60982" y="127579"/>
            <a:ext cx="904059" cy="904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78255" y="152400"/>
            <a:ext cx="870528" cy="879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6"/>
          <a:stretch>
            <a:fillRect/>
          </a:stretch>
        </p:blipFill>
        <p:spPr>
          <a:xfrm>
            <a:off x="6462362" y="1219204"/>
            <a:ext cx="2212521" cy="1290637"/>
          </a:xfrm>
          <a:prstGeom prst="rect">
            <a:avLst/>
          </a:prstGeom>
        </p:spPr>
      </p:pic>
    </p:spTree>
    <p:extLst>
      <p:ext uri="{BB962C8B-B14F-4D97-AF65-F5344CB8AC3E}">
        <p14:creationId xmlns:p14="http://schemas.microsoft.com/office/powerpoint/2010/main" val="2946936285"/>
      </p:ext>
    </p:extLst>
  </p:cSld>
  <p:clrMapOvr>
    <a:masterClrMapping/>
  </p:clrMapOvr>
  <mc:AlternateContent xmlns:mc="http://schemas.openxmlformats.org/markup-compatibility/2006" xmlns:p14="http://schemas.microsoft.com/office/powerpoint/2010/main">
    <mc:Choice Requires="p14">
      <p:transition spd="slow" p14:dur="2000" advTm="46684"/>
    </mc:Choice>
    <mc:Fallback xmlns="">
      <p:transition spd="slow" advTm="46684"/>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371600" y="152400"/>
            <a:ext cx="7772400" cy="1219200"/>
          </a:xfrm>
        </p:spPr>
        <p:txBody>
          <a:bodyPr/>
          <a:lstStyle/>
          <a:p>
            <a:pPr eaLnBrk="1" hangingPunct="1"/>
            <a:r>
              <a:rPr lang="en-US" sz="3600" b="0" dirty="0"/>
              <a:t>Lab Waste Label: </a:t>
            </a:r>
            <a:br>
              <a:rPr lang="en-US" sz="3600" b="0" dirty="0"/>
            </a:br>
            <a:r>
              <a:rPr lang="en-US" sz="3600" b="0" dirty="0"/>
              <a:t>Hazard Checklist</a:t>
            </a:r>
          </a:p>
        </p:txBody>
      </p:sp>
      <p:sp>
        <p:nvSpPr>
          <p:cNvPr id="4" name="TextBox 3"/>
          <p:cNvSpPr txBox="1"/>
          <p:nvPr/>
        </p:nvSpPr>
        <p:spPr>
          <a:xfrm>
            <a:off x="76203" y="1600200"/>
            <a:ext cx="5943601" cy="4801314"/>
          </a:xfrm>
          <a:prstGeom prst="rect">
            <a:avLst/>
          </a:prstGeom>
          <a:noFill/>
        </p:spPr>
        <p:txBody>
          <a:bodyPr wrap="square" rtlCol="0">
            <a:spAutoFit/>
          </a:bodyPr>
          <a:lstStyle/>
          <a:p>
            <a:pPr algn="l" eaLnBrk="0"/>
            <a:r>
              <a:rPr lang="en-US" sz="2000" dirty="0">
                <a:latin typeface="Goudy Old Style" panose="02020502050305020303" pitchFamily="18" charset="0"/>
              </a:rPr>
              <a:t> </a:t>
            </a:r>
          </a:p>
          <a:p>
            <a:pPr algn="l" eaLnBrk="0"/>
            <a:endParaRPr lang="en-US" sz="800" dirty="0">
              <a:latin typeface="Goudy Old Style" panose="02020502050305020303" pitchFamily="18" charset="0"/>
            </a:endParaRPr>
          </a:p>
          <a:p>
            <a:pPr algn="l" eaLnBrk="0"/>
            <a:r>
              <a:rPr lang="en-US" sz="2000" b="1" i="1" dirty="0">
                <a:latin typeface="Goudy Old Style" panose="02020502050305020303" pitchFamily="18" charset="0"/>
              </a:rPr>
              <a:t>Heavy Metal: </a:t>
            </a:r>
            <a:r>
              <a:rPr lang="en-US" sz="2000" dirty="0">
                <a:latin typeface="Goudy Old Style" panose="02020502050305020303" pitchFamily="18" charset="0"/>
              </a:rPr>
              <a:t>This refers to the 8 RCRA metals – Arsenic (As), Barium (Ba), Cadmium (Cd), Chromium (Cr), Mercury (Hg), Lead (</a:t>
            </a:r>
            <a:r>
              <a:rPr lang="en-US" sz="2000" dirty="0" err="1">
                <a:latin typeface="Goudy Old Style" panose="02020502050305020303" pitchFamily="18" charset="0"/>
              </a:rPr>
              <a:t>Pb</a:t>
            </a:r>
            <a:r>
              <a:rPr lang="en-US" sz="2000" dirty="0">
                <a:latin typeface="Goudy Old Style" panose="02020502050305020303" pitchFamily="18" charset="0"/>
              </a:rPr>
              <a:t>), and Selenium (Se), and Silver (Ag).  If present in the waste in appreciable amounts, name the metal and its approximate concentration in mg/L or percent.</a:t>
            </a:r>
          </a:p>
          <a:p>
            <a:pPr algn="l" eaLnBrk="0"/>
            <a:endParaRPr lang="en-US" sz="1800" dirty="0">
              <a:latin typeface="Goudy Old Style" panose="02020502050305020303" pitchFamily="18" charset="0"/>
            </a:endParaRPr>
          </a:p>
          <a:p>
            <a:pPr algn="l" eaLnBrk="0"/>
            <a:r>
              <a:rPr lang="en-US" sz="2000" b="1" i="1" dirty="0">
                <a:latin typeface="Goudy Old Style" panose="02020502050305020303" pitchFamily="18" charset="0"/>
              </a:rPr>
              <a:t>Flammable: </a:t>
            </a:r>
            <a:r>
              <a:rPr lang="en-US" sz="2000" dirty="0">
                <a:latin typeface="Goudy Old Style" panose="02020502050305020303" pitchFamily="18" charset="0"/>
              </a:rPr>
              <a:t>Liquids having a flashpoint of less than 140</a:t>
            </a:r>
            <a:r>
              <a:rPr lang="en-US" sz="2000" dirty="0">
                <a:latin typeface="Goudy Old Style" panose="02020502050305020303" pitchFamily="18" charset="0"/>
                <a:sym typeface="Symbol"/>
              </a:rPr>
              <a:t></a:t>
            </a:r>
            <a:r>
              <a:rPr lang="en-US" sz="2000" dirty="0">
                <a:latin typeface="Goudy Old Style" panose="02020502050305020303" pitchFamily="18" charset="0"/>
              </a:rPr>
              <a:t>F.  For solids--may cause a fire through friction; show a burning rate faster than 2.2 mm (0.087 inches) per second; or any metal powders that can be ignited and react over the whole length of a sample in 10 minutes or less. Naphthalene, matches, aluminum powder, calcium flakes, and magnesium are examples of flammable solids.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9284" y="1371600"/>
            <a:ext cx="2891486" cy="5334714"/>
          </a:xfrm>
          <a:prstGeom prst="rect">
            <a:avLst/>
          </a:prstGeom>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2925" y="152401"/>
            <a:ext cx="8382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9754" y="457204"/>
            <a:ext cx="818226" cy="819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1200" y="319091"/>
            <a:ext cx="1333500" cy="100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7483509"/>
      </p:ext>
    </p:extLst>
  </p:cSld>
  <p:clrMapOvr>
    <a:masterClrMapping/>
  </p:clrMapOvr>
  <mc:AlternateContent xmlns:mc="http://schemas.openxmlformats.org/markup-compatibility/2006" xmlns:p14="http://schemas.microsoft.com/office/powerpoint/2010/main">
    <mc:Choice Requires="p14">
      <p:transition spd="slow" p14:dur="2000" advTm="42736"/>
    </mc:Choice>
    <mc:Fallback xmlns="">
      <p:transition spd="slow" advTm="42736"/>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371600" y="152400"/>
            <a:ext cx="7772400" cy="1219200"/>
          </a:xfrm>
        </p:spPr>
        <p:txBody>
          <a:bodyPr/>
          <a:lstStyle/>
          <a:p>
            <a:pPr eaLnBrk="1" hangingPunct="1"/>
            <a:r>
              <a:rPr lang="en-US" sz="3600" b="0" dirty="0"/>
              <a:t>Lab Waste Label: </a:t>
            </a:r>
            <a:br>
              <a:rPr lang="en-US" sz="3600" b="0" dirty="0"/>
            </a:br>
            <a:r>
              <a:rPr lang="en-US" sz="3600" b="0" dirty="0"/>
              <a:t>Hazard Checklist</a:t>
            </a:r>
          </a:p>
        </p:txBody>
      </p:sp>
      <p:sp>
        <p:nvSpPr>
          <p:cNvPr id="4" name="TextBox 3"/>
          <p:cNvSpPr txBox="1"/>
          <p:nvPr/>
        </p:nvSpPr>
        <p:spPr>
          <a:xfrm>
            <a:off x="5" y="1600204"/>
            <a:ext cx="6705599" cy="4955203"/>
          </a:xfrm>
          <a:prstGeom prst="rect">
            <a:avLst/>
          </a:prstGeom>
          <a:noFill/>
        </p:spPr>
        <p:txBody>
          <a:bodyPr wrap="square" rtlCol="0">
            <a:spAutoFit/>
          </a:bodyPr>
          <a:lstStyle/>
          <a:p>
            <a:pPr algn="l" eaLnBrk="0"/>
            <a:r>
              <a:rPr lang="en-US" sz="2000" b="1" i="1" dirty="0">
                <a:latin typeface="Goudy Old Style" panose="02020502050305020303" pitchFamily="18" charset="0"/>
              </a:rPr>
              <a:t>Oxidizer:</a:t>
            </a:r>
            <a:r>
              <a:rPr lang="en-US" sz="2000" dirty="0">
                <a:latin typeface="Goudy Old Style" panose="02020502050305020303" pitchFamily="18" charset="0"/>
              </a:rPr>
              <a:t> Any compound that spontaneously evolves oxygen at room temperature or under slight heating. The term includes such chemicals as chlorates, perchlorates, nitrates, and permanganates.  </a:t>
            </a:r>
            <a:r>
              <a:rPr lang="en-US" sz="2000" i="1" dirty="0">
                <a:latin typeface="Goudy Old Style" panose="02020502050305020303" pitchFamily="18" charset="0"/>
              </a:rPr>
              <a:t>Peroxide-formers should be checked separately where indicated lower on the label.</a:t>
            </a:r>
          </a:p>
          <a:p>
            <a:pPr algn="l" eaLnBrk="0"/>
            <a:endParaRPr lang="en-US" sz="800" dirty="0">
              <a:latin typeface="Goudy Old Style" panose="02020502050305020303" pitchFamily="18" charset="0"/>
            </a:endParaRPr>
          </a:p>
          <a:p>
            <a:pPr algn="l" eaLnBrk="0"/>
            <a:r>
              <a:rPr lang="en-US" sz="2000" b="1" i="1" dirty="0">
                <a:latin typeface="Goudy Old Style" panose="02020502050305020303" pitchFamily="18" charset="0"/>
              </a:rPr>
              <a:t>Pharmaceutical: </a:t>
            </a:r>
            <a:r>
              <a:rPr lang="en-US" sz="2000" dirty="0">
                <a:latin typeface="Goudy Old Style" panose="02020502050305020303" pitchFamily="18" charset="0"/>
              </a:rPr>
              <a:t>Note if the waste is a pharmaceutical that may require special disposal considerations – controlled substance, recalcitrant to treatment, etc.</a:t>
            </a:r>
            <a:endParaRPr lang="en-US" sz="2000" b="1" i="1" dirty="0">
              <a:latin typeface="Goudy Old Style" panose="02020502050305020303" pitchFamily="18" charset="0"/>
            </a:endParaRPr>
          </a:p>
          <a:p>
            <a:pPr algn="l" eaLnBrk="0"/>
            <a:endParaRPr lang="en-US" sz="800" b="1" i="1" dirty="0">
              <a:latin typeface="Goudy Old Style" panose="02020502050305020303" pitchFamily="18" charset="0"/>
            </a:endParaRPr>
          </a:p>
          <a:p>
            <a:pPr algn="l" eaLnBrk="0"/>
            <a:r>
              <a:rPr lang="en-US" sz="2000" b="1" i="1" dirty="0">
                <a:latin typeface="Goudy Old Style" panose="02020502050305020303" pitchFamily="18" charset="0"/>
              </a:rPr>
              <a:t>Corrosives:</a:t>
            </a:r>
            <a:r>
              <a:rPr lang="en-US" sz="2000" dirty="0">
                <a:latin typeface="Goudy Old Style" panose="02020502050305020303" pitchFamily="18" charset="0"/>
              </a:rPr>
              <a:t> Acids and bases or mixtures having a pH less than </a:t>
            </a:r>
          </a:p>
          <a:p>
            <a:pPr algn="l" eaLnBrk="0"/>
            <a:r>
              <a:rPr lang="en-US" sz="2000" dirty="0">
                <a:latin typeface="Goudy Old Style" panose="02020502050305020303" pitchFamily="18" charset="0"/>
              </a:rPr>
              <a:t>or equal to 2, or greater than or equal to 12.5, and materials</a:t>
            </a:r>
          </a:p>
          <a:p>
            <a:pPr algn="l" eaLnBrk="0"/>
            <a:r>
              <a:rPr lang="en-US" sz="2000" dirty="0">
                <a:latin typeface="Goudy Old Style" panose="02020502050305020303" pitchFamily="18" charset="0"/>
              </a:rPr>
              <a:t> that burn the skin or dissolve metals. Examples are strong mineral acids (chromic, sulfuric, hydrochloric, or nitric) strong alkalis (potassium hydroxide, sodium hydroxide), rust removers, and acid or alkaline cleaning fluids.  Specify the pH of the waste where indicated if known or a potential hazard.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4091" y="2362204"/>
            <a:ext cx="2349018" cy="4333875"/>
          </a:xfrm>
          <a:prstGeom prst="rect">
            <a:avLst/>
          </a:prstGeom>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0328" y="91565"/>
            <a:ext cx="607769" cy="607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67625" y="100019"/>
            <a:ext cx="601056" cy="599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7242" y="3424242"/>
            <a:ext cx="9525" cy="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9642" y="3576642"/>
            <a:ext cx="9525" cy="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29582" y="91565"/>
            <a:ext cx="616740" cy="607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22915" y="91565"/>
            <a:ext cx="607769" cy="607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00324" y="838200"/>
            <a:ext cx="1952172" cy="1295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83814076"/>
      </p:ext>
    </p:extLst>
  </p:cSld>
  <p:clrMapOvr>
    <a:masterClrMapping/>
  </p:clrMapOvr>
  <mc:AlternateContent xmlns:mc="http://schemas.openxmlformats.org/markup-compatibility/2006" xmlns:p14="http://schemas.microsoft.com/office/powerpoint/2010/main">
    <mc:Choice Requires="p14">
      <p:transition spd="slow" p14:dur="2000" advTm="51196"/>
    </mc:Choice>
    <mc:Fallback xmlns="">
      <p:transition spd="slow" advTm="51196"/>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371600" y="152400"/>
            <a:ext cx="7772400" cy="1219200"/>
          </a:xfrm>
        </p:spPr>
        <p:txBody>
          <a:bodyPr/>
          <a:lstStyle/>
          <a:p>
            <a:pPr eaLnBrk="1" hangingPunct="1"/>
            <a:r>
              <a:rPr lang="en-US" sz="3200" b="0" dirty="0"/>
              <a:t>Lab Waste Label: </a:t>
            </a:r>
            <a:br>
              <a:rPr lang="en-US" sz="3200" b="0" dirty="0"/>
            </a:br>
            <a:r>
              <a:rPr lang="en-US" sz="3200" b="0" dirty="0"/>
              <a:t>Hazard Checklist</a:t>
            </a:r>
          </a:p>
        </p:txBody>
      </p:sp>
      <p:sp>
        <p:nvSpPr>
          <p:cNvPr id="4" name="TextBox 3"/>
          <p:cNvSpPr txBox="1"/>
          <p:nvPr/>
        </p:nvSpPr>
        <p:spPr>
          <a:xfrm>
            <a:off x="0" y="1600204"/>
            <a:ext cx="6019800" cy="5339179"/>
          </a:xfrm>
          <a:prstGeom prst="rect">
            <a:avLst/>
          </a:prstGeom>
          <a:noFill/>
        </p:spPr>
        <p:txBody>
          <a:bodyPr wrap="square" rtlCol="0">
            <a:spAutoFit/>
          </a:bodyPr>
          <a:lstStyle/>
          <a:p>
            <a:pPr algn="l" eaLnBrk="0"/>
            <a:r>
              <a:rPr lang="en-US" sz="2000" b="1" i="1" dirty="0">
                <a:latin typeface="Goudy Old Style" panose="02020502050305020303" pitchFamily="18" charset="0"/>
              </a:rPr>
              <a:t>Listed Constituents:  </a:t>
            </a:r>
            <a:r>
              <a:rPr lang="en-US" sz="2000" dirty="0">
                <a:latin typeface="Goudy Old Style" panose="02020502050305020303" pitchFamily="18" charset="0"/>
              </a:rPr>
              <a:t>Identify any RCRA “Listed” waste constituents in the waste – either the F-list, or P, or U-listed wastes– </a:t>
            </a:r>
            <a:r>
              <a:rPr lang="en-US" sz="2000" u="sng" dirty="0">
                <a:latin typeface="Goudy Old Style" panose="02020502050305020303" pitchFamily="18" charset="0"/>
              </a:rPr>
              <a:t>only if</a:t>
            </a:r>
            <a:r>
              <a:rPr lang="en-US" sz="2000" dirty="0">
                <a:latin typeface="Goudy Old Style" panose="02020502050305020303" pitchFamily="18" charset="0"/>
              </a:rPr>
              <a:t> </a:t>
            </a:r>
            <a:r>
              <a:rPr lang="en-US" sz="2000" u="sng" dirty="0">
                <a:latin typeface="Goudy Old Style" panose="02020502050305020303" pitchFamily="18" charset="0"/>
              </a:rPr>
              <a:t>the P or U-listed waste is the sole active ingredient in the chemical product/waste.</a:t>
            </a:r>
          </a:p>
          <a:p>
            <a:pPr algn="l" eaLnBrk="0"/>
            <a:endParaRPr lang="en-US" sz="800" b="1" i="1" dirty="0">
              <a:latin typeface="Goudy Old Style" panose="02020502050305020303" pitchFamily="18" charset="0"/>
            </a:endParaRPr>
          </a:p>
          <a:p>
            <a:pPr algn="l" eaLnBrk="0"/>
            <a:r>
              <a:rPr lang="en-US" sz="2000" b="1" i="1" dirty="0">
                <a:latin typeface="Goudy Old Style" panose="02020502050305020303" pitchFamily="18" charset="0"/>
              </a:rPr>
              <a:t>Reactivity:</a:t>
            </a:r>
            <a:r>
              <a:rPr lang="en-US" sz="2000" i="1" dirty="0">
                <a:latin typeface="Goudy Old Style" panose="02020502050305020303" pitchFamily="18" charset="0"/>
              </a:rPr>
              <a:t>  </a:t>
            </a:r>
            <a:r>
              <a:rPr lang="en-US" sz="2000" dirty="0">
                <a:latin typeface="Goudy Old Style" panose="02020502050305020303" pitchFamily="18" charset="0"/>
              </a:rPr>
              <a:t>A waste material, other than an explosive, which will vigorously polymerize, decompose, condense, or become self-reactive and undergo other violent chemical changes, including explosion, when exposed to heat, friction or shock, or in the absence of an inhibitor, or in the presence of contaminants or in contact with incompatible material.  Check if the material is air or water reactive or shock sensitive.  Also, check and provide the concentration of any </a:t>
            </a:r>
            <a:r>
              <a:rPr lang="en-US" sz="2000" b="1" dirty="0">
                <a:latin typeface="Goudy Old Style" panose="02020502050305020303" pitchFamily="18" charset="0"/>
              </a:rPr>
              <a:t>cyanides</a:t>
            </a:r>
            <a:r>
              <a:rPr lang="en-US" sz="2000" dirty="0">
                <a:latin typeface="Goudy Old Style" panose="02020502050305020303" pitchFamily="18" charset="0"/>
              </a:rPr>
              <a:t> or </a:t>
            </a:r>
            <a:r>
              <a:rPr lang="en-US" sz="2000" b="1" dirty="0">
                <a:latin typeface="Goudy Old Style" panose="02020502050305020303" pitchFamily="18" charset="0"/>
              </a:rPr>
              <a:t>sulfides </a:t>
            </a:r>
            <a:r>
              <a:rPr lang="en-US" sz="2000" dirty="0">
                <a:latin typeface="Goudy Old Style" panose="02020502050305020303" pitchFamily="18" charset="0"/>
              </a:rPr>
              <a:t>in the waste.  a waste is hazardous if it is a cyanide- or sulfide-bearing waste which generates toxic gases or vapors at a quantity sufficient to present a health or physical danger.</a:t>
            </a:r>
          </a:p>
          <a:p>
            <a:pPr algn="l" eaLnBrk="0"/>
            <a:endParaRPr lang="en-US" sz="800" dirty="0">
              <a:latin typeface="Goudy Old Style" panose="02020502050305020303"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7786" y="1371600"/>
            <a:ext cx="2891099" cy="5334000"/>
          </a:xfrm>
          <a:prstGeom prst="rect">
            <a:avLst/>
          </a:prstGeom>
        </p:spPr>
      </p:pic>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9604" y="76200"/>
            <a:ext cx="802323"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93236" y="304800"/>
            <a:ext cx="800100"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5341951"/>
      </p:ext>
    </p:extLst>
  </p:cSld>
  <p:clrMapOvr>
    <a:masterClrMapping/>
  </p:clrMapOvr>
  <mc:AlternateContent xmlns:mc="http://schemas.openxmlformats.org/markup-compatibility/2006" xmlns:p14="http://schemas.microsoft.com/office/powerpoint/2010/main">
    <mc:Choice Requires="p14">
      <p:transition spd="slow" p14:dur="2000" advTm="80214"/>
    </mc:Choice>
    <mc:Fallback xmlns="">
      <p:transition spd="slow" advTm="80214"/>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371600" y="152400"/>
            <a:ext cx="7772400" cy="1219200"/>
          </a:xfrm>
        </p:spPr>
        <p:txBody>
          <a:bodyPr/>
          <a:lstStyle/>
          <a:p>
            <a:pPr eaLnBrk="1" hangingPunct="1"/>
            <a:r>
              <a:rPr lang="en-US" sz="3600" b="0" dirty="0"/>
              <a:t>Lab Waste Label: </a:t>
            </a:r>
            <a:br>
              <a:rPr lang="en-US" sz="3600" b="0" dirty="0"/>
            </a:br>
            <a:r>
              <a:rPr lang="en-US" sz="3600" b="0" dirty="0"/>
              <a:t>Hazard Checklist</a:t>
            </a:r>
          </a:p>
        </p:txBody>
      </p:sp>
      <p:sp>
        <p:nvSpPr>
          <p:cNvPr id="4" name="TextBox 3"/>
          <p:cNvSpPr txBox="1"/>
          <p:nvPr/>
        </p:nvSpPr>
        <p:spPr>
          <a:xfrm>
            <a:off x="76201" y="1600204"/>
            <a:ext cx="5715000" cy="4770537"/>
          </a:xfrm>
          <a:prstGeom prst="rect">
            <a:avLst/>
          </a:prstGeom>
          <a:noFill/>
        </p:spPr>
        <p:txBody>
          <a:bodyPr wrap="square" rtlCol="0">
            <a:spAutoFit/>
          </a:bodyPr>
          <a:lstStyle/>
          <a:p>
            <a:pPr algn="l" eaLnBrk="0"/>
            <a:r>
              <a:rPr lang="en-US" sz="2000" b="1" i="1" dirty="0">
                <a:latin typeface="Goudy Old Style" panose="02020502050305020303" pitchFamily="18" charset="0"/>
              </a:rPr>
              <a:t>Carcinogen:</a:t>
            </a:r>
            <a:r>
              <a:rPr lang="en-US" sz="2000" b="1" dirty="0">
                <a:latin typeface="Goudy Old Style" panose="02020502050305020303" pitchFamily="18" charset="0"/>
              </a:rPr>
              <a:t>  </a:t>
            </a:r>
            <a:r>
              <a:rPr lang="en-US" sz="2000" dirty="0">
                <a:latin typeface="Goudy Old Style" panose="02020502050305020303" pitchFamily="18" charset="0"/>
              </a:rPr>
              <a:t>Any substance or agent capable of causing or producing cancer in mammals, including humans.  A chemical is considered to be a carcinogen if it has been listed as such by the International Agency for Research on Cancer (IARC), by the National Toxicology Program (NTP) (latest edition), or if it is regulated by OSHA as a carcinogen.</a:t>
            </a:r>
          </a:p>
          <a:p>
            <a:pPr algn="l" eaLnBrk="0"/>
            <a:endParaRPr lang="en-US" sz="800" b="1" i="1" dirty="0">
              <a:latin typeface="Goudy Old Style" panose="02020502050305020303" pitchFamily="18" charset="0"/>
            </a:endParaRPr>
          </a:p>
          <a:p>
            <a:pPr algn="l" eaLnBrk="0"/>
            <a:r>
              <a:rPr lang="en-US" sz="2000" b="1" i="1" dirty="0">
                <a:latin typeface="Goudy Old Style" panose="02020502050305020303" pitchFamily="18" charset="0"/>
              </a:rPr>
              <a:t>Irritant:  </a:t>
            </a:r>
            <a:r>
              <a:rPr lang="en-US" sz="2000" dirty="0">
                <a:latin typeface="Goudy Old Style" panose="02020502050305020303" pitchFamily="18" charset="0"/>
              </a:rPr>
              <a:t>A chemical/material that causes a reversible inflammatory effect on living tissue, and may cause soreness, redness or discomfort.</a:t>
            </a:r>
          </a:p>
          <a:p>
            <a:pPr algn="l" eaLnBrk="0"/>
            <a:endParaRPr lang="en-US" sz="800" dirty="0">
              <a:latin typeface="Goudy Old Style" panose="02020502050305020303" pitchFamily="18" charset="0"/>
            </a:endParaRPr>
          </a:p>
          <a:p>
            <a:pPr algn="l" eaLnBrk="0"/>
            <a:r>
              <a:rPr lang="en-US" sz="2000" b="1" i="1" dirty="0">
                <a:latin typeface="Goudy Old Style" panose="02020502050305020303" pitchFamily="18" charset="0"/>
              </a:rPr>
              <a:t>Sensitizer: </a:t>
            </a:r>
            <a:r>
              <a:rPr lang="en-US" sz="2000" dirty="0">
                <a:latin typeface="Goudy Old Style" panose="02020502050305020303" pitchFamily="18" charset="0"/>
              </a:rPr>
              <a:t>A chemical that causes a substantial proportion of exposed people or animals to develop an allergic reaction in normal tissue after repeated exposure to the chemical.</a:t>
            </a:r>
          </a:p>
          <a:p>
            <a:pPr algn="l" eaLnBrk="0"/>
            <a:endParaRPr lang="en-US" sz="800" dirty="0">
              <a:latin typeface="Goudy Old Style" panose="02020502050305020303"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7999" y="1438275"/>
            <a:ext cx="2884737" cy="5322262"/>
          </a:xfrm>
          <a:prstGeom prst="rect">
            <a:avLst/>
          </a:prstGeom>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5804" y="76204"/>
            <a:ext cx="709427" cy="707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9888" y="57150"/>
            <a:ext cx="74295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descr="http://safety.nmsu.edu/images/signs/sign_caution-carcin_store_author_person1-lg.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77000" y="69237"/>
            <a:ext cx="964312" cy="742801"/>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25577" y="86906"/>
            <a:ext cx="707461" cy="707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8580331"/>
      </p:ext>
    </p:extLst>
  </p:cSld>
  <p:clrMapOvr>
    <a:masterClrMapping/>
  </p:clrMapOvr>
  <mc:AlternateContent xmlns:mc="http://schemas.openxmlformats.org/markup-compatibility/2006" xmlns:p14="http://schemas.microsoft.com/office/powerpoint/2010/main">
    <mc:Choice Requires="p14">
      <p:transition spd="slow" p14:dur="2000" advTm="40228"/>
    </mc:Choice>
    <mc:Fallback xmlns="">
      <p:transition spd="slow" advTm="40228"/>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371600" y="152400"/>
            <a:ext cx="7772400" cy="1219200"/>
          </a:xfrm>
        </p:spPr>
        <p:txBody>
          <a:bodyPr/>
          <a:lstStyle/>
          <a:p>
            <a:pPr eaLnBrk="1" hangingPunct="1"/>
            <a:r>
              <a:rPr lang="en-US" b="0" dirty="0"/>
              <a:t>Sharps</a:t>
            </a:r>
          </a:p>
        </p:txBody>
      </p:sp>
      <p:sp>
        <p:nvSpPr>
          <p:cNvPr id="3" name="TextBox 2"/>
          <p:cNvSpPr txBox="1"/>
          <p:nvPr/>
        </p:nvSpPr>
        <p:spPr>
          <a:xfrm>
            <a:off x="457200" y="1905000"/>
            <a:ext cx="8437134" cy="4647426"/>
          </a:xfrm>
          <a:prstGeom prst="rect">
            <a:avLst/>
          </a:prstGeom>
          <a:noFill/>
        </p:spPr>
        <p:txBody>
          <a:bodyPr wrap="square" rtlCol="0">
            <a:spAutoFit/>
          </a:bodyPr>
          <a:lstStyle/>
          <a:p>
            <a:pPr algn="l"/>
            <a:r>
              <a:rPr lang="en-US" sz="4000" dirty="0">
                <a:latin typeface="+mn-lt"/>
              </a:rPr>
              <a:t>Sharps</a:t>
            </a:r>
          </a:p>
          <a:p>
            <a:pPr algn="l"/>
            <a:endParaRPr lang="en-US" sz="800" b="1" dirty="0">
              <a:latin typeface="+mn-lt"/>
            </a:endParaRPr>
          </a:p>
          <a:p>
            <a:pPr algn="l">
              <a:buClr>
                <a:srgbClr val="003399"/>
              </a:buClr>
              <a:buSzPct val="150000"/>
            </a:pPr>
            <a:r>
              <a:rPr lang="en-US" sz="2800" dirty="0">
                <a:latin typeface="Calibri" panose="020F0502020204030204" pitchFamily="34" charset="0"/>
              </a:rPr>
              <a:t>All sharps, including those not potentially infective or contaminated, should be put into a proper sharps container.</a:t>
            </a:r>
          </a:p>
          <a:p>
            <a:pPr marL="457200" indent="-457200" algn="l">
              <a:buClr>
                <a:srgbClr val="003399"/>
              </a:buClr>
              <a:buSzPct val="89000"/>
              <a:buFont typeface="Wingdings" panose="05000000000000000000" pitchFamily="2" charset="2"/>
              <a:buChar char="q"/>
            </a:pPr>
            <a:r>
              <a:rPr lang="en-US" sz="2800" dirty="0">
                <a:latin typeface="Calibri" panose="020F0502020204030204" pitchFamily="34" charset="0"/>
              </a:rPr>
              <a:t>Do not fill the container more than ¾ full;</a:t>
            </a:r>
          </a:p>
          <a:p>
            <a:pPr marL="457200" indent="-457200" algn="l">
              <a:buClr>
                <a:srgbClr val="003399"/>
              </a:buClr>
              <a:buSzPct val="89000"/>
              <a:buFont typeface="Wingdings" panose="05000000000000000000" pitchFamily="2" charset="2"/>
              <a:buChar char="q"/>
            </a:pPr>
            <a:r>
              <a:rPr lang="en-US" sz="2800" dirty="0">
                <a:latin typeface="Calibri" panose="020F0502020204030204" pitchFamily="34" charset="0"/>
              </a:rPr>
              <a:t>Do not attempt to open a closed container;</a:t>
            </a:r>
          </a:p>
          <a:p>
            <a:pPr marL="457200" indent="-457200" algn="l">
              <a:buClr>
                <a:srgbClr val="003399"/>
              </a:buClr>
              <a:buSzPct val="89000"/>
              <a:buFont typeface="Wingdings" panose="05000000000000000000" pitchFamily="2" charset="2"/>
              <a:buChar char="q"/>
            </a:pPr>
            <a:r>
              <a:rPr lang="en-US" sz="2800" dirty="0">
                <a:latin typeface="Calibri" panose="020F0502020204030204" pitchFamily="34" charset="0"/>
              </a:rPr>
              <a:t>Contact the EHS Office if any injuries;</a:t>
            </a:r>
          </a:p>
          <a:p>
            <a:pPr marL="457200" indent="-457200" algn="l">
              <a:buClr>
                <a:srgbClr val="003399"/>
              </a:buClr>
              <a:buSzPct val="89000"/>
              <a:buFont typeface="Wingdings" panose="05000000000000000000" pitchFamily="2" charset="2"/>
              <a:buChar char="q"/>
            </a:pPr>
            <a:r>
              <a:rPr lang="en-US" sz="2800" dirty="0">
                <a:latin typeface="Calibri" panose="020F0502020204030204" pitchFamily="34" charset="0"/>
              </a:rPr>
              <a:t>Contact the EHS Office, Lab Tech, or</a:t>
            </a:r>
          </a:p>
          <a:p>
            <a:pPr algn="l">
              <a:buClr>
                <a:srgbClr val="003399"/>
              </a:buClr>
              <a:buSzPct val="89000"/>
            </a:pPr>
            <a:r>
              <a:rPr lang="en-US" sz="2800" dirty="0">
                <a:latin typeface="Calibri" panose="020F0502020204030204" pitchFamily="34" charset="0"/>
              </a:rPr>
              <a:t>      Lab Manager for removal.</a:t>
            </a:r>
          </a:p>
          <a:p>
            <a:pPr marL="342900" indent="-342900" algn="l">
              <a:buClr>
                <a:srgbClr val="003399"/>
              </a:buClr>
              <a:buSzPct val="150000"/>
              <a:buFont typeface="Wingdings" panose="05000000000000000000" pitchFamily="2" charset="2"/>
              <a:buChar char="§"/>
            </a:pPr>
            <a:endParaRPr lang="en-US" dirty="0">
              <a:latin typeface="Calibri" panose="020F0502020204030204" pitchFamily="34" charset="0"/>
            </a:endParaRPr>
          </a:p>
        </p:txBody>
      </p:sp>
      <p:pic>
        <p:nvPicPr>
          <p:cNvPr id="1026" name="Picture 2" descr="http://www.sharpmedsolutions.org/images/red_sharps_contain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6301" y="4800600"/>
            <a:ext cx="1855032" cy="17643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7471454" y="1600200"/>
            <a:ext cx="1416844" cy="942846"/>
          </a:xfrm>
          <a:prstGeom prst="rect">
            <a:avLst/>
          </a:prstGeom>
        </p:spPr>
      </p:pic>
      <p:pic>
        <p:nvPicPr>
          <p:cNvPr id="4" name="Picture 3"/>
          <p:cNvPicPr>
            <a:picLocks noChangeAspect="1"/>
          </p:cNvPicPr>
          <p:nvPr/>
        </p:nvPicPr>
        <p:blipFill rotWithShape="1">
          <a:blip r:embed="rId5"/>
          <a:srcRect l="2727" t="3940" r="5152" b="8787"/>
          <a:stretch/>
        </p:blipFill>
        <p:spPr>
          <a:xfrm>
            <a:off x="6351428" y="234636"/>
            <a:ext cx="2252133" cy="1066800"/>
          </a:xfrm>
          <a:prstGeom prst="rect">
            <a:avLst/>
          </a:prstGeom>
        </p:spPr>
      </p:pic>
    </p:spTree>
    <p:extLst>
      <p:ext uri="{BB962C8B-B14F-4D97-AF65-F5344CB8AC3E}">
        <p14:creationId xmlns:p14="http://schemas.microsoft.com/office/powerpoint/2010/main" val="2667522238"/>
      </p:ext>
    </p:extLst>
  </p:cSld>
  <p:clrMapOvr>
    <a:masterClrMapping/>
  </p:clrMapOvr>
  <mc:AlternateContent xmlns:mc="http://schemas.openxmlformats.org/markup-compatibility/2006" xmlns:p14="http://schemas.microsoft.com/office/powerpoint/2010/main">
    <mc:Choice Requires="p14">
      <p:transition spd="slow" p14:dur="2000" advTm="58286"/>
    </mc:Choice>
    <mc:Fallback xmlns="">
      <p:transition spd="slow" advTm="58286"/>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371600" y="152400"/>
            <a:ext cx="7772400" cy="1219200"/>
          </a:xfrm>
        </p:spPr>
        <p:txBody>
          <a:bodyPr/>
          <a:lstStyle/>
          <a:p>
            <a:pPr eaLnBrk="1" hangingPunct="1"/>
            <a:r>
              <a:rPr lang="en-US" sz="3600" b="0" dirty="0"/>
              <a:t>Lab Waste Label: </a:t>
            </a:r>
            <a:br>
              <a:rPr lang="en-US" sz="3600" b="0" dirty="0"/>
            </a:br>
            <a:r>
              <a:rPr lang="en-US" sz="3600" b="0" dirty="0"/>
              <a:t>Hazard Checklist</a:t>
            </a:r>
          </a:p>
        </p:txBody>
      </p:sp>
      <p:sp>
        <p:nvSpPr>
          <p:cNvPr id="4" name="TextBox 3"/>
          <p:cNvSpPr txBox="1"/>
          <p:nvPr/>
        </p:nvSpPr>
        <p:spPr>
          <a:xfrm>
            <a:off x="76201" y="1539918"/>
            <a:ext cx="6324600" cy="4924425"/>
          </a:xfrm>
          <a:prstGeom prst="rect">
            <a:avLst/>
          </a:prstGeom>
          <a:noFill/>
        </p:spPr>
        <p:txBody>
          <a:bodyPr wrap="square" rtlCol="0">
            <a:spAutoFit/>
          </a:bodyPr>
          <a:lstStyle/>
          <a:p>
            <a:pPr lvl="0" algn="l" eaLnBrk="0"/>
            <a:endParaRPr lang="en-US" sz="800" dirty="0">
              <a:latin typeface="Goudy Old Style" panose="02020502050305020303" pitchFamily="18" charset="0"/>
            </a:endParaRPr>
          </a:p>
          <a:p>
            <a:pPr algn="l" eaLnBrk="0"/>
            <a:r>
              <a:rPr lang="en-US" sz="1800" b="1" i="1" dirty="0">
                <a:latin typeface="Goudy Old Style" panose="02020502050305020303" pitchFamily="18" charset="0"/>
              </a:rPr>
              <a:t>Solvents:</a:t>
            </a:r>
            <a:r>
              <a:rPr lang="en-US" sz="1800" b="1" dirty="0">
                <a:latin typeface="Goudy Old Style" panose="02020502050305020303" pitchFamily="18" charset="0"/>
              </a:rPr>
              <a:t>  </a:t>
            </a:r>
            <a:r>
              <a:rPr lang="en-US" sz="1800" dirty="0">
                <a:latin typeface="Goudy Old Style" panose="02020502050305020303" pitchFamily="18" charset="0"/>
              </a:rPr>
              <a:t>Identify if the waste contains materials that were used as a solvent or extraction fluid – either </a:t>
            </a:r>
            <a:r>
              <a:rPr lang="en-US" sz="1800" b="1" dirty="0">
                <a:latin typeface="Goudy Old Style" panose="02020502050305020303" pitchFamily="18" charset="0"/>
              </a:rPr>
              <a:t>halogenated</a:t>
            </a:r>
            <a:r>
              <a:rPr lang="en-US" sz="1800" dirty="0">
                <a:latin typeface="Goudy Old Style" panose="02020502050305020303" pitchFamily="18" charset="0"/>
              </a:rPr>
              <a:t> (methylene chloride, chloroform, trichloroethylene, </a:t>
            </a:r>
            <a:r>
              <a:rPr lang="en-US" sz="1800" dirty="0" err="1">
                <a:latin typeface="Goudy Old Style" panose="02020502050305020303" pitchFamily="18" charset="0"/>
              </a:rPr>
              <a:t>dichloroethylene</a:t>
            </a:r>
            <a:r>
              <a:rPr lang="en-US" sz="1800" dirty="0">
                <a:latin typeface="Goudy Old Style" panose="02020502050305020303" pitchFamily="18" charset="0"/>
              </a:rPr>
              <a:t>, </a:t>
            </a:r>
            <a:r>
              <a:rPr lang="en-US" sz="1800" dirty="0" err="1">
                <a:latin typeface="Goudy Old Style" panose="02020502050305020303" pitchFamily="18" charset="0"/>
              </a:rPr>
              <a:t>tetrachloroethylene</a:t>
            </a:r>
            <a:r>
              <a:rPr lang="en-US" sz="1800" dirty="0">
                <a:latin typeface="Goudy Old Style" panose="02020502050305020303" pitchFamily="18" charset="0"/>
              </a:rPr>
              <a:t>,  1,1,1-trichloroethane, carbon tetrachloride,  chlorinated fluorocarbons, etc.); </a:t>
            </a:r>
            <a:r>
              <a:rPr lang="en-US" sz="1800" b="1" dirty="0">
                <a:latin typeface="Goudy Old Style" panose="02020502050305020303" pitchFamily="18" charset="0"/>
              </a:rPr>
              <a:t>or non-halogenated</a:t>
            </a:r>
            <a:r>
              <a:rPr lang="en-US" sz="1800" dirty="0">
                <a:latin typeface="Goudy Old Style" panose="02020502050305020303" pitchFamily="18" charset="0"/>
              </a:rPr>
              <a:t> (Xylene, acetone, ethyl acetate, ethyl benzene, ethyl ether, methyl isobutyl ketone, n-butyl alcohol, </a:t>
            </a:r>
            <a:r>
              <a:rPr lang="en-US" sz="1800" dirty="0" err="1">
                <a:latin typeface="Goudy Old Style" panose="02020502050305020303" pitchFamily="18" charset="0"/>
              </a:rPr>
              <a:t>cyclohexanone</a:t>
            </a:r>
            <a:r>
              <a:rPr lang="en-US" sz="1800" dirty="0">
                <a:latin typeface="Goudy Old Style" panose="02020502050305020303" pitchFamily="18" charset="0"/>
              </a:rPr>
              <a:t>, and methanol, etc.)</a:t>
            </a:r>
          </a:p>
          <a:p>
            <a:pPr algn="l" eaLnBrk="0"/>
            <a:endParaRPr lang="en-US" sz="1800" dirty="0">
              <a:latin typeface="Goudy Old Style" panose="02020502050305020303" pitchFamily="18" charset="0"/>
            </a:endParaRPr>
          </a:p>
          <a:p>
            <a:pPr algn="l" eaLnBrk="0"/>
            <a:r>
              <a:rPr lang="en-US" sz="1800" b="1" i="1" dirty="0">
                <a:latin typeface="Goudy Old Style" panose="02020502050305020303" pitchFamily="18" charset="0"/>
              </a:rPr>
              <a:t>Peroxide Formers: </a:t>
            </a:r>
            <a:r>
              <a:rPr lang="en-US" sz="1800" b="1" dirty="0">
                <a:latin typeface="Goudy Old Style" panose="02020502050305020303" pitchFamily="18" charset="0"/>
              </a:rPr>
              <a:t> </a:t>
            </a:r>
            <a:r>
              <a:rPr lang="en-US" sz="1800" dirty="0">
                <a:latin typeface="Goudy Old Style" panose="02020502050305020303" pitchFamily="18" charset="0"/>
              </a:rPr>
              <a:t>Organic peroxides are very unstable carbon-based chemicals that contain the characteristic peroxide (-O-O-) bond. Peroxides can be formed when commonly used laboratory chemicals with the potential to form peroxides react with air, moisture, or impurities. Organic peroxides are extremely sensitive to shock, sparks, heat, friction, impact, and light. These include acrylonitrile, butadiene, cyclohexene,, ethylene glycol diethyl ether, furan, isopropyl ether, methyl isobutyl ketone, vinyl acetate, vinyl chloride, and vinyl ethers.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3504" y="1752603"/>
            <a:ext cx="2584801" cy="4768889"/>
          </a:xfrm>
          <a:prstGeom prst="rect">
            <a:avLst/>
          </a:prstGeom>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3793" y="227792"/>
            <a:ext cx="2730247" cy="1010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3675441"/>
      </p:ext>
    </p:extLst>
  </p:cSld>
  <p:clrMapOvr>
    <a:masterClrMapping/>
  </p:clrMapOvr>
  <mc:AlternateContent xmlns:mc="http://schemas.openxmlformats.org/markup-compatibility/2006" xmlns:p14="http://schemas.microsoft.com/office/powerpoint/2010/main">
    <mc:Choice Requires="p14">
      <p:transition spd="slow" p14:dur="2000" advTm="53703"/>
    </mc:Choice>
    <mc:Fallback xmlns="">
      <p:transition spd="slow" advTm="53703"/>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371600" y="152400"/>
            <a:ext cx="7772400" cy="1219200"/>
          </a:xfrm>
        </p:spPr>
        <p:txBody>
          <a:bodyPr/>
          <a:lstStyle/>
          <a:p>
            <a:pPr eaLnBrk="1" hangingPunct="1"/>
            <a:r>
              <a:rPr lang="en-US" sz="3200" b="0" dirty="0"/>
              <a:t>Lab Waste Label: </a:t>
            </a:r>
            <a:br>
              <a:rPr lang="en-US" sz="3200" b="0" dirty="0"/>
            </a:br>
            <a:r>
              <a:rPr lang="en-US" sz="3200" b="0" dirty="0"/>
              <a:t>Hazard Checklist</a:t>
            </a:r>
          </a:p>
        </p:txBody>
      </p:sp>
      <p:sp>
        <p:nvSpPr>
          <p:cNvPr id="4" name="TextBox 3"/>
          <p:cNvSpPr txBox="1"/>
          <p:nvPr/>
        </p:nvSpPr>
        <p:spPr>
          <a:xfrm>
            <a:off x="228601" y="1905004"/>
            <a:ext cx="5410200" cy="4770537"/>
          </a:xfrm>
          <a:prstGeom prst="rect">
            <a:avLst/>
          </a:prstGeom>
          <a:noFill/>
        </p:spPr>
        <p:txBody>
          <a:bodyPr wrap="square" rtlCol="0">
            <a:spAutoFit/>
          </a:bodyPr>
          <a:lstStyle/>
          <a:p>
            <a:pPr algn="l" eaLnBrk="0"/>
            <a:r>
              <a:rPr lang="en-US" sz="1800" b="1" i="1" dirty="0">
                <a:latin typeface="Goudy Old Style" panose="02020502050305020303" pitchFamily="18" charset="0"/>
              </a:rPr>
              <a:t>Biohazard:</a:t>
            </a:r>
            <a:r>
              <a:rPr lang="en-US" sz="1800" dirty="0">
                <a:latin typeface="Goudy Old Style" panose="02020502050305020303" pitchFamily="18" charset="0"/>
              </a:rPr>
              <a:t> An agent of biological origin (e.g., all infectious organisms, their toxins, allergens of biological origin, and genetic fragments) that has/have the capacity to cause ill-effects in humans.</a:t>
            </a:r>
          </a:p>
          <a:p>
            <a:pPr algn="l" eaLnBrk="0"/>
            <a:endParaRPr lang="en-US" sz="800" dirty="0">
              <a:latin typeface="Goudy Old Style" panose="02020502050305020303" pitchFamily="18" charset="0"/>
            </a:endParaRPr>
          </a:p>
          <a:p>
            <a:pPr algn="l" eaLnBrk="0"/>
            <a:r>
              <a:rPr lang="en-US" sz="1800" b="1" i="1" dirty="0">
                <a:latin typeface="Goudy Old Style" panose="02020502050305020303" pitchFamily="18" charset="0"/>
              </a:rPr>
              <a:t>Explosive</a:t>
            </a:r>
            <a:r>
              <a:rPr lang="en-US" sz="1800" i="1" dirty="0">
                <a:latin typeface="Goudy Old Style" panose="02020502050305020303" pitchFamily="18" charset="0"/>
              </a:rPr>
              <a:t>:</a:t>
            </a:r>
            <a:r>
              <a:rPr lang="en-US" sz="1800" dirty="0">
                <a:latin typeface="Goudy Old Style" panose="02020502050305020303" pitchFamily="18" charset="0"/>
              </a:rPr>
              <a:t> The term "explosive" or "explosives" includes any chemical compound or mechanical mixture which, when subjected to heat, impact, friction, shock, detonation or other suitable initiation, undergoes a very rapid chemical change with the evolution of large volumes of highly heated gases which exert pressures in the surrounding medium.  The term applies to materials that either detonate or deflagrate.  Explosive wastes do not appear as a label hazard as such materials should be immediately brought to the attention of the BSU EHS Office for proper handling.</a:t>
            </a:r>
          </a:p>
          <a:p>
            <a:pPr algn="l" eaLnBrk="0"/>
            <a:endParaRPr lang="en-US" sz="800" dirty="0">
              <a:latin typeface="Goudy Old Style" panose="02020502050305020303" pitchFamily="18" charset="0"/>
            </a:endParaRPr>
          </a:p>
          <a:p>
            <a:pPr algn="l" eaLnBrk="0"/>
            <a:r>
              <a:rPr lang="en-US" sz="1800" b="1" i="1" dirty="0">
                <a:latin typeface="Goudy Old Style" panose="02020502050305020303" pitchFamily="18" charset="0"/>
              </a:rPr>
              <a:t>Other:</a:t>
            </a:r>
            <a:r>
              <a:rPr lang="en-US" sz="1800" i="1" dirty="0">
                <a:latin typeface="Goudy Old Style" panose="02020502050305020303" pitchFamily="18" charset="0"/>
              </a:rPr>
              <a:t>  </a:t>
            </a:r>
            <a:r>
              <a:rPr lang="en-US" sz="1800" dirty="0">
                <a:latin typeface="Goudy Old Style" panose="02020502050305020303" pitchFamily="18" charset="0"/>
              </a:rPr>
              <a:t>Can include any other hazard not listed.</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4904" y="1431478"/>
            <a:ext cx="2891099" cy="5334000"/>
          </a:xfrm>
          <a:prstGeom prst="rect">
            <a:avLst/>
          </a:prstGeom>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125718"/>
            <a:ext cx="804066" cy="813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57322"/>
            <a:ext cx="1981200" cy="1196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8190437"/>
      </p:ext>
    </p:extLst>
  </p:cSld>
  <p:clrMapOvr>
    <a:masterClrMapping/>
  </p:clrMapOvr>
  <mc:AlternateContent xmlns:mc="http://schemas.openxmlformats.org/markup-compatibility/2006" xmlns:p14="http://schemas.microsoft.com/office/powerpoint/2010/main">
    <mc:Choice Requires="p14">
      <p:transition spd="slow" p14:dur="2000" advTm="58227"/>
    </mc:Choice>
    <mc:Fallback xmlns="">
      <p:transition spd="slow" advTm="58227"/>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371600" y="152400"/>
            <a:ext cx="7772400" cy="1219200"/>
          </a:xfrm>
        </p:spPr>
        <p:txBody>
          <a:bodyPr/>
          <a:lstStyle/>
          <a:p>
            <a:pPr eaLnBrk="1" hangingPunct="1"/>
            <a:r>
              <a:rPr lang="en-US" sz="3200" b="0" dirty="0"/>
              <a:t>Lab Waste Label: </a:t>
            </a:r>
            <a:br>
              <a:rPr lang="en-US" sz="3200" b="0" dirty="0"/>
            </a:br>
            <a:r>
              <a:rPr lang="en-US" sz="3200" b="0" dirty="0"/>
              <a:t>Hazard Checklist</a:t>
            </a:r>
          </a:p>
        </p:txBody>
      </p:sp>
      <p:sp>
        <p:nvSpPr>
          <p:cNvPr id="4" name="TextBox 3"/>
          <p:cNvSpPr txBox="1"/>
          <p:nvPr/>
        </p:nvSpPr>
        <p:spPr>
          <a:xfrm>
            <a:off x="28579" y="1981204"/>
            <a:ext cx="5838825" cy="4247317"/>
          </a:xfrm>
          <a:prstGeom prst="rect">
            <a:avLst/>
          </a:prstGeom>
          <a:noFill/>
        </p:spPr>
        <p:txBody>
          <a:bodyPr wrap="square" rtlCol="0">
            <a:spAutoFit/>
          </a:bodyPr>
          <a:lstStyle/>
          <a:p>
            <a:pPr algn="l" eaLnBrk="0"/>
            <a:r>
              <a:rPr lang="en-US" sz="1800" b="1" dirty="0">
                <a:latin typeface="Goudy Old Style" panose="02020502050305020303" pitchFamily="18" charset="0"/>
              </a:rPr>
              <a:t>Hazardous or Non-Hazardous: </a:t>
            </a:r>
            <a:r>
              <a:rPr lang="en-US" sz="1800" dirty="0">
                <a:latin typeface="Goudy Old Style" panose="02020502050305020303" pitchFamily="18" charset="0"/>
              </a:rPr>
              <a:t>Many chemicals and compounds would not constitute hazardous wastes, a few examples include neutralized caustics (pH between 5 and 10), collagen, cytosine, nutrients, starches, </a:t>
            </a:r>
            <a:r>
              <a:rPr lang="en-US" sz="1800" dirty="0" err="1">
                <a:latin typeface="Goudy Old Style" panose="02020502050305020303" pitchFamily="18" charset="0"/>
              </a:rPr>
              <a:t>cellulase</a:t>
            </a:r>
            <a:r>
              <a:rPr lang="en-US" sz="1800" dirty="0">
                <a:latin typeface="Goudy Old Style" panose="02020502050305020303" pitchFamily="18" charset="0"/>
              </a:rPr>
              <a:t>, many biologicals and media, </a:t>
            </a:r>
            <a:r>
              <a:rPr lang="en-US" sz="1800" dirty="0" err="1">
                <a:latin typeface="Goudy Old Style" panose="02020502050305020303" pitchFamily="18" charset="0"/>
              </a:rPr>
              <a:t>salines</a:t>
            </a:r>
            <a:r>
              <a:rPr lang="en-US" sz="1800" dirty="0">
                <a:latin typeface="Goudy Old Style" panose="02020502050305020303" pitchFamily="18" charset="0"/>
              </a:rPr>
              <a:t>, potassium thiosulfate, plasmin, calcium citrate, </a:t>
            </a:r>
            <a:r>
              <a:rPr lang="en-US" sz="1800" dirty="0" err="1">
                <a:latin typeface="Goudy Old Style" panose="02020502050305020303" pitchFamily="18" charset="0"/>
              </a:rPr>
              <a:t>pectrin</a:t>
            </a:r>
            <a:r>
              <a:rPr lang="en-US" sz="1800" dirty="0">
                <a:latin typeface="Goudy Old Style" panose="02020502050305020303" pitchFamily="18" charset="0"/>
              </a:rPr>
              <a:t>, and many others.  If a trained individual, based on knowledge of the waste contents and characteristics can determine that the waste is not a RCRA Hazardous Waste, this class may be checked. Normally, this determination will be made following removal of the waste by the Chemical Hygiene Officer or field chemists employed by BSU’s waste vendor personnel.  However, if you believe the waste is innocuous it may be checked as Non-Hazardous here--or separately disposed as solid waste or to the sewer as described in the </a:t>
            </a:r>
            <a:r>
              <a:rPr lang="en-US" sz="1800" i="1" dirty="0">
                <a:latin typeface="Goudy Old Style" panose="02020502050305020303" pitchFamily="18" charset="0"/>
              </a:rPr>
              <a:t>BSU Waste Management Guide</a:t>
            </a:r>
            <a:r>
              <a:rPr lang="en-US" sz="1800" dirty="0">
                <a:latin typeface="Goudy Old Style" panose="02020502050305020303" pitchFamily="18" charset="0"/>
              </a:rPr>
              <a: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9375" y="1380557"/>
            <a:ext cx="2968849" cy="5477447"/>
          </a:xfrm>
          <a:prstGeom prst="rect">
            <a:avLst/>
          </a:prstGeom>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4" y="157166"/>
            <a:ext cx="1018843" cy="1023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24800" y="157162"/>
            <a:ext cx="1066800"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267247" y="533400"/>
            <a:ext cx="581357" cy="400110"/>
          </a:xfrm>
          <a:prstGeom prst="rect">
            <a:avLst/>
          </a:prstGeom>
          <a:noFill/>
        </p:spPr>
        <p:txBody>
          <a:bodyPr wrap="square" rtlCol="0">
            <a:spAutoFit/>
          </a:bodyPr>
          <a:lstStyle/>
          <a:p>
            <a:r>
              <a:rPr lang="en-US" sz="2000" b="1" dirty="0">
                <a:solidFill>
                  <a:schemeClr val="bg1"/>
                </a:solidFill>
              </a:rPr>
              <a:t>OR</a:t>
            </a:r>
          </a:p>
        </p:txBody>
      </p:sp>
    </p:spTree>
    <p:extLst>
      <p:ext uri="{BB962C8B-B14F-4D97-AF65-F5344CB8AC3E}">
        <p14:creationId xmlns:p14="http://schemas.microsoft.com/office/powerpoint/2010/main" val="3754689733"/>
      </p:ext>
    </p:extLst>
  </p:cSld>
  <p:clrMapOvr>
    <a:masterClrMapping/>
  </p:clrMapOvr>
  <mc:AlternateContent xmlns:mc="http://schemas.openxmlformats.org/markup-compatibility/2006" xmlns:p14="http://schemas.microsoft.com/office/powerpoint/2010/main">
    <mc:Choice Requires="p14">
      <p:transition spd="slow" p14:dur="2000" advTm="40221"/>
    </mc:Choice>
    <mc:Fallback xmlns="">
      <p:transition spd="slow" advTm="40221"/>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371600" y="152400"/>
            <a:ext cx="7772400" cy="1219200"/>
          </a:xfrm>
        </p:spPr>
        <p:txBody>
          <a:bodyPr/>
          <a:lstStyle/>
          <a:p>
            <a:pPr eaLnBrk="1" hangingPunct="1"/>
            <a:r>
              <a:rPr lang="en-US" sz="3200" b="0" dirty="0"/>
              <a:t>Lab Wastes: </a:t>
            </a:r>
            <a:br>
              <a:rPr lang="en-US" sz="3200" b="0" dirty="0"/>
            </a:br>
            <a:r>
              <a:rPr lang="en-US" sz="3200" b="0" dirty="0"/>
              <a:t>Checklist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1568410"/>
            <a:ext cx="4289356" cy="52540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1" y="1600204"/>
            <a:ext cx="4676774" cy="5632311"/>
          </a:xfrm>
          <a:prstGeom prst="rect">
            <a:avLst/>
          </a:prstGeom>
          <a:noFill/>
        </p:spPr>
        <p:txBody>
          <a:bodyPr wrap="square" rtlCol="0">
            <a:spAutoFit/>
          </a:bodyPr>
          <a:lstStyle/>
          <a:p>
            <a:pPr algn="l"/>
            <a:r>
              <a:rPr lang="en-US" sz="2000" dirty="0">
                <a:latin typeface="Calibri" pitchFamily="34" charset="0"/>
                <a:cs typeface="Calibri" pitchFamily="34" charset="0"/>
              </a:rPr>
              <a:t>1.</a:t>
            </a:r>
            <a:r>
              <a:rPr lang="en-US" sz="2000" b="1" dirty="0">
                <a:latin typeface="Calibri" pitchFamily="34" charset="0"/>
                <a:cs typeface="Calibri" pitchFamily="34" charset="0"/>
              </a:rPr>
              <a:t> </a:t>
            </a:r>
            <a:r>
              <a:rPr lang="en-US" sz="2000" b="1" dirty="0">
                <a:latin typeface="Goudy Old Style" panose="02020502050305020303" pitchFamily="18" charset="0"/>
                <a:cs typeface="Calibri" pitchFamily="34" charset="0"/>
              </a:rPr>
              <a:t>Label properly!</a:t>
            </a:r>
          </a:p>
          <a:p>
            <a:pPr algn="l"/>
            <a:endParaRPr lang="en-US" sz="800" b="1" dirty="0">
              <a:latin typeface="Goudy Old Style" panose="02020502050305020303" pitchFamily="18" charset="0"/>
              <a:cs typeface="Calibri" pitchFamily="34" charset="0"/>
            </a:endParaRPr>
          </a:p>
          <a:p>
            <a:pPr algn="l"/>
            <a:r>
              <a:rPr lang="en-US" sz="2000" b="1" dirty="0">
                <a:latin typeface="Goudy Old Style" panose="02020502050305020303" pitchFamily="18" charset="0"/>
                <a:cs typeface="Calibri" pitchFamily="34" charset="0"/>
              </a:rPr>
              <a:t>2. Use compatible containers in good condition;</a:t>
            </a:r>
          </a:p>
          <a:p>
            <a:pPr algn="l"/>
            <a:endParaRPr lang="en-US" sz="800" b="1" dirty="0">
              <a:latin typeface="Goudy Old Style" panose="02020502050305020303" pitchFamily="18" charset="0"/>
              <a:cs typeface="Calibri" pitchFamily="34" charset="0"/>
            </a:endParaRPr>
          </a:p>
          <a:p>
            <a:pPr algn="l"/>
            <a:r>
              <a:rPr lang="en-US" sz="2000" b="1" dirty="0">
                <a:latin typeface="Goudy Old Style" panose="02020502050305020303" pitchFamily="18" charset="0"/>
                <a:cs typeface="Calibri" pitchFamily="34" charset="0"/>
              </a:rPr>
              <a:t>3. Do not exceed 55 gallons (220 lbs) of waste in any one lab (1 qt. of P-lists);</a:t>
            </a:r>
          </a:p>
          <a:p>
            <a:pPr algn="l"/>
            <a:endParaRPr lang="en-US" sz="800" b="1" dirty="0">
              <a:latin typeface="Goudy Old Style" panose="02020502050305020303" pitchFamily="18" charset="0"/>
              <a:cs typeface="Calibri" pitchFamily="34" charset="0"/>
            </a:endParaRPr>
          </a:p>
          <a:p>
            <a:pPr algn="l"/>
            <a:r>
              <a:rPr lang="en-US" sz="2000" b="1" dirty="0">
                <a:latin typeface="Goudy Old Style" panose="02020502050305020303" pitchFamily="18" charset="0"/>
                <a:cs typeface="Calibri" pitchFamily="34" charset="0"/>
              </a:rPr>
              <a:t>4. Do not exceed 6 months beyond the </a:t>
            </a:r>
            <a:r>
              <a:rPr lang="en-US" sz="2000" b="1" i="1" dirty="0">
                <a:latin typeface="Goudy Old Style" panose="02020502050305020303" pitchFamily="18" charset="0"/>
                <a:cs typeface="Calibri" pitchFamily="34" charset="0"/>
              </a:rPr>
              <a:t>start of accumulation date;</a:t>
            </a:r>
          </a:p>
          <a:p>
            <a:pPr algn="l"/>
            <a:endParaRPr lang="en-US" sz="800" b="1" i="1" dirty="0">
              <a:latin typeface="Goudy Old Style" panose="02020502050305020303" pitchFamily="18" charset="0"/>
              <a:cs typeface="Calibri" pitchFamily="34" charset="0"/>
            </a:endParaRPr>
          </a:p>
          <a:p>
            <a:pPr algn="l"/>
            <a:r>
              <a:rPr lang="en-US" sz="2000" b="1" i="1" dirty="0">
                <a:latin typeface="Goudy Old Style" panose="02020502050305020303" pitchFamily="18" charset="0"/>
                <a:cs typeface="Calibri" pitchFamily="34" charset="0"/>
              </a:rPr>
              <a:t>5. </a:t>
            </a:r>
            <a:r>
              <a:rPr lang="en-US" sz="2000" b="1" dirty="0">
                <a:latin typeface="Goudy Old Style" panose="02020502050305020303" pitchFamily="18" charset="0"/>
                <a:cs typeface="Calibri" pitchFamily="34" charset="0"/>
              </a:rPr>
              <a:t>All personnel and students in labs must have basic training;</a:t>
            </a:r>
          </a:p>
          <a:p>
            <a:pPr algn="l"/>
            <a:endParaRPr lang="en-US" sz="800" b="1" dirty="0">
              <a:latin typeface="Goudy Old Style" panose="02020502050305020303" pitchFamily="18" charset="0"/>
              <a:cs typeface="Calibri" pitchFamily="34" charset="0"/>
            </a:endParaRPr>
          </a:p>
          <a:p>
            <a:pPr algn="l"/>
            <a:r>
              <a:rPr lang="en-US" sz="2000" b="1" dirty="0">
                <a:latin typeface="Goudy Old Style" panose="02020502050305020303" pitchFamily="18" charset="0"/>
                <a:cs typeface="Calibri" pitchFamily="34" charset="0"/>
              </a:rPr>
              <a:t>6. Only fully “trained persons” may remove the wastes or make hazardous waste determinations</a:t>
            </a:r>
          </a:p>
          <a:p>
            <a:pPr algn="l"/>
            <a:endParaRPr lang="en-US" sz="800" b="1" dirty="0">
              <a:latin typeface="Goudy Old Style" panose="02020502050305020303" pitchFamily="18" charset="0"/>
              <a:cs typeface="Calibri" pitchFamily="34" charset="0"/>
            </a:endParaRPr>
          </a:p>
          <a:p>
            <a:pPr algn="l"/>
            <a:r>
              <a:rPr lang="en-US" sz="2000" b="1" dirty="0">
                <a:latin typeface="Goudy Old Style" panose="02020502050305020303" pitchFamily="18" charset="0"/>
                <a:cs typeface="Calibri" pitchFamily="34" charset="0"/>
              </a:rPr>
              <a:t>7. EHS has ten (10) days to remove the wastes after container is full or 6 months.</a:t>
            </a:r>
          </a:p>
          <a:p>
            <a:pPr algn="l"/>
            <a:endParaRPr lang="en-US" sz="2000" dirty="0"/>
          </a:p>
        </p:txBody>
      </p:sp>
    </p:spTree>
    <p:extLst>
      <p:ext uri="{BB962C8B-B14F-4D97-AF65-F5344CB8AC3E}">
        <p14:creationId xmlns:p14="http://schemas.microsoft.com/office/powerpoint/2010/main" val="898675610"/>
      </p:ext>
    </p:extLst>
  </p:cSld>
  <p:clrMapOvr>
    <a:masterClrMapping/>
  </p:clrMapOvr>
  <mc:AlternateContent xmlns:mc="http://schemas.openxmlformats.org/markup-compatibility/2006" xmlns:p14="http://schemas.microsoft.com/office/powerpoint/2010/main">
    <mc:Choice Requires="p14">
      <p:transition spd="slow" p14:dur="2000" advTm="91387"/>
    </mc:Choice>
    <mc:Fallback xmlns="">
      <p:transition spd="slow" advTm="91387"/>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371600" y="152400"/>
            <a:ext cx="7772400" cy="1219200"/>
          </a:xfrm>
        </p:spPr>
        <p:txBody>
          <a:bodyPr/>
          <a:lstStyle/>
          <a:p>
            <a:pPr eaLnBrk="1" hangingPunct="1"/>
            <a:r>
              <a:rPr lang="en-US" sz="3200" b="0" dirty="0"/>
              <a:t>Lab Wastes: </a:t>
            </a:r>
            <a:br>
              <a:rPr lang="en-US" sz="3200" b="0" dirty="0"/>
            </a:br>
            <a:r>
              <a:rPr lang="en-US" sz="3200" b="0" dirty="0"/>
              <a:t>Checklist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1537041"/>
            <a:ext cx="4219578" cy="51685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76203" y="1600204"/>
            <a:ext cx="4600575" cy="6001643"/>
          </a:xfrm>
          <a:prstGeom prst="rect">
            <a:avLst/>
          </a:prstGeom>
          <a:noFill/>
        </p:spPr>
        <p:txBody>
          <a:bodyPr wrap="square" rtlCol="0">
            <a:spAutoFit/>
          </a:bodyPr>
          <a:lstStyle/>
          <a:p>
            <a:pPr algn="l"/>
            <a:endParaRPr lang="en-US" sz="800" b="1" dirty="0">
              <a:latin typeface="Calibri" pitchFamily="34" charset="0"/>
              <a:cs typeface="Calibri" pitchFamily="34" charset="0"/>
            </a:endParaRPr>
          </a:p>
          <a:p>
            <a:pPr algn="l"/>
            <a:r>
              <a:rPr lang="en-US" sz="2000" b="1" dirty="0">
                <a:latin typeface="Goudy Old Style" panose="02020502050305020303" pitchFamily="18" charset="0"/>
                <a:cs typeface="Calibri" pitchFamily="34" charset="0"/>
              </a:rPr>
              <a:t>8. Be sure all waste containers are always kept closed; EXCEPT:</a:t>
            </a:r>
          </a:p>
          <a:p>
            <a:pPr algn="l"/>
            <a:endParaRPr lang="en-US" sz="800" b="1" dirty="0">
              <a:latin typeface="Goudy Old Style" panose="02020502050305020303" pitchFamily="18" charset="0"/>
              <a:cs typeface="Calibri" pitchFamily="34" charset="0"/>
            </a:endParaRPr>
          </a:p>
          <a:p>
            <a:pPr marL="342900" indent="-342900" algn="l">
              <a:buFont typeface="Courier New" pitchFamily="49" charset="0"/>
              <a:buChar char="o"/>
            </a:pPr>
            <a:r>
              <a:rPr lang="en-US" sz="2000" b="1" dirty="0">
                <a:latin typeface="Goudy Old Style" panose="02020502050305020303" pitchFamily="18" charset="0"/>
                <a:cs typeface="Calibri" pitchFamily="34" charset="0"/>
              </a:rPr>
              <a:t>When adding, removing, or bulking Lab Wastes; or,</a:t>
            </a:r>
          </a:p>
          <a:p>
            <a:pPr marL="342900" indent="-342900" algn="l">
              <a:buFont typeface="Courier New" pitchFamily="49" charset="0"/>
              <a:buChar char="o"/>
            </a:pPr>
            <a:r>
              <a:rPr lang="en-US" sz="2000" b="1" dirty="0">
                <a:latin typeface="Goudy Old Style" panose="02020502050305020303" pitchFamily="18" charset="0"/>
                <a:cs typeface="Calibri" pitchFamily="34" charset="0"/>
              </a:rPr>
              <a:t>A </a:t>
            </a:r>
            <a:r>
              <a:rPr lang="en-US" sz="2000" b="1" i="1" dirty="0">
                <a:latin typeface="Goudy Old Style" panose="02020502050305020303" pitchFamily="18" charset="0"/>
                <a:cs typeface="Calibri" pitchFamily="34" charset="0"/>
              </a:rPr>
              <a:t>Working Container </a:t>
            </a:r>
            <a:r>
              <a:rPr lang="en-US" sz="2000" b="1" dirty="0">
                <a:latin typeface="Goudy Old Style" panose="02020502050305020303" pitchFamily="18" charset="0"/>
                <a:cs typeface="Calibri" pitchFamily="34" charset="0"/>
              </a:rPr>
              <a:t>may be open until the end of the procedure or work shift (must then be closed); or,</a:t>
            </a:r>
          </a:p>
          <a:p>
            <a:pPr marL="342900" indent="-342900" algn="l">
              <a:buFont typeface="Courier New" pitchFamily="49" charset="0"/>
              <a:buChar char="o"/>
            </a:pPr>
            <a:r>
              <a:rPr lang="en-US" sz="2000" b="1" dirty="0">
                <a:latin typeface="Goudy Old Style" panose="02020502050305020303" pitchFamily="18" charset="0"/>
                <a:cs typeface="Calibri" pitchFamily="34" charset="0"/>
              </a:rPr>
              <a:t>When venting of a container is necessary;</a:t>
            </a:r>
          </a:p>
          <a:p>
            <a:pPr marL="342900" indent="-342900" algn="l">
              <a:buFont typeface="Courier New" pitchFamily="49" charset="0"/>
              <a:buChar char="o"/>
            </a:pPr>
            <a:r>
              <a:rPr lang="en-US" sz="2000" b="1" dirty="0">
                <a:latin typeface="Goudy Old Style" panose="02020502050305020303" pitchFamily="18" charset="0"/>
                <a:cs typeface="Calibri" pitchFamily="34" charset="0"/>
              </a:rPr>
              <a:t>For the proper operation of lab equipment – i.e., in-line collection of waste from HPLC; or,</a:t>
            </a:r>
          </a:p>
          <a:p>
            <a:pPr marL="342900" indent="-342900" algn="l">
              <a:buFont typeface="Courier New" pitchFamily="49" charset="0"/>
              <a:buChar char="o"/>
            </a:pPr>
            <a:r>
              <a:rPr lang="en-US" sz="2000" b="1" dirty="0">
                <a:latin typeface="Goudy Old Style" panose="02020502050305020303" pitchFamily="18" charset="0"/>
                <a:cs typeface="Calibri" pitchFamily="34" charset="0"/>
              </a:rPr>
              <a:t>To prevent dangerous situations, such as build-up of pressure; and,</a:t>
            </a:r>
          </a:p>
          <a:p>
            <a:pPr marL="342900" indent="-342900" algn="l">
              <a:buFont typeface="Courier New" pitchFamily="49" charset="0"/>
              <a:buChar char="o"/>
            </a:pPr>
            <a:r>
              <a:rPr lang="en-US" sz="2000" b="1" dirty="0">
                <a:latin typeface="Goudy Old Style" panose="02020502050305020303" pitchFamily="18" charset="0"/>
                <a:cs typeface="Calibri" pitchFamily="34" charset="0"/>
              </a:rPr>
              <a:t>Must be 2 gallon or less capacity.</a:t>
            </a:r>
          </a:p>
          <a:p>
            <a:pPr algn="l"/>
            <a:endParaRPr lang="en-US" sz="2000" b="1" dirty="0">
              <a:latin typeface="Calibri" pitchFamily="34" charset="0"/>
              <a:cs typeface="Calibri" pitchFamily="34" charset="0"/>
            </a:endParaRPr>
          </a:p>
          <a:p>
            <a:pPr marL="342900" indent="-342900" algn="l">
              <a:buFont typeface="Wingdings" pitchFamily="2" charset="2"/>
              <a:buChar char="q"/>
            </a:pPr>
            <a:endParaRPr lang="en-US" sz="2000" b="1" dirty="0">
              <a:latin typeface="Calibri" pitchFamily="34" charset="0"/>
              <a:cs typeface="Calibri" pitchFamily="34" charset="0"/>
            </a:endParaRPr>
          </a:p>
          <a:p>
            <a:pPr algn="l"/>
            <a:endParaRPr lang="en-US" sz="800" b="1" dirty="0">
              <a:latin typeface="Calibri" pitchFamily="34" charset="0"/>
              <a:cs typeface="Calibri" pitchFamily="34" charset="0"/>
            </a:endParaRPr>
          </a:p>
          <a:p>
            <a:pPr algn="l"/>
            <a:endParaRPr lang="en-US" sz="2000" dirty="0"/>
          </a:p>
        </p:txBody>
      </p:sp>
    </p:spTree>
    <p:extLst>
      <p:ext uri="{BB962C8B-B14F-4D97-AF65-F5344CB8AC3E}">
        <p14:creationId xmlns:p14="http://schemas.microsoft.com/office/powerpoint/2010/main" val="3288940491"/>
      </p:ext>
    </p:extLst>
  </p:cSld>
  <p:clrMapOvr>
    <a:masterClrMapping/>
  </p:clrMapOvr>
  <mc:AlternateContent xmlns:mc="http://schemas.openxmlformats.org/markup-compatibility/2006" xmlns:p14="http://schemas.microsoft.com/office/powerpoint/2010/main">
    <mc:Choice Requires="p14">
      <p:transition spd="slow" p14:dur="2000" advTm="36873"/>
    </mc:Choice>
    <mc:Fallback xmlns="">
      <p:transition spd="slow" advTm="36873"/>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295400" y="152400"/>
            <a:ext cx="7848600" cy="1219200"/>
          </a:xfrm>
        </p:spPr>
        <p:txBody>
          <a:bodyPr/>
          <a:lstStyle/>
          <a:p>
            <a:pPr eaLnBrk="1" hangingPunct="1"/>
            <a:r>
              <a:rPr lang="en-US" sz="3600" b="0" dirty="0"/>
              <a:t>Lab Wastes: </a:t>
            </a:r>
            <a:br>
              <a:rPr lang="en-US" sz="3600" b="0" dirty="0"/>
            </a:br>
            <a:r>
              <a:rPr lang="en-US" sz="3600" b="0" dirty="0"/>
              <a:t> Laboratory Cleanouts</a:t>
            </a:r>
          </a:p>
        </p:txBody>
      </p:sp>
      <p:sp>
        <p:nvSpPr>
          <p:cNvPr id="3" name="Rectangle 2"/>
          <p:cNvSpPr/>
          <p:nvPr/>
        </p:nvSpPr>
        <p:spPr>
          <a:xfrm>
            <a:off x="152403" y="1981200"/>
            <a:ext cx="8731219" cy="3046988"/>
          </a:xfrm>
          <a:prstGeom prst="rect">
            <a:avLst/>
          </a:prstGeom>
        </p:spPr>
        <p:txBody>
          <a:bodyPr wrap="square">
            <a:spAutoFit/>
          </a:bodyPr>
          <a:lstStyle/>
          <a:p>
            <a:pPr marL="274320" indent="-457200" algn="l">
              <a:spcBef>
                <a:spcPts val="0"/>
              </a:spcBef>
              <a:spcAft>
                <a:spcPts val="0"/>
              </a:spcAft>
              <a:buFont typeface="Symbol"/>
              <a:buChar char="·"/>
            </a:pPr>
            <a:r>
              <a:rPr lang="en-US" spc="-65" dirty="0">
                <a:effectLst>
                  <a:outerShdw blurRad="38100" dist="38100" dir="2700000" algn="tl">
                    <a:srgbClr val="000000">
                      <a:alpha val="43137"/>
                    </a:srgbClr>
                  </a:outerShdw>
                </a:effectLst>
                <a:latin typeface="Goudy Old Style" panose="02020502050305020303" pitchFamily="18" charset="0"/>
              </a:rPr>
              <a:t>Subpart K allows a particular laboratory a “once per year” Laboratory   	</a:t>
            </a:r>
            <a:r>
              <a:rPr lang="en-US" spc="-40" dirty="0">
                <a:effectLst>
                  <a:outerShdw blurRad="38100" dist="38100" dir="2700000" algn="tl">
                    <a:srgbClr val="000000">
                      <a:alpha val="43137"/>
                    </a:srgbClr>
                  </a:outerShdw>
                </a:effectLst>
                <a:latin typeface="Goudy Old Style" panose="02020502050305020303" pitchFamily="18" charset="0"/>
              </a:rPr>
              <a:t>Cleanout;</a:t>
            </a:r>
          </a:p>
          <a:p>
            <a:pPr marL="274320" indent="-457200" algn="l">
              <a:spcBef>
                <a:spcPts val="0"/>
              </a:spcBef>
              <a:spcAft>
                <a:spcPts val="0"/>
              </a:spcAft>
              <a:buFont typeface="Symbol"/>
              <a:buChar char="·"/>
            </a:pPr>
            <a:r>
              <a:rPr lang="en-US" spc="-40" dirty="0">
                <a:effectLst>
                  <a:outerShdw blurRad="38100" dist="38100" dir="2700000" algn="tl">
                    <a:srgbClr val="000000">
                      <a:alpha val="43137"/>
                    </a:srgbClr>
                  </a:outerShdw>
                </a:effectLst>
                <a:latin typeface="Goudy Old Style" panose="02020502050305020303" pitchFamily="18" charset="0"/>
              </a:rPr>
              <a:t>Best to keep chemicals in their original manufacturer’s container;</a:t>
            </a:r>
          </a:p>
          <a:p>
            <a:pPr marL="274320" indent="-457200" algn="l">
              <a:spcBef>
                <a:spcPts val="0"/>
              </a:spcBef>
              <a:spcAft>
                <a:spcPts val="0"/>
              </a:spcAft>
              <a:buFont typeface="Symbol"/>
              <a:buChar char="·"/>
            </a:pPr>
            <a:r>
              <a:rPr lang="en-US" spc="-40" dirty="0">
                <a:effectLst>
                  <a:outerShdw blurRad="38100" dist="38100" dir="2700000" algn="tl">
                    <a:srgbClr val="000000">
                      <a:alpha val="43137"/>
                    </a:srgbClr>
                  </a:outerShdw>
                </a:effectLst>
                <a:latin typeface="Goudy Old Style" panose="02020502050305020303" pitchFamily="18" charset="0"/>
              </a:rPr>
              <a:t>Only allowed one per rolling 12-month period;</a:t>
            </a:r>
          </a:p>
          <a:p>
            <a:pPr marL="274320" indent="-457200" algn="l">
              <a:spcBef>
                <a:spcPts val="0"/>
              </a:spcBef>
              <a:spcAft>
                <a:spcPts val="0"/>
              </a:spcAft>
              <a:buFont typeface="Symbol"/>
              <a:buChar char="·"/>
            </a:pPr>
            <a:r>
              <a:rPr lang="en-US" spc="-40" dirty="0">
                <a:effectLst>
                  <a:outerShdw blurRad="38100" dist="38100" dir="2700000" algn="tl">
                    <a:srgbClr val="000000">
                      <a:alpha val="43137"/>
                    </a:srgbClr>
                  </a:outerShdw>
                </a:effectLst>
                <a:latin typeface="Goudy Old Style" panose="02020502050305020303" pitchFamily="18" charset="0"/>
              </a:rPr>
              <a:t>EHS has 30 days (rather than 10 days) from the time the cleanout 	begins to </a:t>
            </a:r>
            <a:r>
              <a:rPr lang="en-US" spc="-50" dirty="0">
                <a:effectLst>
                  <a:outerShdw blurRad="38100" dist="38100" dir="2700000" algn="tl">
                    <a:srgbClr val="000000">
                      <a:alpha val="43137"/>
                    </a:srgbClr>
                  </a:outerShdw>
                </a:effectLst>
                <a:latin typeface="Goudy Old Style" panose="02020502050305020303" pitchFamily="18" charset="0"/>
              </a:rPr>
              <a:t>remove the chemicals from the laboratory;</a:t>
            </a:r>
          </a:p>
          <a:p>
            <a:pPr marL="274320" indent="-457200" algn="l">
              <a:spcBef>
                <a:spcPts val="0"/>
              </a:spcBef>
              <a:spcAft>
                <a:spcPts val="0"/>
              </a:spcAft>
              <a:buFont typeface="Symbol"/>
              <a:buChar char="·"/>
            </a:pPr>
            <a:r>
              <a:rPr lang="en-US" spc="-50" dirty="0">
                <a:effectLst>
                  <a:outerShdw blurRad="38100" dist="38100" dir="2700000" algn="tl">
                    <a:srgbClr val="000000">
                      <a:alpha val="43137"/>
                    </a:srgbClr>
                  </a:outerShdw>
                </a:effectLst>
                <a:latin typeface="Goudy Old Style" panose="02020502050305020303" pitchFamily="18" charset="0"/>
              </a:rPr>
              <a:t>The laboratory department can perform the cleanout --- or schedule it 	for EHS and our waste vendor to perform;</a:t>
            </a:r>
          </a:p>
        </p:txBody>
      </p:sp>
      <p:pic>
        <p:nvPicPr>
          <p:cNvPr id="3074" name="Picture 2" descr="http://www.laboratoryequipment.com/sites/laboratoryequipment.com/files/legacyimages/Markets/Environmental_and_Field_Testing/Lab%20Pack%20Photo_HIGH%20RES(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4675" y="228604"/>
            <a:ext cx="1943100" cy="127273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triumvirate.com/Portals/40014/images/Lab%20Cleanout%20(compress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4" y="4775779"/>
            <a:ext cx="1857431" cy="1724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575342"/>
      </p:ext>
    </p:extLst>
  </p:cSld>
  <p:clrMapOvr>
    <a:masterClrMapping/>
  </p:clrMapOvr>
  <mc:AlternateContent xmlns:mc="http://schemas.openxmlformats.org/markup-compatibility/2006" xmlns:p14="http://schemas.microsoft.com/office/powerpoint/2010/main">
    <mc:Choice Requires="p14">
      <p:transition spd="slow" p14:dur="2000" advTm="49754"/>
    </mc:Choice>
    <mc:Fallback xmlns="">
      <p:transition spd="slow" advTm="49754"/>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371600" y="152400"/>
            <a:ext cx="7772400" cy="1219200"/>
          </a:xfrm>
        </p:spPr>
        <p:txBody>
          <a:bodyPr/>
          <a:lstStyle/>
          <a:p>
            <a:pPr eaLnBrk="1" hangingPunct="1"/>
            <a:r>
              <a:rPr lang="en-US" sz="3600" b="0" dirty="0"/>
              <a:t>Lab Wastes: </a:t>
            </a:r>
            <a:br>
              <a:rPr lang="en-US" sz="3600" b="0" dirty="0"/>
            </a:br>
            <a:r>
              <a:rPr lang="en-US" sz="3600" b="0" dirty="0"/>
              <a:t>    Lab Cleanouts</a:t>
            </a:r>
          </a:p>
        </p:txBody>
      </p:sp>
      <p:sp>
        <p:nvSpPr>
          <p:cNvPr id="2" name="Rectangle 1"/>
          <p:cNvSpPr/>
          <p:nvPr/>
        </p:nvSpPr>
        <p:spPr>
          <a:xfrm>
            <a:off x="76200" y="1752600"/>
            <a:ext cx="8839200" cy="4785926"/>
          </a:xfrm>
          <a:prstGeom prst="rect">
            <a:avLst/>
          </a:prstGeom>
        </p:spPr>
        <p:txBody>
          <a:bodyPr wrap="square">
            <a:spAutoFit/>
          </a:bodyPr>
          <a:lstStyle/>
          <a:p>
            <a:pPr algn="l">
              <a:lnSpc>
                <a:spcPts val="3900"/>
              </a:lnSpc>
              <a:spcAft>
                <a:spcPts val="0"/>
              </a:spcAft>
            </a:pPr>
            <a:r>
              <a:rPr lang="en-US" sz="3200" dirty="0">
                <a:solidFill>
                  <a:schemeClr val="accent6"/>
                </a:solidFill>
                <a:latin typeface="Calibri" panose="22635452340000000000" pitchFamily="1"/>
              </a:rPr>
              <a:t>Required </a:t>
            </a:r>
            <a:r>
              <a:rPr lang="en-US" sz="3200" u="sng" dirty="0">
                <a:solidFill>
                  <a:schemeClr val="accent6"/>
                </a:solidFill>
                <a:latin typeface="Calibri" panose="22635452340000000000" pitchFamily="1"/>
              </a:rPr>
              <a:t>Laboratory Cleanout</a:t>
            </a:r>
          </a:p>
          <a:p>
            <a:pPr algn="l">
              <a:lnSpc>
                <a:spcPts val="3900"/>
              </a:lnSpc>
              <a:spcAft>
                <a:spcPts val="0"/>
              </a:spcAft>
            </a:pPr>
            <a:r>
              <a:rPr lang="en-US" sz="3200" dirty="0">
                <a:solidFill>
                  <a:schemeClr val="accent6"/>
                </a:solidFill>
                <a:latin typeface="Calibri" panose="22635452340000000000" pitchFamily="1"/>
              </a:rPr>
              <a:t>Documentation – must:</a:t>
            </a:r>
          </a:p>
          <a:p>
            <a:pPr marL="182880" indent="365760" algn="l">
              <a:lnSpc>
                <a:spcPts val="3600"/>
              </a:lnSpc>
              <a:spcBef>
                <a:spcPts val="600"/>
              </a:spcBef>
              <a:spcAft>
                <a:spcPts val="0"/>
              </a:spcAft>
              <a:buFont typeface="Symbol"/>
              <a:buChar char="·"/>
            </a:pPr>
            <a:r>
              <a:rPr lang="en-US" sz="2750" b="1" spc="-40" dirty="0">
                <a:latin typeface="Goudy Old Style" panose="02020502050305020303" pitchFamily="18" charset="0"/>
              </a:rPr>
              <a:t>Identify the lab/room being cleaned out;</a:t>
            </a:r>
          </a:p>
          <a:p>
            <a:pPr marL="182880" indent="365760" algn="l">
              <a:lnSpc>
                <a:spcPts val="3600"/>
              </a:lnSpc>
              <a:spcBef>
                <a:spcPts val="600"/>
              </a:spcBef>
              <a:spcAft>
                <a:spcPts val="0"/>
              </a:spcAft>
              <a:buFont typeface="Symbol"/>
              <a:buChar char="·"/>
            </a:pPr>
            <a:r>
              <a:rPr lang="en-US" sz="2750" b="1" spc="-40" dirty="0">
                <a:latin typeface="Goudy Old Style" panose="02020502050305020303" pitchFamily="18" charset="0"/>
              </a:rPr>
              <a:t>Provide a listing or inventory of the chemicals removed;</a:t>
            </a:r>
          </a:p>
          <a:p>
            <a:pPr marL="182880" indent="365760" algn="l">
              <a:lnSpc>
                <a:spcPts val="3600"/>
              </a:lnSpc>
              <a:spcBef>
                <a:spcPts val="600"/>
              </a:spcBef>
              <a:spcAft>
                <a:spcPts val="0"/>
              </a:spcAft>
              <a:buFont typeface="Symbol"/>
              <a:buChar char="·"/>
            </a:pPr>
            <a:r>
              <a:rPr lang="en-US" sz="2750" b="1" spc="-40" dirty="0">
                <a:latin typeface="Goudy Old Style" panose="02020502050305020303" pitchFamily="18" charset="0"/>
              </a:rPr>
              <a:t>The date(s) the laboratory clean-out begins and ends;</a:t>
            </a:r>
          </a:p>
          <a:p>
            <a:pPr marL="182880" indent="365760" algn="l">
              <a:lnSpc>
                <a:spcPts val="3600"/>
              </a:lnSpc>
              <a:spcBef>
                <a:spcPts val="600"/>
              </a:spcBef>
              <a:spcAft>
                <a:spcPts val="0"/>
              </a:spcAft>
              <a:buFont typeface="Symbol"/>
              <a:buChar char="·"/>
            </a:pPr>
            <a:r>
              <a:rPr lang="en-US" sz="2750" b="1" spc="-40" dirty="0">
                <a:latin typeface="Goudy Old Style" panose="02020502050305020303" pitchFamily="18" charset="0"/>
              </a:rPr>
              <a:t>The total volume of hazardous waste generated;</a:t>
            </a:r>
          </a:p>
          <a:p>
            <a:pPr marL="182880" indent="365760" algn="l">
              <a:lnSpc>
                <a:spcPts val="3600"/>
              </a:lnSpc>
              <a:spcBef>
                <a:spcPts val="600"/>
              </a:spcBef>
              <a:spcAft>
                <a:spcPts val="0"/>
              </a:spcAft>
              <a:buFont typeface="Symbol"/>
              <a:buChar char="·"/>
            </a:pPr>
            <a:r>
              <a:rPr lang="en-US" sz="2750" b="1" spc="-40" dirty="0">
                <a:latin typeface="Goudy Old Style" panose="02020502050305020303" pitchFamily="18" charset="0"/>
              </a:rPr>
              <a:t>These records must be kept for at least 3 years.</a:t>
            </a:r>
          </a:p>
          <a:p>
            <a:pPr marL="182880" indent="365760" algn="l">
              <a:lnSpc>
                <a:spcPts val="3600"/>
              </a:lnSpc>
              <a:spcBef>
                <a:spcPts val="600"/>
              </a:spcBef>
              <a:spcAft>
                <a:spcPts val="0"/>
              </a:spcAft>
              <a:buFont typeface="Symbol"/>
              <a:buChar char="·"/>
            </a:pPr>
            <a:r>
              <a:rPr lang="en-US" sz="2750" b="1" spc="-40" dirty="0">
                <a:latin typeface="Goudy Old Style" panose="02020502050305020303" pitchFamily="18" charset="0"/>
              </a:rPr>
              <a:t>If done properly, the increased waste volume will not 	affect our hazardous waste generator status.</a:t>
            </a:r>
          </a:p>
        </p:txBody>
      </p:sp>
      <p:pic>
        <p:nvPicPr>
          <p:cNvPr id="4098" name="Picture 2" descr="Clean Harbors CleanPack® Laboratory Chemical Packing Services provide proper recognition, handling, packaging, transportation and disposal of laboratory chemicals for schools, colleges and universit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85766"/>
            <a:ext cx="2619708" cy="1971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9829248"/>
      </p:ext>
    </p:extLst>
  </p:cSld>
  <p:clrMapOvr>
    <a:masterClrMapping/>
  </p:clrMapOvr>
  <mc:AlternateContent xmlns:mc="http://schemas.openxmlformats.org/markup-compatibility/2006" xmlns:p14="http://schemas.microsoft.com/office/powerpoint/2010/main">
    <mc:Choice Requires="p14">
      <p:transition spd="slow" p14:dur="2000" advTm="24793"/>
    </mc:Choice>
    <mc:Fallback xmlns="">
      <p:transition spd="slow" advTm="24793"/>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371600" y="152400"/>
            <a:ext cx="7772400" cy="1219200"/>
          </a:xfrm>
        </p:spPr>
        <p:txBody>
          <a:bodyPr/>
          <a:lstStyle/>
          <a:p>
            <a:pPr eaLnBrk="1" hangingPunct="1"/>
            <a:r>
              <a:rPr lang="en-US" sz="3600" b="0" dirty="0"/>
              <a:t>Lab Wastes:</a:t>
            </a:r>
            <a:br>
              <a:rPr lang="en-US" sz="3600" b="0" dirty="0"/>
            </a:br>
            <a:r>
              <a:rPr lang="en-US" sz="3600" b="0" dirty="0"/>
              <a:t>     Responsibilities</a:t>
            </a:r>
          </a:p>
        </p:txBody>
      </p:sp>
      <p:sp>
        <p:nvSpPr>
          <p:cNvPr id="4" name="TextBox 3"/>
          <p:cNvSpPr txBox="1"/>
          <p:nvPr/>
        </p:nvSpPr>
        <p:spPr>
          <a:xfrm>
            <a:off x="228605" y="1905004"/>
            <a:ext cx="5257799" cy="4324261"/>
          </a:xfrm>
          <a:prstGeom prst="rect">
            <a:avLst/>
          </a:prstGeom>
          <a:noFill/>
        </p:spPr>
        <p:txBody>
          <a:bodyPr wrap="square" rtlCol="0">
            <a:spAutoFit/>
          </a:bodyPr>
          <a:lstStyle/>
          <a:p>
            <a:pPr algn="l" eaLnBrk="0"/>
            <a:r>
              <a:rPr lang="en-US" sz="2000" b="1" dirty="0"/>
              <a:t>Remember:</a:t>
            </a:r>
          </a:p>
          <a:p>
            <a:pPr algn="l" eaLnBrk="0"/>
            <a:endParaRPr lang="en-US" sz="2000" dirty="0"/>
          </a:p>
          <a:p>
            <a:pPr algn="l" eaLnBrk="0">
              <a:spcBef>
                <a:spcPts val="600"/>
              </a:spcBef>
              <a:spcAft>
                <a:spcPts val="0"/>
              </a:spcAft>
            </a:pPr>
            <a:r>
              <a:rPr lang="en-US" sz="2000" b="1" i="1" dirty="0">
                <a:latin typeface="Goudy Old Style" panose="02020502050305020303" pitchFamily="18" charset="0"/>
              </a:rPr>
              <a:t>It is the responsibility of the student, laboratory worker, instructor, Principal Investigator, or manager within the laboratory, studio, or workshop to prepare the label(s) completely and verify that labels are placed on all containers of lab wastes stored in the laboratory, or associated storage or preparation room. </a:t>
            </a:r>
          </a:p>
          <a:p>
            <a:pPr algn="l" eaLnBrk="0">
              <a:spcBef>
                <a:spcPts val="600"/>
              </a:spcBef>
              <a:spcAft>
                <a:spcPts val="0"/>
              </a:spcAft>
            </a:pPr>
            <a:endParaRPr lang="en-US" sz="2000" b="1" i="1" dirty="0">
              <a:latin typeface="Goudy Old Style" panose="02020502050305020303" pitchFamily="18" charset="0"/>
            </a:endParaRPr>
          </a:p>
          <a:p>
            <a:pPr algn="l" eaLnBrk="0">
              <a:spcBef>
                <a:spcPts val="600"/>
              </a:spcBef>
              <a:spcAft>
                <a:spcPts val="0"/>
              </a:spcAft>
            </a:pPr>
            <a:r>
              <a:rPr lang="en-US" sz="2000" b="1" i="1" dirty="0">
                <a:latin typeface="Goudy Old Style" panose="02020502050305020303" pitchFamily="18" charset="0"/>
              </a:rPr>
              <a:t>In order for the container to be removed from a laboratory or studio it </a:t>
            </a:r>
            <a:r>
              <a:rPr lang="en-US" sz="2000" b="1" i="1" u="sng" dirty="0">
                <a:latin typeface="Goudy Old Style" panose="02020502050305020303" pitchFamily="18" charset="0"/>
              </a:rPr>
              <a:t>must</a:t>
            </a:r>
            <a:r>
              <a:rPr lang="en-US" sz="2000" b="1" i="1" dirty="0">
                <a:latin typeface="Goudy Old Style" panose="02020502050305020303" pitchFamily="18" charset="0"/>
              </a:rPr>
              <a:t> be identified with the required information.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4077" y="1752600"/>
            <a:ext cx="2638103" cy="4867230"/>
          </a:xfrm>
          <a:prstGeom prst="rect">
            <a:avLst/>
          </a:prstGeom>
        </p:spPr>
      </p:pic>
    </p:spTree>
    <p:extLst>
      <p:ext uri="{BB962C8B-B14F-4D97-AF65-F5344CB8AC3E}">
        <p14:creationId xmlns:p14="http://schemas.microsoft.com/office/powerpoint/2010/main" val="1258782826"/>
      </p:ext>
    </p:extLst>
  </p:cSld>
  <p:clrMapOvr>
    <a:masterClrMapping/>
  </p:clrMapOvr>
  <mc:AlternateContent xmlns:mc="http://schemas.openxmlformats.org/markup-compatibility/2006" xmlns:p14="http://schemas.microsoft.com/office/powerpoint/2010/main">
    <mc:Choice Requires="p14">
      <p:transition spd="slow" p14:dur="2000" advTm="48270"/>
    </mc:Choice>
    <mc:Fallback xmlns="">
      <p:transition spd="slow" advTm="4827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371600" y="152400"/>
            <a:ext cx="7772400" cy="1219200"/>
          </a:xfrm>
        </p:spPr>
        <p:txBody>
          <a:bodyPr/>
          <a:lstStyle/>
          <a:p>
            <a:pPr eaLnBrk="1" hangingPunct="1"/>
            <a:r>
              <a:rPr lang="en-US" sz="3200" b="0" dirty="0"/>
              <a:t>Lab Waste Pick-Up Schedule</a:t>
            </a:r>
          </a:p>
        </p:txBody>
      </p:sp>
      <p:sp>
        <p:nvSpPr>
          <p:cNvPr id="4" name="TextBox 3"/>
          <p:cNvSpPr txBox="1"/>
          <p:nvPr/>
        </p:nvSpPr>
        <p:spPr>
          <a:xfrm>
            <a:off x="152400" y="1752604"/>
            <a:ext cx="6629400" cy="2554545"/>
          </a:xfrm>
          <a:prstGeom prst="rect">
            <a:avLst/>
          </a:prstGeom>
          <a:noFill/>
        </p:spPr>
        <p:txBody>
          <a:bodyPr wrap="square" rtlCol="0">
            <a:spAutoFit/>
          </a:bodyPr>
          <a:lstStyle/>
          <a:p>
            <a:pPr algn="l" eaLnBrk="0"/>
            <a:r>
              <a:rPr lang="en-US" sz="2000" dirty="0">
                <a:latin typeface="Calibri" panose="020F0502020204030204" pitchFamily="34" charset="0"/>
                <a:cs typeface="Calibri" panose="020F0502020204030204" pitchFamily="34" charset="0"/>
              </a:rPr>
              <a:t>The EHS Office schedules waste pickups across the campus on a bi-monthly schedule:</a:t>
            </a:r>
          </a:p>
          <a:p>
            <a:pPr algn="l" eaLnBrk="0"/>
            <a:endParaRPr lang="en-US" sz="800" dirty="0">
              <a:latin typeface="Calibri" panose="020F0502020204030204" pitchFamily="34" charset="0"/>
              <a:cs typeface="Calibri" panose="020F0502020204030204" pitchFamily="34" charset="0"/>
            </a:endParaRPr>
          </a:p>
          <a:p>
            <a:pPr algn="l"/>
            <a:r>
              <a:rPr lang="en-US" sz="2000" dirty="0">
                <a:latin typeface="Calibri" panose="020F0502020204030204" pitchFamily="34" charset="0"/>
                <a:cs typeface="Calibri" panose="020F0502020204030204" pitchFamily="34" charset="0"/>
              </a:rPr>
              <a:t>However, BSU maintains a </a:t>
            </a:r>
            <a:r>
              <a:rPr lang="en-US" sz="2000" i="1" dirty="0">
                <a:latin typeface="Calibri" panose="020F0502020204030204" pitchFamily="34" charset="0"/>
                <a:cs typeface="Calibri" panose="020F0502020204030204" pitchFamily="34" charset="0"/>
              </a:rPr>
              <a:t>Central Waste Accumulation Area </a:t>
            </a:r>
            <a:r>
              <a:rPr lang="en-US" sz="2000" dirty="0">
                <a:latin typeface="Calibri" panose="020F0502020204030204" pitchFamily="34" charset="0"/>
                <a:cs typeface="Calibri" panose="020F0502020204030204" pitchFamily="34" charset="0"/>
              </a:rPr>
              <a:t>for the temporary storage and staging of Lab Wastes between the scheduled pickups for off-site treatment and disposal. </a:t>
            </a:r>
          </a:p>
          <a:p>
            <a:pPr algn="l"/>
            <a:endParaRPr lang="en-US" sz="1200" dirty="0">
              <a:latin typeface="Calibri" panose="020F0502020204030204" pitchFamily="34" charset="0"/>
              <a:cs typeface="Calibri" panose="020F0502020204030204" pitchFamily="34" charset="0"/>
            </a:endParaRPr>
          </a:p>
          <a:p>
            <a:pPr algn="l"/>
            <a:r>
              <a:rPr lang="en-US" sz="2000" b="1" dirty="0">
                <a:latin typeface="Calibri" panose="020F0502020204030204" pitchFamily="34" charset="0"/>
                <a:cs typeface="Calibri" panose="020F0502020204030204" pitchFamily="34" charset="0"/>
              </a:rPr>
              <a:t>Call the BSU EHS Office for pickup of waste of any type whenever necessary – 5-2807 or trhunt@bsu.edu </a:t>
            </a:r>
          </a:p>
        </p:txBody>
      </p:sp>
      <p:pic>
        <p:nvPicPr>
          <p:cNvPr id="901122" name="Picture 2" descr="http://www.tradebeusa.com/uploads/drumoutlin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1752604"/>
            <a:ext cx="1371600" cy="10477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01124" name="Picture 4" descr="Paint Ca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4478" y="3810000"/>
            <a:ext cx="2235200" cy="167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671329"/>
      </p:ext>
    </p:extLst>
  </p:cSld>
  <p:clrMapOvr>
    <a:masterClrMapping/>
  </p:clrMapOvr>
  <mc:AlternateContent xmlns:mc="http://schemas.openxmlformats.org/markup-compatibility/2006" xmlns:p14="http://schemas.microsoft.com/office/powerpoint/2010/main">
    <mc:Choice Requires="p14">
      <p:transition spd="slow" p14:dur="2000" advTm="41204"/>
    </mc:Choice>
    <mc:Fallback xmlns="">
      <p:transition spd="slow" advTm="41204"/>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a:xfrm>
            <a:off x="1371600" y="152400"/>
            <a:ext cx="7696200" cy="1219200"/>
          </a:xfrm>
        </p:spPr>
        <p:txBody>
          <a:bodyPr/>
          <a:lstStyle/>
          <a:p>
            <a:r>
              <a:rPr lang="en-US" altLang="en-US" sz="2800" b="0" dirty="0"/>
              <a:t>10 BASIC RULES OF HAZARDOUS</a:t>
            </a:r>
            <a:br>
              <a:rPr lang="en-US" altLang="en-US" sz="2800" b="0" dirty="0"/>
            </a:br>
            <a:r>
              <a:rPr lang="en-US" altLang="en-US" sz="2800" b="0" dirty="0"/>
              <a:t>WASTE MANAGEMENT:</a:t>
            </a:r>
          </a:p>
        </p:txBody>
      </p:sp>
      <p:sp>
        <p:nvSpPr>
          <p:cNvPr id="185347" name="Rectangle 3"/>
          <p:cNvSpPr>
            <a:spLocks noGrp="1" noChangeArrowheads="1"/>
          </p:cNvSpPr>
          <p:nvPr>
            <p:ph type="body" sz="half" idx="1"/>
          </p:nvPr>
        </p:nvSpPr>
        <p:spPr>
          <a:xfrm>
            <a:off x="304800" y="1828800"/>
            <a:ext cx="4152900" cy="4724400"/>
          </a:xfrm>
        </p:spPr>
        <p:txBody>
          <a:bodyPr/>
          <a:lstStyle/>
          <a:p>
            <a:pPr marL="457200" indent="-457200">
              <a:buClr>
                <a:srgbClr val="002060"/>
              </a:buClr>
              <a:buSzPct val="100000"/>
              <a:buFontTx/>
              <a:buAutoNum type="arabicPeriod"/>
            </a:pPr>
            <a:r>
              <a:rPr lang="en-US" altLang="en-US" sz="2000" dirty="0">
                <a:solidFill>
                  <a:srgbClr val="002060"/>
                </a:solidFill>
              </a:rPr>
              <a:t>Use proper containers – size and material compatibility.</a:t>
            </a:r>
          </a:p>
          <a:p>
            <a:pPr marL="457200" indent="-457200">
              <a:buClr>
                <a:srgbClr val="002060"/>
              </a:buClr>
              <a:buSzPct val="100000"/>
              <a:buFontTx/>
              <a:buAutoNum type="arabicPeriod"/>
            </a:pPr>
            <a:r>
              <a:rPr lang="en-US" altLang="en-US" sz="2000" dirty="0">
                <a:solidFill>
                  <a:srgbClr val="002060"/>
                </a:solidFill>
              </a:rPr>
              <a:t>Complete and affix the LAB WASTE label upon first use </a:t>
            </a:r>
            <a:r>
              <a:rPr lang="en-US" altLang="en-US" sz="2000" u="sng" dirty="0">
                <a:solidFill>
                  <a:srgbClr val="002060"/>
                </a:solidFill>
              </a:rPr>
              <a:t>or</a:t>
            </a:r>
            <a:r>
              <a:rPr lang="en-US" altLang="en-US" sz="2000" dirty="0">
                <a:solidFill>
                  <a:srgbClr val="002060"/>
                </a:solidFill>
              </a:rPr>
              <a:t> upon deciding to dispose an obsolete chemical or product.</a:t>
            </a:r>
          </a:p>
          <a:p>
            <a:pPr marL="457200" indent="-457200">
              <a:buClr>
                <a:srgbClr val="002060"/>
              </a:buClr>
              <a:buSzPct val="100000"/>
              <a:buFontTx/>
              <a:buAutoNum type="arabicPeriod"/>
            </a:pPr>
            <a:r>
              <a:rPr lang="en-US" altLang="en-US" sz="2000" dirty="0">
                <a:solidFill>
                  <a:srgbClr val="002060"/>
                </a:solidFill>
              </a:rPr>
              <a:t>Normally, keep separate wastes in separate containers-- or make sure compatible!</a:t>
            </a:r>
          </a:p>
          <a:p>
            <a:pPr marL="457200" indent="-457200">
              <a:buClr>
                <a:srgbClr val="002060"/>
              </a:buClr>
              <a:buSzPct val="100000"/>
              <a:buFontTx/>
              <a:buAutoNum type="arabicPeriod"/>
            </a:pPr>
            <a:r>
              <a:rPr lang="en-US" altLang="en-US" sz="2000" dirty="0">
                <a:solidFill>
                  <a:srgbClr val="002060"/>
                </a:solidFill>
              </a:rPr>
              <a:t>Use secondary containment for liquids kept near drains or incompatible chemicals.</a:t>
            </a:r>
          </a:p>
          <a:p>
            <a:pPr marL="457200" indent="-457200">
              <a:buClr>
                <a:srgbClr val="002060"/>
              </a:buClr>
              <a:buSzPct val="100000"/>
              <a:buFontTx/>
              <a:buAutoNum type="arabicPeriod"/>
            </a:pPr>
            <a:r>
              <a:rPr lang="en-US" altLang="en-US" sz="2000" dirty="0">
                <a:solidFill>
                  <a:srgbClr val="002060"/>
                </a:solidFill>
              </a:rPr>
              <a:t>Segregate all containers by hazard class.</a:t>
            </a:r>
          </a:p>
        </p:txBody>
      </p:sp>
      <p:sp>
        <p:nvSpPr>
          <p:cNvPr id="185348" name="Rectangle 4"/>
          <p:cNvSpPr>
            <a:spLocks noGrp="1" noChangeArrowheads="1"/>
          </p:cNvSpPr>
          <p:nvPr>
            <p:ph type="body" sz="half" idx="2"/>
          </p:nvPr>
        </p:nvSpPr>
        <p:spPr>
          <a:xfrm>
            <a:off x="4724400" y="1600200"/>
            <a:ext cx="4038600" cy="4953000"/>
          </a:xfrm>
        </p:spPr>
        <p:txBody>
          <a:bodyPr/>
          <a:lstStyle/>
          <a:p>
            <a:pPr marL="381000" indent="-381000">
              <a:lnSpc>
                <a:spcPct val="90000"/>
              </a:lnSpc>
              <a:buNone/>
            </a:pPr>
            <a:r>
              <a:rPr lang="en-US" altLang="en-US" sz="2000" dirty="0">
                <a:solidFill>
                  <a:srgbClr val="002060"/>
                </a:solidFill>
              </a:rPr>
              <a:t>6.  Keep containers closed at all times except filling/emptying.</a:t>
            </a:r>
          </a:p>
          <a:p>
            <a:pPr marL="381000" indent="-381000">
              <a:lnSpc>
                <a:spcPct val="90000"/>
              </a:lnSpc>
              <a:buNone/>
            </a:pPr>
            <a:r>
              <a:rPr lang="en-US" altLang="en-US" sz="2000" dirty="0">
                <a:solidFill>
                  <a:srgbClr val="002060"/>
                </a:solidFill>
              </a:rPr>
              <a:t>7.  DO NOT dispose of hazardous waste in the trash, down drains, or evaporate in fume hoods.</a:t>
            </a:r>
          </a:p>
          <a:p>
            <a:pPr marL="381000" indent="-381000">
              <a:lnSpc>
                <a:spcPct val="90000"/>
              </a:lnSpc>
              <a:buNone/>
            </a:pPr>
            <a:r>
              <a:rPr lang="en-US" altLang="en-US" sz="2000" dirty="0">
                <a:solidFill>
                  <a:srgbClr val="002060"/>
                </a:solidFill>
              </a:rPr>
              <a:t>8.   Maintain emergency equipment and know what to do in the event of a spill, fire, release or explosion.</a:t>
            </a:r>
          </a:p>
          <a:p>
            <a:pPr marL="381000" indent="-381000">
              <a:lnSpc>
                <a:spcPct val="90000"/>
              </a:lnSpc>
              <a:buNone/>
            </a:pPr>
            <a:r>
              <a:rPr lang="en-US" altLang="en-US" sz="2000" dirty="0">
                <a:solidFill>
                  <a:srgbClr val="002060"/>
                </a:solidFill>
              </a:rPr>
              <a:t>9.  Use pollution prevention techniques to minimize amounts of chemical waste.</a:t>
            </a:r>
          </a:p>
          <a:p>
            <a:pPr marL="381000" indent="-381000">
              <a:lnSpc>
                <a:spcPct val="90000"/>
              </a:lnSpc>
              <a:buNone/>
            </a:pPr>
            <a:r>
              <a:rPr lang="en-US" altLang="en-US" sz="2000" dirty="0">
                <a:solidFill>
                  <a:srgbClr val="002060"/>
                </a:solidFill>
              </a:rPr>
              <a:t>10. </a:t>
            </a:r>
            <a:r>
              <a:rPr lang="en-US" altLang="en-US" sz="2000" dirty="0">
                <a:solidFill>
                  <a:srgbClr val="FF0000"/>
                </a:solidFill>
              </a:rPr>
              <a:t>If you feel the waste should be handled as hazardous waste—mark that on the LAB WASTE label</a:t>
            </a:r>
            <a:r>
              <a:rPr lang="en-US" altLang="en-US" sz="2000" dirty="0">
                <a:solidFill>
                  <a:srgbClr val="002060"/>
                </a:solidFill>
              </a:rPr>
              <a:t>.</a:t>
            </a:r>
          </a:p>
        </p:txBody>
      </p:sp>
    </p:spTree>
    <p:extLst>
      <p:ext uri="{BB962C8B-B14F-4D97-AF65-F5344CB8AC3E}">
        <p14:creationId xmlns:p14="http://schemas.microsoft.com/office/powerpoint/2010/main" val="2409853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371600" y="152400"/>
            <a:ext cx="7772400" cy="1219200"/>
          </a:xfrm>
        </p:spPr>
        <p:txBody>
          <a:bodyPr/>
          <a:lstStyle/>
          <a:p>
            <a:pPr eaLnBrk="1" hangingPunct="1"/>
            <a:r>
              <a:rPr lang="en-US" sz="4000" b="0" dirty="0"/>
              <a:t>Biological Wastes</a:t>
            </a:r>
          </a:p>
        </p:txBody>
      </p:sp>
      <p:sp>
        <p:nvSpPr>
          <p:cNvPr id="2" name="TextBox 1"/>
          <p:cNvSpPr txBox="1"/>
          <p:nvPr/>
        </p:nvSpPr>
        <p:spPr>
          <a:xfrm>
            <a:off x="304800" y="1752604"/>
            <a:ext cx="8534400" cy="461665"/>
          </a:xfrm>
          <a:prstGeom prst="rect">
            <a:avLst/>
          </a:prstGeom>
          <a:noFill/>
        </p:spPr>
        <p:txBody>
          <a:bodyPr wrap="square" rtlCol="0">
            <a:spAutoFit/>
          </a:bodyPr>
          <a:lstStyle/>
          <a:p>
            <a:pPr algn="l"/>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23333"/>
          <a:stretch/>
        </p:blipFill>
        <p:spPr>
          <a:xfrm rot="5400000">
            <a:off x="3620025" y="3949918"/>
            <a:ext cx="1795436" cy="1548973"/>
          </a:xfrm>
          <a:prstGeom prst="rect">
            <a:avLst/>
          </a:prstGeom>
          <a:ln w="28575">
            <a:solidFill>
              <a:schemeClr val="tx2">
                <a:lumMod val="65000"/>
                <a:lumOff val="35000"/>
              </a:schemeClr>
            </a:solidFill>
          </a:ln>
        </p:spPr>
      </p:pic>
      <p:pic>
        <p:nvPicPr>
          <p:cNvPr id="5" name="Picture 4"/>
          <p:cNvPicPr>
            <a:picLocks noChangeAspect="1"/>
          </p:cNvPicPr>
          <p:nvPr/>
        </p:nvPicPr>
        <p:blipFill>
          <a:blip r:embed="rId4"/>
          <a:stretch>
            <a:fillRect/>
          </a:stretch>
        </p:blipFill>
        <p:spPr>
          <a:xfrm>
            <a:off x="509501" y="1704403"/>
            <a:ext cx="2335526" cy="2122283"/>
          </a:xfrm>
          <a:prstGeom prst="rect">
            <a:avLst/>
          </a:prstGeom>
        </p:spPr>
      </p:pic>
      <p:pic>
        <p:nvPicPr>
          <p:cNvPr id="7" name="Picture 6"/>
          <p:cNvPicPr>
            <a:picLocks noChangeAspect="1"/>
          </p:cNvPicPr>
          <p:nvPr/>
        </p:nvPicPr>
        <p:blipFill>
          <a:blip r:embed="rId5"/>
          <a:stretch>
            <a:fillRect/>
          </a:stretch>
        </p:blipFill>
        <p:spPr>
          <a:xfrm>
            <a:off x="6455758" y="1631252"/>
            <a:ext cx="2112826" cy="1489460"/>
          </a:xfrm>
          <a:prstGeom prst="rect">
            <a:avLst/>
          </a:prstGeom>
        </p:spPr>
      </p:pic>
      <p:pic>
        <p:nvPicPr>
          <p:cNvPr id="9" name="Picture 8"/>
          <p:cNvPicPr>
            <a:picLocks noChangeAspect="1"/>
          </p:cNvPicPr>
          <p:nvPr/>
        </p:nvPicPr>
        <p:blipFill rotWithShape="1">
          <a:blip r:embed="rId6"/>
          <a:srcRect l="24172" b="35185"/>
          <a:stretch/>
        </p:blipFill>
        <p:spPr>
          <a:xfrm>
            <a:off x="3505200" y="1631252"/>
            <a:ext cx="2025088" cy="2057400"/>
          </a:xfrm>
          <a:prstGeom prst="rect">
            <a:avLst/>
          </a:prstGeom>
          <a:ln w="28575">
            <a:solidFill>
              <a:schemeClr val="tx2">
                <a:lumMod val="65000"/>
                <a:lumOff val="35000"/>
              </a:schemeClr>
            </a:solidFill>
          </a:ln>
        </p:spPr>
      </p:pic>
      <p:pic>
        <p:nvPicPr>
          <p:cNvPr id="10" name="Picture 9"/>
          <p:cNvPicPr>
            <a:picLocks noChangeAspect="1"/>
          </p:cNvPicPr>
          <p:nvPr/>
        </p:nvPicPr>
        <p:blipFill>
          <a:blip r:embed="rId7"/>
          <a:stretch>
            <a:fillRect/>
          </a:stretch>
        </p:blipFill>
        <p:spPr>
          <a:xfrm>
            <a:off x="281412" y="3278832"/>
            <a:ext cx="1295400" cy="1295400"/>
          </a:xfrm>
          <a:prstGeom prst="rect">
            <a:avLst/>
          </a:prstGeom>
        </p:spPr>
      </p:pic>
      <p:sp>
        <p:nvSpPr>
          <p:cNvPr id="11" name="TextBox 10"/>
          <p:cNvSpPr txBox="1"/>
          <p:nvPr/>
        </p:nvSpPr>
        <p:spPr>
          <a:xfrm>
            <a:off x="304800" y="4724404"/>
            <a:ext cx="2286000" cy="1323439"/>
          </a:xfrm>
          <a:prstGeom prst="rect">
            <a:avLst/>
          </a:prstGeom>
          <a:noFill/>
          <a:ln w="28575">
            <a:solidFill>
              <a:srgbClr val="FF0000"/>
            </a:solidFill>
          </a:ln>
        </p:spPr>
        <p:txBody>
          <a:bodyPr wrap="square" rtlCol="0">
            <a:spAutoFit/>
          </a:bodyPr>
          <a:lstStyle/>
          <a:p>
            <a:r>
              <a:rPr lang="en-US" sz="2000" dirty="0"/>
              <a:t>Solid wastes and absorbed liquids contained then disposed by vendor</a:t>
            </a:r>
          </a:p>
        </p:txBody>
      </p:sp>
      <p:sp>
        <p:nvSpPr>
          <p:cNvPr id="12" name="TextBox 11"/>
          <p:cNvSpPr txBox="1"/>
          <p:nvPr/>
        </p:nvSpPr>
        <p:spPr>
          <a:xfrm>
            <a:off x="3429000" y="5638804"/>
            <a:ext cx="2209800" cy="1015663"/>
          </a:xfrm>
          <a:prstGeom prst="rect">
            <a:avLst/>
          </a:prstGeom>
          <a:noFill/>
          <a:ln w="28575">
            <a:solidFill>
              <a:schemeClr val="tx2">
                <a:lumMod val="65000"/>
                <a:lumOff val="35000"/>
              </a:schemeClr>
            </a:solidFill>
          </a:ln>
        </p:spPr>
        <p:txBody>
          <a:bodyPr wrap="square" rtlCol="0">
            <a:spAutoFit/>
          </a:bodyPr>
          <a:lstStyle/>
          <a:p>
            <a:r>
              <a:rPr lang="en-US" sz="2000" dirty="0"/>
              <a:t>Solids/Liquids Disposal after Autoclaving</a:t>
            </a:r>
          </a:p>
        </p:txBody>
      </p:sp>
      <p:sp>
        <p:nvSpPr>
          <p:cNvPr id="13" name="TextBox 12"/>
          <p:cNvSpPr txBox="1"/>
          <p:nvPr/>
        </p:nvSpPr>
        <p:spPr>
          <a:xfrm>
            <a:off x="6248400" y="5569424"/>
            <a:ext cx="2438400" cy="1015663"/>
          </a:xfrm>
          <a:prstGeom prst="rect">
            <a:avLst/>
          </a:prstGeom>
          <a:noFill/>
          <a:ln w="28575">
            <a:solidFill>
              <a:srgbClr val="0000DE"/>
            </a:solidFill>
          </a:ln>
        </p:spPr>
        <p:txBody>
          <a:bodyPr wrap="square" rtlCol="0">
            <a:spAutoFit/>
          </a:bodyPr>
          <a:lstStyle/>
          <a:p>
            <a:r>
              <a:rPr lang="en-US" sz="2000" dirty="0"/>
              <a:t>Disinfection with 1:9 solution of bleach to water then to drain</a:t>
            </a:r>
          </a:p>
        </p:txBody>
      </p:sp>
      <p:pic>
        <p:nvPicPr>
          <p:cNvPr id="15" name="Picture 14"/>
          <p:cNvPicPr>
            <a:picLocks noChangeAspect="1"/>
          </p:cNvPicPr>
          <p:nvPr/>
        </p:nvPicPr>
        <p:blipFill rotWithShape="1">
          <a:blip r:embed="rId8"/>
          <a:srcRect l="5001" r="8749" b="21667"/>
          <a:stretch/>
        </p:blipFill>
        <p:spPr>
          <a:xfrm>
            <a:off x="6011954" y="3304310"/>
            <a:ext cx="3055846" cy="2081519"/>
          </a:xfrm>
          <a:prstGeom prst="rect">
            <a:avLst/>
          </a:prstGeom>
          <a:ln w="28575">
            <a:solidFill>
              <a:srgbClr val="0000DE"/>
            </a:solidFill>
          </a:ln>
        </p:spPr>
      </p:pic>
      <p:pic>
        <p:nvPicPr>
          <p:cNvPr id="17" name="Picture 16"/>
          <p:cNvPicPr>
            <a:picLocks noChangeAspect="1"/>
          </p:cNvPicPr>
          <p:nvPr/>
        </p:nvPicPr>
        <p:blipFill>
          <a:blip r:embed="rId9"/>
          <a:stretch>
            <a:fillRect/>
          </a:stretch>
        </p:blipFill>
        <p:spPr>
          <a:xfrm>
            <a:off x="7256638" y="89975"/>
            <a:ext cx="1309687" cy="1309687"/>
          </a:xfrm>
          <a:prstGeom prst="rect">
            <a:avLst/>
          </a:prstGeom>
        </p:spPr>
      </p:pic>
    </p:spTree>
    <p:extLst>
      <p:ext uri="{BB962C8B-B14F-4D97-AF65-F5344CB8AC3E}">
        <p14:creationId xmlns:p14="http://schemas.microsoft.com/office/powerpoint/2010/main" val="3290845552"/>
      </p:ext>
    </p:extLst>
  </p:cSld>
  <p:clrMapOvr>
    <a:masterClrMapping/>
  </p:clrMapOvr>
  <mc:AlternateContent xmlns:mc="http://schemas.openxmlformats.org/markup-compatibility/2006" xmlns:p14="http://schemas.microsoft.com/office/powerpoint/2010/main">
    <mc:Choice Requires="p14">
      <p:transition spd="slow" p14:dur="2000" advTm="58286"/>
    </mc:Choice>
    <mc:Fallback xmlns="">
      <p:transition spd="slow" advTm="58286"/>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371600" y="152400"/>
            <a:ext cx="7772400" cy="1219200"/>
          </a:xfrm>
        </p:spPr>
        <p:txBody>
          <a:bodyPr/>
          <a:lstStyle/>
          <a:p>
            <a:pPr eaLnBrk="1" hangingPunct="1"/>
            <a:r>
              <a:rPr lang="en-US" b="0" dirty="0"/>
              <a:t>Questions?</a:t>
            </a:r>
          </a:p>
        </p:txBody>
      </p:sp>
      <p:pic>
        <p:nvPicPr>
          <p:cNvPr id="3074" name="Picture 2" descr="10 Questions to Ask Before Accepting an Off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4100" y="1981200"/>
            <a:ext cx="2683750"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604" y="1905000"/>
            <a:ext cx="8543925" cy="3847207"/>
          </a:xfrm>
          <a:prstGeom prst="rect">
            <a:avLst/>
          </a:prstGeom>
          <a:noFill/>
        </p:spPr>
        <p:txBody>
          <a:bodyPr wrap="square" rtlCol="0">
            <a:spAutoFit/>
          </a:bodyPr>
          <a:lstStyle/>
          <a:p>
            <a:pPr algn="l"/>
            <a:r>
              <a:rPr lang="en-US" b="1" dirty="0">
                <a:latin typeface="Calibri" panose="020F0502020204030204" pitchFamily="34" charset="0"/>
                <a:cs typeface="Calibri" panose="020F0502020204030204" pitchFamily="34" charset="0"/>
              </a:rPr>
              <a:t>Contact:</a:t>
            </a:r>
          </a:p>
          <a:p>
            <a:pPr algn="l"/>
            <a:endParaRPr lang="en-US" sz="2000" dirty="0">
              <a:latin typeface="Calibri" panose="020F0502020204030204" pitchFamily="34" charset="0"/>
              <a:cs typeface="Calibri" panose="020F0502020204030204" pitchFamily="34" charset="0"/>
            </a:endParaRPr>
          </a:p>
          <a:p>
            <a:pPr algn="l"/>
            <a:r>
              <a:rPr lang="en-US" sz="2000" dirty="0">
                <a:latin typeface="Calibri" panose="020F0502020204030204" pitchFamily="34" charset="0"/>
                <a:cs typeface="Calibri" panose="020F0502020204030204" pitchFamily="34" charset="0"/>
              </a:rPr>
              <a:t>Terry Hunt</a:t>
            </a:r>
          </a:p>
          <a:p>
            <a:pPr algn="l"/>
            <a:r>
              <a:rPr lang="en-US" sz="2000" dirty="0">
                <a:latin typeface="Calibri" panose="020F0502020204030204" pitchFamily="34" charset="0"/>
                <a:cs typeface="Calibri" panose="020F0502020204030204" pitchFamily="34" charset="0"/>
              </a:rPr>
              <a:t>Chemical Health and Safety Officer</a:t>
            </a:r>
          </a:p>
          <a:p>
            <a:pPr algn="l"/>
            <a:r>
              <a:rPr lang="en-US" sz="2000" dirty="0">
                <a:latin typeface="Calibri" panose="020F0502020204030204" pitchFamily="34" charset="0"/>
                <a:cs typeface="Calibri" panose="020F0502020204030204" pitchFamily="34" charset="0"/>
              </a:rPr>
              <a:t>Environmental Health and Safety Office</a:t>
            </a:r>
          </a:p>
          <a:p>
            <a:pPr algn="l"/>
            <a:r>
              <a:rPr lang="en-US" sz="2000" dirty="0">
                <a:latin typeface="Calibri" panose="020F0502020204030204" pitchFamily="34" charset="0"/>
                <a:cs typeface="Calibri" panose="020F0502020204030204" pitchFamily="34" charset="0"/>
              </a:rPr>
              <a:t>Ball State University</a:t>
            </a:r>
          </a:p>
          <a:p>
            <a:pPr algn="l"/>
            <a:r>
              <a:rPr lang="en-US" sz="2000" dirty="0">
                <a:latin typeface="Calibri" panose="020F0502020204030204" pitchFamily="34" charset="0"/>
                <a:cs typeface="Calibri" panose="020F0502020204030204" pitchFamily="34" charset="0"/>
              </a:rPr>
              <a:t>321 North College Avenue</a:t>
            </a:r>
          </a:p>
          <a:p>
            <a:pPr algn="l"/>
            <a:r>
              <a:rPr lang="en-US" sz="2000" dirty="0">
                <a:latin typeface="Calibri" panose="020F0502020204030204" pitchFamily="34" charset="0"/>
                <a:cs typeface="Calibri" panose="020F0502020204030204" pitchFamily="34" charset="0"/>
              </a:rPr>
              <a:t>Muncie IN 47306</a:t>
            </a:r>
          </a:p>
          <a:p>
            <a:pPr algn="l"/>
            <a:r>
              <a:rPr lang="en-US" sz="2000" dirty="0">
                <a:latin typeface="Calibri" panose="020F0502020204030204" pitchFamily="34" charset="0"/>
                <a:cs typeface="Calibri" panose="020F0502020204030204" pitchFamily="34" charset="0"/>
              </a:rPr>
              <a:t>765-285-2807 or </a:t>
            </a:r>
            <a:r>
              <a:rPr lang="en-US" sz="2000" dirty="0">
                <a:latin typeface="Calibri" panose="020F0502020204030204" pitchFamily="34" charset="0"/>
                <a:cs typeface="Calibri" panose="020F0502020204030204" pitchFamily="34" charset="0"/>
                <a:hlinkClick r:id="rId4"/>
              </a:rPr>
              <a:t>trhunt@bsu.edu</a:t>
            </a:r>
            <a:endParaRPr lang="en-US" sz="2000" dirty="0">
              <a:latin typeface="Calibri" panose="020F0502020204030204" pitchFamily="34" charset="0"/>
              <a:cs typeface="Calibri" panose="020F0502020204030204" pitchFamily="34" charset="0"/>
            </a:endParaRPr>
          </a:p>
          <a:p>
            <a:pPr algn="l"/>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And/or visit the Ball State University EHS Website to review laboratory safety and related waste handling information</a:t>
            </a:r>
          </a:p>
        </p:txBody>
      </p:sp>
    </p:spTree>
    <p:extLst>
      <p:ext uri="{BB962C8B-B14F-4D97-AF65-F5344CB8AC3E}">
        <p14:creationId xmlns:p14="http://schemas.microsoft.com/office/powerpoint/2010/main" val="3742930523"/>
      </p:ext>
    </p:extLst>
  </p:cSld>
  <p:clrMapOvr>
    <a:masterClrMapping/>
  </p:clrMapOvr>
  <mc:AlternateContent xmlns:mc="http://schemas.openxmlformats.org/markup-compatibility/2006" xmlns:p14="http://schemas.microsoft.com/office/powerpoint/2010/main">
    <mc:Choice Requires="p14">
      <p:transition spd="slow" p14:dur="2000" advTm="28275"/>
    </mc:Choice>
    <mc:Fallback xmlns="">
      <p:transition spd="slow" advTm="2827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371600" y="152400"/>
            <a:ext cx="7772400" cy="1219200"/>
          </a:xfrm>
        </p:spPr>
        <p:txBody>
          <a:bodyPr/>
          <a:lstStyle/>
          <a:p>
            <a:pPr eaLnBrk="1" hangingPunct="1"/>
            <a:r>
              <a:rPr lang="en-US" sz="3200" b="0" dirty="0"/>
              <a:t>Lab Animal</a:t>
            </a:r>
            <a:br>
              <a:rPr lang="en-US" sz="3200" b="0" dirty="0"/>
            </a:br>
            <a:r>
              <a:rPr lang="en-US" sz="3200" b="0" dirty="0"/>
              <a:t>Wastes and</a:t>
            </a:r>
            <a:br>
              <a:rPr lang="en-US" sz="3200" b="0" dirty="0"/>
            </a:br>
            <a:r>
              <a:rPr lang="en-US" sz="3200" b="0" dirty="0"/>
              <a:t>Carcasses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1" y="161653"/>
            <a:ext cx="5257800" cy="6534694"/>
          </a:xfrm>
          <a:prstGeom prst="rect">
            <a:avLst/>
          </a:prstGeom>
          <a:ln w="38100">
            <a:solidFill>
              <a:schemeClr val="tx1"/>
            </a:solidFill>
          </a:ln>
        </p:spPr>
      </p:pic>
      <p:sp>
        <p:nvSpPr>
          <p:cNvPr id="6" name="TextBox 5"/>
          <p:cNvSpPr txBox="1"/>
          <p:nvPr/>
        </p:nvSpPr>
        <p:spPr>
          <a:xfrm>
            <a:off x="76200" y="1828800"/>
            <a:ext cx="3733800" cy="4524315"/>
          </a:xfrm>
          <a:prstGeom prst="rect">
            <a:avLst/>
          </a:prstGeom>
          <a:noFill/>
        </p:spPr>
        <p:txBody>
          <a:bodyPr wrap="square" rtlCol="0">
            <a:spAutoFit/>
          </a:bodyPr>
          <a:lstStyle/>
          <a:p>
            <a:pPr algn="l"/>
            <a:r>
              <a:rPr lang="en-US" dirty="0"/>
              <a:t>The flow chart to the right illustrates the method(s) by which animal carcasses, as well as related bodily waste materials and used bedding, should be properly disposed.  Uncontaminated carcasses must be securely wrapped or boxed if to be placed in solid waste dumpsters--or be transferred to the EHS Office for secure disposal.</a:t>
            </a:r>
          </a:p>
        </p:txBody>
      </p:sp>
    </p:spTree>
    <p:extLst>
      <p:ext uri="{BB962C8B-B14F-4D97-AF65-F5344CB8AC3E}">
        <p14:creationId xmlns:p14="http://schemas.microsoft.com/office/powerpoint/2010/main" val="1276632535"/>
      </p:ext>
    </p:extLst>
  </p:cSld>
  <p:clrMapOvr>
    <a:masterClrMapping/>
  </p:clrMapOvr>
  <mc:AlternateContent xmlns:mc="http://schemas.openxmlformats.org/markup-compatibility/2006" xmlns:p14="http://schemas.microsoft.com/office/powerpoint/2010/main">
    <mc:Choice Requires="p14">
      <p:transition spd="slow" p14:dur="2000" advTm="58286"/>
    </mc:Choice>
    <mc:Fallback xmlns="">
      <p:transition spd="slow" advTm="58286"/>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371600" y="152400"/>
            <a:ext cx="7772400" cy="1219200"/>
          </a:xfrm>
        </p:spPr>
        <p:txBody>
          <a:bodyPr/>
          <a:lstStyle/>
          <a:p>
            <a:r>
              <a:rPr lang="en-US" sz="4000" b="0" dirty="0">
                <a:latin typeface="Arial" panose="020B0604020202020204" pitchFamily="34" charset="0"/>
                <a:cs typeface="Arial" panose="020B0604020202020204" pitchFamily="34" charset="0"/>
              </a:rPr>
              <a:t>Broken Glass</a:t>
            </a:r>
          </a:p>
        </p:txBody>
      </p:sp>
      <p:sp>
        <p:nvSpPr>
          <p:cNvPr id="6" name="TextBox 5"/>
          <p:cNvSpPr txBox="1"/>
          <p:nvPr/>
        </p:nvSpPr>
        <p:spPr>
          <a:xfrm>
            <a:off x="6455758" y="152404"/>
            <a:ext cx="2612042" cy="830997"/>
          </a:xfrm>
          <a:prstGeom prst="rect">
            <a:avLst/>
          </a:prstGeom>
          <a:solidFill>
            <a:srgbClr val="FFFF00"/>
          </a:solidFill>
        </p:spPr>
        <p:txBody>
          <a:bodyPr wrap="square" rtlCol="0">
            <a:spAutoFit/>
          </a:bodyPr>
          <a:lstStyle/>
          <a:p>
            <a:r>
              <a:rPr lang="en-US" b="1" dirty="0">
                <a:solidFill>
                  <a:srgbClr val="C00000"/>
                </a:solidFill>
                <a:effectLst>
                  <a:outerShdw blurRad="38100" dist="38100" dir="2700000" algn="tl">
                    <a:srgbClr val="000000">
                      <a:alpha val="43137"/>
                    </a:srgbClr>
                  </a:outerShdw>
                </a:effectLst>
                <a:latin typeface="+mn-lt"/>
              </a:rPr>
              <a:t>Clearly label</a:t>
            </a:r>
          </a:p>
          <a:p>
            <a:r>
              <a:rPr lang="en-US" b="1" dirty="0">
                <a:solidFill>
                  <a:srgbClr val="C00000"/>
                </a:solidFill>
                <a:effectLst>
                  <a:outerShdw blurRad="38100" dist="38100" dir="2700000" algn="tl">
                    <a:srgbClr val="000000">
                      <a:alpha val="43137"/>
                    </a:srgbClr>
                  </a:outerShdw>
                </a:effectLst>
                <a:latin typeface="+mn-lt"/>
              </a:rPr>
              <a:t> all wastes!</a:t>
            </a:r>
          </a:p>
        </p:txBody>
      </p:sp>
      <p:sp>
        <p:nvSpPr>
          <p:cNvPr id="3" name="TextBox 2"/>
          <p:cNvSpPr txBox="1"/>
          <p:nvPr/>
        </p:nvSpPr>
        <p:spPr>
          <a:xfrm>
            <a:off x="152400" y="1524000"/>
            <a:ext cx="6629400" cy="5016758"/>
          </a:xfrm>
          <a:prstGeom prst="rect">
            <a:avLst/>
          </a:prstGeom>
          <a:noFill/>
        </p:spPr>
        <p:txBody>
          <a:bodyPr wrap="square" rtlCol="0">
            <a:spAutoFit/>
          </a:bodyPr>
          <a:lstStyle/>
          <a:p>
            <a:pPr algn="l"/>
            <a:endParaRPr lang="en-US" sz="1200" b="1" dirty="0">
              <a:latin typeface="Goudy Old Style" panose="02020502050305020303" pitchFamily="18" charset="0"/>
            </a:endParaRPr>
          </a:p>
          <a:p>
            <a:pPr marL="342900" indent="-342900" algn="l">
              <a:spcBef>
                <a:spcPts val="600"/>
              </a:spcBef>
              <a:buClr>
                <a:srgbClr val="003399"/>
              </a:buClr>
              <a:buSzPct val="150000"/>
              <a:buFont typeface="Wingdings" panose="05000000000000000000" pitchFamily="2" charset="2"/>
              <a:buChar char="§"/>
            </a:pPr>
            <a:r>
              <a:rPr lang="en-US" dirty="0">
                <a:latin typeface="Calibri" panose="020F0502020204030204" pitchFamily="34" charset="0"/>
              </a:rPr>
              <a:t>All broken glass or other (non-infectious) sharp materials should be placed in a </a:t>
            </a:r>
            <a:r>
              <a:rPr lang="en-US" i="1" dirty="0">
                <a:latin typeface="Calibri" panose="020F0502020204030204" pitchFamily="34" charset="0"/>
              </a:rPr>
              <a:t>Broken Glass </a:t>
            </a:r>
            <a:r>
              <a:rPr lang="en-US" dirty="0">
                <a:latin typeface="Calibri" panose="020F0502020204030204" pitchFamily="34" charset="0"/>
              </a:rPr>
              <a:t>container.</a:t>
            </a:r>
          </a:p>
          <a:p>
            <a:pPr marL="342900" indent="-342900" algn="l">
              <a:spcBef>
                <a:spcPts val="600"/>
              </a:spcBef>
              <a:buClr>
                <a:srgbClr val="003399"/>
              </a:buClr>
              <a:buSzPct val="150000"/>
              <a:buFont typeface="Wingdings" panose="05000000000000000000" pitchFamily="2" charset="2"/>
              <a:buChar char="§"/>
            </a:pPr>
            <a:r>
              <a:rPr lang="en-US" dirty="0">
                <a:latin typeface="Calibri" panose="020F0502020204030204" pitchFamily="34" charset="0"/>
              </a:rPr>
              <a:t>If none are available--the broken glass should be placed in a fiber box, pail, or other protective container and labeled as “Broken Glass” and set next to, or in, a refuse container.</a:t>
            </a:r>
          </a:p>
          <a:p>
            <a:pPr marL="342900" indent="-342900" algn="l">
              <a:spcBef>
                <a:spcPts val="600"/>
              </a:spcBef>
              <a:buClr>
                <a:srgbClr val="003399"/>
              </a:buClr>
              <a:buSzPct val="150000"/>
              <a:buFont typeface="Wingdings" panose="05000000000000000000" pitchFamily="2" charset="2"/>
              <a:buChar char="§"/>
            </a:pPr>
            <a:r>
              <a:rPr lang="en-US" dirty="0">
                <a:latin typeface="Calibri" panose="020F0502020204030204" pitchFamily="34" charset="0"/>
              </a:rPr>
              <a:t>Do not attempt to pick up broken glass with bare hands – use leather gloves, a broom and dustpan, tongs, or other devices.</a:t>
            </a:r>
          </a:p>
          <a:p>
            <a:pPr marL="342900" indent="-342900" algn="l">
              <a:spcBef>
                <a:spcPts val="600"/>
              </a:spcBef>
              <a:buClr>
                <a:srgbClr val="003399"/>
              </a:buClr>
              <a:buSzPct val="150000"/>
              <a:buFont typeface="Wingdings" panose="05000000000000000000" pitchFamily="2" charset="2"/>
              <a:buChar char="§"/>
            </a:pPr>
            <a:r>
              <a:rPr lang="en-US" dirty="0">
                <a:latin typeface="Calibri" panose="020F0502020204030204" pitchFamily="34" charset="0"/>
              </a:rPr>
              <a:t>When full or ready for disposal--tape it shut and put a sign on the box for custodians to remove it.</a:t>
            </a:r>
          </a:p>
        </p:txBody>
      </p:sp>
      <p:pic>
        <p:nvPicPr>
          <p:cNvPr id="3074" name="Picture 2" descr="http://www.belart.com/shop/images/2465300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938998"/>
            <a:ext cx="1675906" cy="198530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chem.unl.edu/safety/images/sep13_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69577" y="5029200"/>
            <a:ext cx="190500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442711"/>
      </p:ext>
    </p:extLst>
  </p:cSld>
  <p:clrMapOvr>
    <a:masterClrMapping/>
  </p:clrMapOvr>
  <mc:AlternateContent xmlns:mc="http://schemas.openxmlformats.org/markup-compatibility/2006" xmlns:p14="http://schemas.microsoft.com/office/powerpoint/2010/main">
    <mc:Choice Requires="p14">
      <p:transition spd="slow" p14:dur="2000" advTm="57778"/>
    </mc:Choice>
    <mc:Fallback xmlns="">
      <p:transition spd="slow" advTm="57778"/>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371600" y="152400"/>
            <a:ext cx="7772400" cy="1219200"/>
          </a:xfrm>
        </p:spPr>
        <p:txBody>
          <a:bodyPr/>
          <a:lstStyle/>
          <a:p>
            <a:r>
              <a:rPr lang="en-US" sz="4000" b="0" dirty="0"/>
              <a:t>General Refuse</a:t>
            </a:r>
          </a:p>
        </p:txBody>
      </p:sp>
      <p:sp>
        <p:nvSpPr>
          <p:cNvPr id="3" name="TextBox 2"/>
          <p:cNvSpPr txBox="1"/>
          <p:nvPr/>
        </p:nvSpPr>
        <p:spPr>
          <a:xfrm>
            <a:off x="76203" y="1828800"/>
            <a:ext cx="7391401" cy="4154984"/>
          </a:xfrm>
          <a:prstGeom prst="rect">
            <a:avLst/>
          </a:prstGeom>
          <a:noFill/>
        </p:spPr>
        <p:txBody>
          <a:bodyPr wrap="square" rtlCol="0">
            <a:spAutoFit/>
          </a:bodyPr>
          <a:lstStyle/>
          <a:p>
            <a:pPr marL="342900" indent="-342900" algn="l">
              <a:buClr>
                <a:srgbClr val="003399"/>
              </a:buClr>
              <a:buSzPct val="150000"/>
              <a:buFont typeface="Wingdings" panose="05000000000000000000" pitchFamily="2" charset="2"/>
              <a:buChar char="§"/>
            </a:pPr>
            <a:r>
              <a:rPr lang="en-US" dirty="0">
                <a:latin typeface="Calibri" panose="020F0502020204030204" pitchFamily="34" charset="0"/>
              </a:rPr>
              <a:t>Do not put the afore-mentioned materials into regular refuse containers (in-room waste cans or dumpsters)</a:t>
            </a:r>
          </a:p>
          <a:p>
            <a:pPr marL="342900" indent="-342900" algn="l">
              <a:buClr>
                <a:srgbClr val="003399"/>
              </a:buClr>
              <a:buSzPct val="150000"/>
              <a:buFont typeface="Wingdings" panose="05000000000000000000" pitchFamily="2" charset="2"/>
              <a:buChar char="§"/>
            </a:pPr>
            <a:r>
              <a:rPr lang="en-US" dirty="0">
                <a:latin typeface="Calibri" panose="020F0502020204030204" pitchFamily="34" charset="0"/>
              </a:rPr>
              <a:t>Do not put liquid wastes into the waste cans unless solidified – add absorbents (kitty litter, oil dry) if necessary.</a:t>
            </a:r>
          </a:p>
          <a:p>
            <a:pPr marL="342900" indent="-342900" algn="l">
              <a:buClr>
                <a:srgbClr val="003399"/>
              </a:buClr>
              <a:buSzPct val="150000"/>
              <a:buFont typeface="Wingdings" panose="05000000000000000000" pitchFamily="2" charset="2"/>
              <a:buChar char="§"/>
            </a:pPr>
            <a:r>
              <a:rPr lang="en-US" dirty="0">
                <a:latin typeface="Calibri" panose="020F0502020204030204" pitchFamily="34" charset="0"/>
              </a:rPr>
              <a:t>Do not put heavy items or objects with sharp edges that may tear the container liners or injure custodians into trash receptacles.</a:t>
            </a:r>
          </a:p>
          <a:p>
            <a:pPr marL="342900" indent="-342900" algn="l">
              <a:buClr>
                <a:srgbClr val="003399"/>
              </a:buClr>
              <a:buSzPct val="150000"/>
              <a:buFont typeface="Wingdings" panose="05000000000000000000" pitchFamily="2" charset="2"/>
              <a:buChar char="§"/>
            </a:pPr>
            <a:r>
              <a:rPr lang="en-US" dirty="0">
                <a:latin typeface="Calibri" panose="020F0502020204030204" pitchFamily="34" charset="0"/>
              </a:rPr>
              <a:t>Contact building maintenance (custodial) for any problems with regular trash pickup from building interiors (through BSU work control: 5-5081)</a:t>
            </a:r>
          </a:p>
        </p:txBody>
      </p:sp>
      <p:sp>
        <p:nvSpPr>
          <p:cNvPr id="2" name="TextBox 1"/>
          <p:cNvSpPr txBox="1"/>
          <p:nvPr/>
        </p:nvSpPr>
        <p:spPr>
          <a:xfrm>
            <a:off x="1219200" y="6178153"/>
            <a:ext cx="7620000" cy="400110"/>
          </a:xfrm>
          <a:prstGeom prst="rect">
            <a:avLst/>
          </a:prstGeom>
          <a:noFill/>
          <a:ln w="28575">
            <a:solidFill>
              <a:srgbClr val="003399"/>
            </a:solidFill>
          </a:ln>
        </p:spPr>
        <p:txBody>
          <a:bodyPr wrap="square" rtlCol="0">
            <a:spAutoFit/>
          </a:bodyPr>
          <a:lstStyle/>
          <a:p>
            <a:pPr algn="l"/>
            <a:r>
              <a:rPr lang="en-US" sz="2000" dirty="0">
                <a:solidFill>
                  <a:srgbClr val="003399"/>
                </a:solidFill>
              </a:rPr>
              <a:t>Do not dispose of waste chemicals or free liquids in trash containers!</a:t>
            </a:r>
          </a:p>
        </p:txBody>
      </p:sp>
      <p:pic>
        <p:nvPicPr>
          <p:cNvPr id="4098" name="Picture 2" descr="http://www.fnal.gov/pub/today/images11/NoSharp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0826" y="3352800"/>
            <a:ext cx="1497603" cy="150134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ipm.ucdavis.edu/WATER/U/IMAGES/tras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9899" y="1600200"/>
            <a:ext cx="1306005" cy="14478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cdn1.bigcommerce.com/server1000/c8863/products/440/images/1010/WS5X7146__13280.1364388194.1000.10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51679" y="152400"/>
            <a:ext cx="1794293" cy="1281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840363"/>
      </p:ext>
    </p:extLst>
  </p:cSld>
  <p:clrMapOvr>
    <a:masterClrMapping/>
  </p:clrMapOvr>
  <mc:AlternateContent xmlns:mc="http://schemas.openxmlformats.org/markup-compatibility/2006" xmlns:p14="http://schemas.microsoft.com/office/powerpoint/2010/main">
    <mc:Choice Requires="p14">
      <p:transition spd="slow" p14:dur="2000" advTm="56790"/>
    </mc:Choice>
    <mc:Fallback xmlns="">
      <p:transition spd="slow" advTm="56790"/>
    </mc:Fallback>
  </mc:AlternateContent>
</p:sld>
</file>

<file path=ppt/theme/theme1.xml><?xml version="1.0" encoding="utf-8"?>
<a:theme xmlns:a="http://schemas.openxmlformats.org/drawingml/2006/main" name="Medical design template [1]">
  <a:themeElements>
    <a:clrScheme name="Medical design template [1] 1">
      <a:dk1>
        <a:srgbClr val="000000"/>
      </a:dk1>
      <a:lt1>
        <a:srgbClr val="FFFFFF"/>
      </a:lt1>
      <a:dk2>
        <a:srgbClr val="000000"/>
      </a:dk2>
      <a:lt2>
        <a:srgbClr val="FFFFFF"/>
      </a:lt2>
      <a:accent1>
        <a:srgbClr val="000066"/>
      </a:accent1>
      <a:accent2>
        <a:srgbClr val="000099"/>
      </a:accent2>
      <a:accent3>
        <a:srgbClr val="FFFFFF"/>
      </a:accent3>
      <a:accent4>
        <a:srgbClr val="000000"/>
      </a:accent4>
      <a:accent5>
        <a:srgbClr val="AAAAB8"/>
      </a:accent5>
      <a:accent6>
        <a:srgbClr val="00008A"/>
      </a:accent6>
      <a:hlink>
        <a:srgbClr val="2660B6"/>
      </a:hlink>
      <a:folHlink>
        <a:srgbClr val="875FDF"/>
      </a:folHlink>
    </a:clrScheme>
    <a:fontScheme name="Medical design template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edical design template [1] 1">
        <a:dk1>
          <a:srgbClr val="000000"/>
        </a:dk1>
        <a:lt1>
          <a:srgbClr val="FFFFFF"/>
        </a:lt1>
        <a:dk2>
          <a:srgbClr val="000000"/>
        </a:dk2>
        <a:lt2>
          <a:srgbClr val="FFFFFF"/>
        </a:lt2>
        <a:accent1>
          <a:srgbClr val="000066"/>
        </a:accent1>
        <a:accent2>
          <a:srgbClr val="000099"/>
        </a:accent2>
        <a:accent3>
          <a:srgbClr val="FFFFFF"/>
        </a:accent3>
        <a:accent4>
          <a:srgbClr val="000000"/>
        </a:accent4>
        <a:accent5>
          <a:srgbClr val="AAAAB8"/>
        </a:accent5>
        <a:accent6>
          <a:srgbClr val="00008A"/>
        </a:accent6>
        <a:hlink>
          <a:srgbClr val="2660B6"/>
        </a:hlink>
        <a:folHlink>
          <a:srgbClr val="875FD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sng"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sng"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Medical design template [1]</Template>
  <TotalTime>10185</TotalTime>
  <Words>7465</Words>
  <Application>Microsoft Office PowerPoint</Application>
  <PresentationFormat>On-screen Show (4:3)</PresentationFormat>
  <Paragraphs>1309</Paragraphs>
  <Slides>60</Slides>
  <Notes>32</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60</vt:i4>
      </vt:variant>
    </vt:vector>
  </HeadingPairs>
  <TitlesOfParts>
    <vt:vector size="73" baseType="lpstr">
      <vt:lpstr>宋体</vt:lpstr>
      <vt:lpstr>Arial</vt:lpstr>
      <vt:lpstr>Arial Narrow</vt:lpstr>
      <vt:lpstr>Calibri</vt:lpstr>
      <vt:lpstr>Courier New</vt:lpstr>
      <vt:lpstr>Garamond</vt:lpstr>
      <vt:lpstr>Goudy Old Style</vt:lpstr>
      <vt:lpstr>Symbol</vt:lpstr>
      <vt:lpstr>Times New Roman</vt:lpstr>
      <vt:lpstr>Wingdings</vt:lpstr>
      <vt:lpstr>Medical design template [1]</vt:lpstr>
      <vt:lpstr>Custom Design</vt:lpstr>
      <vt:lpstr>Default Design</vt:lpstr>
      <vt:lpstr>LABORATORY  WASTE MANAGEMENT AND WASTE CHARACTERISTICS</vt:lpstr>
      <vt:lpstr>PowerPoint Presentation</vt:lpstr>
      <vt:lpstr>PowerPoint Presentation</vt:lpstr>
      <vt:lpstr>Lab Waste Types</vt:lpstr>
      <vt:lpstr>Sharps</vt:lpstr>
      <vt:lpstr>Biological Wastes</vt:lpstr>
      <vt:lpstr>Lab Animal Wastes and Carcasses</vt:lpstr>
      <vt:lpstr>Broken Glass</vt:lpstr>
      <vt:lpstr>General Refuse</vt:lpstr>
      <vt:lpstr>Master Waste Flowcharts</vt:lpstr>
      <vt:lpstr>PowerPoint Presentation</vt:lpstr>
      <vt:lpstr>PowerPoint Presentation</vt:lpstr>
      <vt:lpstr>Special Waste Flowcharts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HAZARDOUS WASTES</vt:lpstr>
      <vt:lpstr>Hazardous Waste Generator Status</vt:lpstr>
      <vt:lpstr>You Might Have A Hazardous Waste If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Caution: Mixing Wastes</vt:lpstr>
      <vt:lpstr>RCRA Subpart K</vt:lpstr>
      <vt:lpstr>Lab Wastes and RCRA Subpart K</vt:lpstr>
      <vt:lpstr>Ball State  Laboratory Waste Management</vt:lpstr>
      <vt:lpstr>Lab Wastes</vt:lpstr>
      <vt:lpstr>Lab Wastes: the Container Label</vt:lpstr>
      <vt:lpstr>Lab Waste Label: Example</vt:lpstr>
      <vt:lpstr>Lab Waste Label:  Hazard Checklist</vt:lpstr>
      <vt:lpstr>Lab Waste Label:  Hazard Checklist</vt:lpstr>
      <vt:lpstr>Lab Waste Label:  Hazard Checklist</vt:lpstr>
      <vt:lpstr>Lab Waste Label:  Hazard Checklist</vt:lpstr>
      <vt:lpstr>Lab Waste Label:  Hazard Checklist</vt:lpstr>
      <vt:lpstr>Lab Waste Label:  Hazard Checklist</vt:lpstr>
      <vt:lpstr>Lab Waste Label:  Hazard Checklist</vt:lpstr>
      <vt:lpstr>Lab Waste Label:  Hazard Checklist</vt:lpstr>
      <vt:lpstr>Lab Wastes:  Checklist</vt:lpstr>
      <vt:lpstr>Lab Wastes:  Checklist</vt:lpstr>
      <vt:lpstr>Lab Wastes:   Laboratory Cleanouts</vt:lpstr>
      <vt:lpstr>Lab Wastes:      Lab Cleanouts</vt:lpstr>
      <vt:lpstr>Lab Wastes:      Responsibilities</vt:lpstr>
      <vt:lpstr>Lab Waste Pick-Up Schedule</vt:lpstr>
      <vt:lpstr>10 BASIC RULES OF HAZARDOUS WASTE MANAGEMENT:</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Laboratory and Field Safety</dc:title>
  <dc:creator>SDSU BFA</dc:creator>
  <cp:lastModifiedBy>Hunt, Terry Robert</cp:lastModifiedBy>
  <cp:revision>688</cp:revision>
  <cp:lastPrinted>2019-01-10T17:54:55Z</cp:lastPrinted>
  <dcterms:created xsi:type="dcterms:W3CDTF">2008-04-06T02:51:25Z</dcterms:created>
  <dcterms:modified xsi:type="dcterms:W3CDTF">2023-08-10T18:18:53Z</dcterms:modified>
</cp:coreProperties>
</file>