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1"/>
  </p:sldMasterIdLst>
  <p:notesMasterIdLst>
    <p:notesMasterId r:id="rId44"/>
  </p:notesMasterIdLst>
  <p:handoutMasterIdLst>
    <p:handoutMasterId r:id="rId45"/>
  </p:handoutMasterIdLst>
  <p:sldIdLst>
    <p:sldId id="342" r:id="rId2"/>
    <p:sldId id="256" r:id="rId3"/>
    <p:sldId id="260" r:id="rId4"/>
    <p:sldId id="277" r:id="rId5"/>
    <p:sldId id="258" r:id="rId6"/>
    <p:sldId id="300" r:id="rId7"/>
    <p:sldId id="305" r:id="rId8"/>
    <p:sldId id="330" r:id="rId9"/>
    <p:sldId id="257" r:id="rId10"/>
    <p:sldId id="296" r:id="rId11"/>
    <p:sldId id="326" r:id="rId12"/>
    <p:sldId id="337" r:id="rId13"/>
    <p:sldId id="303" r:id="rId14"/>
    <p:sldId id="262" r:id="rId15"/>
    <p:sldId id="328" r:id="rId16"/>
    <p:sldId id="264" r:id="rId17"/>
    <p:sldId id="267" r:id="rId18"/>
    <p:sldId id="268" r:id="rId19"/>
    <p:sldId id="331" r:id="rId20"/>
    <p:sldId id="332" r:id="rId21"/>
    <p:sldId id="312" r:id="rId22"/>
    <p:sldId id="333" r:id="rId23"/>
    <p:sldId id="274" r:id="rId24"/>
    <p:sldId id="334" r:id="rId25"/>
    <p:sldId id="335" r:id="rId26"/>
    <p:sldId id="284" r:id="rId27"/>
    <p:sldId id="317" r:id="rId28"/>
    <p:sldId id="318" r:id="rId29"/>
    <p:sldId id="336" r:id="rId30"/>
    <p:sldId id="320" r:id="rId31"/>
    <p:sldId id="338" r:id="rId32"/>
    <p:sldId id="321" r:id="rId33"/>
    <p:sldId id="339" r:id="rId34"/>
    <p:sldId id="323" r:id="rId35"/>
    <p:sldId id="322" r:id="rId36"/>
    <p:sldId id="340" r:id="rId37"/>
    <p:sldId id="341" r:id="rId38"/>
    <p:sldId id="324" r:id="rId39"/>
    <p:sldId id="291" r:id="rId40"/>
    <p:sldId id="309" r:id="rId41"/>
    <p:sldId id="310" r:id="rId42"/>
    <p:sldId id="295" r:id="rId4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67" autoAdjust="0"/>
    <p:restoredTop sz="86357" autoAdjust="0"/>
  </p:normalViewPr>
  <p:slideViewPr>
    <p:cSldViewPr snapToGrid="0">
      <p:cViewPr varScale="1">
        <p:scale>
          <a:sx n="86" d="100"/>
          <a:sy n="86" d="100"/>
        </p:scale>
        <p:origin x="102" y="930"/>
      </p:cViewPr>
      <p:guideLst/>
    </p:cSldViewPr>
  </p:slideViewPr>
  <p:outlineViewPr>
    <p:cViewPr>
      <p:scale>
        <a:sx n="33" d="100"/>
        <a:sy n="33" d="100"/>
      </p:scale>
      <p:origin x="0" y="-1220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55A6CC5-B07F-4288-89FF-106AFC410B39}" type="datetimeFigureOut">
              <a:rPr lang="en-US" smtClean="0"/>
              <a:t>7/26/2023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B607CE7-4A1E-402D-A963-7CC4B14BC219}" type="slidenum">
              <a:rPr lang="en-US" smtClean="0"/>
              <a:t>‹#›</a:t>
            </a:fld>
            <a:endParaRPr lang="en-US" dirty="0"/>
          </a:p>
        </p:txBody>
      </p:sp>
    </p:spTree>
    <p:extLst>
      <p:ext uri="{BB962C8B-B14F-4D97-AF65-F5344CB8AC3E}">
        <p14:creationId xmlns:p14="http://schemas.microsoft.com/office/powerpoint/2010/main" val="52039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C6C9F4-F8D9-4AE2-A70E-C79375F8C579}" type="datetimeFigureOut">
              <a:rPr lang="en-US" smtClean="0"/>
              <a:t>7/26/2023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1F962DA-BCA1-483A-8A77-D9A9FA9B15E1}" type="slidenum">
              <a:rPr lang="en-US" smtClean="0"/>
              <a:t>‹#›</a:t>
            </a:fld>
            <a:endParaRPr lang="en-US" dirty="0"/>
          </a:p>
        </p:txBody>
      </p:sp>
    </p:spTree>
    <p:extLst>
      <p:ext uri="{BB962C8B-B14F-4D97-AF65-F5344CB8AC3E}">
        <p14:creationId xmlns:p14="http://schemas.microsoft.com/office/powerpoint/2010/main" val="862056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962DA-BCA1-483A-8A77-D9A9FA9B15E1}" type="slidenum">
              <a:rPr lang="en-US" smtClean="0"/>
              <a:t>1</a:t>
            </a:fld>
            <a:endParaRPr lang="en-US" dirty="0"/>
          </a:p>
        </p:txBody>
      </p:sp>
    </p:spTree>
    <p:extLst>
      <p:ext uri="{BB962C8B-B14F-4D97-AF65-F5344CB8AC3E}">
        <p14:creationId xmlns:p14="http://schemas.microsoft.com/office/powerpoint/2010/main" val="364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962DA-BCA1-483A-8A77-D9A9FA9B15E1}" type="slidenum">
              <a:rPr lang="en-US" smtClean="0"/>
              <a:t>2</a:t>
            </a:fld>
            <a:endParaRPr lang="en-US" dirty="0"/>
          </a:p>
        </p:txBody>
      </p:sp>
    </p:spTree>
    <p:extLst>
      <p:ext uri="{BB962C8B-B14F-4D97-AF65-F5344CB8AC3E}">
        <p14:creationId xmlns:p14="http://schemas.microsoft.com/office/powerpoint/2010/main" val="224806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962DA-BCA1-483A-8A77-D9A9FA9B15E1}" type="slidenum">
              <a:rPr lang="en-US" smtClean="0"/>
              <a:t>12</a:t>
            </a:fld>
            <a:endParaRPr lang="en-US" dirty="0"/>
          </a:p>
        </p:txBody>
      </p:sp>
    </p:spTree>
    <p:extLst>
      <p:ext uri="{BB962C8B-B14F-4D97-AF65-F5344CB8AC3E}">
        <p14:creationId xmlns:p14="http://schemas.microsoft.com/office/powerpoint/2010/main" val="199718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962DA-BCA1-483A-8A77-D9A9FA9B15E1}" type="slidenum">
              <a:rPr lang="en-US" smtClean="0"/>
              <a:t>13</a:t>
            </a:fld>
            <a:endParaRPr lang="en-US" dirty="0"/>
          </a:p>
        </p:txBody>
      </p:sp>
    </p:spTree>
    <p:extLst>
      <p:ext uri="{BB962C8B-B14F-4D97-AF65-F5344CB8AC3E}">
        <p14:creationId xmlns:p14="http://schemas.microsoft.com/office/powerpoint/2010/main" val="758153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194572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690815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443457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105934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585026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9576567"/>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6091097"/>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642532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395080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60588645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307635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7/26/2023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791803639"/>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803173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188790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082117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244541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729747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7/26/2023</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98444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7.jp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2.jp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3.jp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9.jp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3.jp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video" Target="https://www.youtube.com/embed/VkRI6DtvUL4" TargetMode="External"/><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43276" y="266475"/>
            <a:ext cx="11447789" cy="682753"/>
          </a:xfrm>
        </p:spPr>
        <p:txBody>
          <a:bodyPr>
            <a:noAutofit/>
          </a:bodyPr>
          <a:lstStyle/>
          <a:p>
            <a:r>
              <a:rPr lang="en-US" sz="4800" dirty="0" smtClean="0"/>
              <a:t>Welcome! Before starting the presentation…</a:t>
            </a:r>
            <a:endParaRPr lang="en-US" sz="4800" dirty="0"/>
          </a:p>
        </p:txBody>
      </p:sp>
      <p:sp>
        <p:nvSpPr>
          <p:cNvPr id="3" name="Subtitle 2"/>
          <p:cNvSpPr>
            <a:spLocks noGrp="1"/>
          </p:cNvSpPr>
          <p:nvPr>
            <p:ph type="subTitle" idx="1"/>
          </p:nvPr>
        </p:nvSpPr>
        <p:spPr>
          <a:xfrm>
            <a:off x="5925312" y="4240107"/>
            <a:ext cx="683718" cy="413374"/>
          </a:xfrm>
        </p:spPr>
        <p:txBody>
          <a:bodyPr>
            <a:normAutofit fontScale="77500" lnSpcReduction="20000"/>
          </a:bodyPr>
          <a:lstStyle/>
          <a:p>
            <a:r>
              <a:rPr lang="en-US" sz="3200" dirty="0"/>
              <a:t>	</a:t>
            </a:r>
          </a:p>
        </p:txBody>
      </p:sp>
      <p:sp>
        <p:nvSpPr>
          <p:cNvPr id="4" name="TextBox 3"/>
          <p:cNvSpPr txBox="1"/>
          <p:nvPr/>
        </p:nvSpPr>
        <p:spPr>
          <a:xfrm>
            <a:off x="1507008" y="1381186"/>
            <a:ext cx="8512629"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At the </a:t>
            </a:r>
            <a:r>
              <a:rPr lang="en-US" sz="3200" dirty="0"/>
              <a:t>top of </a:t>
            </a:r>
            <a:r>
              <a:rPr lang="en-US" sz="3200" dirty="0" smtClean="0"/>
              <a:t>the </a:t>
            </a:r>
            <a:r>
              <a:rPr lang="en-US" sz="3200" dirty="0"/>
              <a:t>screen you will see the yellow bar noting a protected view. Click your mouse on “enable editing</a:t>
            </a:r>
            <a:r>
              <a:rPr lang="en-US" sz="3200" dirty="0" smtClean="0"/>
              <a:t>.”</a:t>
            </a:r>
          </a:p>
          <a:p>
            <a:endParaRPr lang="en-US" sz="3200" dirty="0"/>
          </a:p>
          <a:p>
            <a:pPr marL="285750" indent="-285750">
              <a:buFont typeface="Arial" panose="020B0604020202020204" pitchFamily="34" charset="0"/>
              <a:buChar char="•"/>
            </a:pPr>
            <a:r>
              <a:rPr lang="en-US" sz="3200" dirty="0" smtClean="0"/>
              <a:t> </a:t>
            </a:r>
            <a:r>
              <a:rPr lang="en-US" sz="3200" dirty="0"/>
              <a:t>A security warning will then come up and you’ll need to click on “enable content.” Doing so should allow the You Tube video to be </a:t>
            </a:r>
            <a:r>
              <a:rPr lang="en-US" sz="3200" dirty="0" smtClean="0"/>
              <a:t>played later in </a:t>
            </a:r>
            <a:r>
              <a:rPr lang="en-US" sz="3200" dirty="0"/>
              <a:t>the presentation. </a:t>
            </a:r>
            <a:endParaRPr lang="en-US" sz="3200" dirty="0" smtClean="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smtClean="0"/>
              <a:t>Click on Slide 2 to start the presentation.</a:t>
            </a:r>
            <a:endParaRPr lang="en-US" sz="3200" dirty="0"/>
          </a:p>
        </p:txBody>
      </p:sp>
    </p:spTree>
    <p:extLst>
      <p:ext uri="{BB962C8B-B14F-4D97-AF65-F5344CB8AC3E}">
        <p14:creationId xmlns:p14="http://schemas.microsoft.com/office/powerpoint/2010/main" val="630807544"/>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584448" y="396448"/>
            <a:ext cx="6083808" cy="646331"/>
          </a:xfrm>
          <a:prstGeom prst="rect">
            <a:avLst/>
          </a:prstGeom>
          <a:noFill/>
        </p:spPr>
        <p:txBody>
          <a:bodyPr wrap="square" rtlCol="0">
            <a:spAutoFit/>
          </a:bodyPr>
          <a:lstStyle/>
          <a:p>
            <a:r>
              <a:rPr lang="en-US" sz="3600" dirty="0"/>
              <a:t>WHAT DEFINES EXPOSURE?</a:t>
            </a:r>
          </a:p>
        </p:txBody>
      </p:sp>
      <p:sp>
        <p:nvSpPr>
          <p:cNvPr id="5" name="TextBox 4"/>
          <p:cNvSpPr txBox="1"/>
          <p:nvPr/>
        </p:nvSpPr>
        <p:spPr>
          <a:xfrm>
            <a:off x="3413760" y="1950720"/>
            <a:ext cx="7181088"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6" name="TextBox 5"/>
          <p:cNvSpPr txBox="1"/>
          <p:nvPr/>
        </p:nvSpPr>
        <p:spPr>
          <a:xfrm>
            <a:off x="-616149" y="2125682"/>
            <a:ext cx="8888818" cy="3970318"/>
          </a:xfrm>
          <a:prstGeom prst="rect">
            <a:avLst/>
          </a:prstGeom>
          <a:noFill/>
        </p:spPr>
        <p:txBody>
          <a:bodyPr wrap="square" rtlCol="0">
            <a:spAutoFit/>
          </a:bodyPr>
          <a:lstStyle/>
          <a:p>
            <a:pPr marL="1371600" lvl="2" indent="-457200">
              <a:buFont typeface="Arial" panose="020B0604020202020204" pitchFamily="34" charset="0"/>
              <a:buChar char="•"/>
            </a:pPr>
            <a:r>
              <a:rPr lang="en-US" sz="2800" dirty="0">
                <a:solidFill>
                  <a:srgbClr val="0070C0"/>
                </a:solidFill>
              </a:rPr>
              <a:t>Contact of the eyes</a:t>
            </a:r>
            <a:r>
              <a:rPr lang="en-US" sz="2800" dirty="0" smtClean="0">
                <a:solidFill>
                  <a:srgbClr val="0070C0"/>
                </a:solidFill>
              </a:rPr>
              <a:t>, nose, </a:t>
            </a:r>
            <a:r>
              <a:rPr lang="en-US" sz="2800" dirty="0">
                <a:solidFill>
                  <a:srgbClr val="0070C0"/>
                </a:solidFill>
              </a:rPr>
              <a:t>mouth, non-intact skin, other mucous </a:t>
            </a:r>
            <a:r>
              <a:rPr lang="en-US" sz="2800" dirty="0" smtClean="0">
                <a:solidFill>
                  <a:srgbClr val="0070C0"/>
                </a:solidFill>
              </a:rPr>
              <a:t>membranes</a:t>
            </a:r>
          </a:p>
          <a:p>
            <a:pPr marL="1371600" lvl="2" indent="-457200">
              <a:buFont typeface="Arial" panose="020B0604020202020204" pitchFamily="34" charset="0"/>
              <a:buChar char="•"/>
            </a:pPr>
            <a:endParaRPr lang="en-US" sz="2800" dirty="0">
              <a:solidFill>
                <a:srgbClr val="0070C0"/>
              </a:solidFill>
            </a:endParaRPr>
          </a:p>
          <a:p>
            <a:pPr marL="1371600" lvl="2" indent="-457200">
              <a:buFont typeface="Arial" panose="020B0604020202020204" pitchFamily="34" charset="0"/>
              <a:buChar char="•"/>
            </a:pPr>
            <a:r>
              <a:rPr lang="en-US" sz="2800" dirty="0" smtClean="0">
                <a:solidFill>
                  <a:srgbClr val="0070C0"/>
                </a:solidFill>
              </a:rPr>
              <a:t>Open areas of the skin- cuts, dermatitis, chapped skin, etc.</a:t>
            </a:r>
            <a:endParaRPr lang="en-US" sz="2800" dirty="0">
              <a:solidFill>
                <a:srgbClr val="0070C0"/>
              </a:solidFill>
            </a:endParaRPr>
          </a:p>
          <a:p>
            <a:pPr lvl="2"/>
            <a:endParaRPr lang="en-US" sz="2800" i="1" dirty="0">
              <a:solidFill>
                <a:srgbClr val="0070C0"/>
              </a:solidFill>
            </a:endParaRPr>
          </a:p>
          <a:p>
            <a:pPr marL="1371600" lvl="2" indent="-457200">
              <a:buFont typeface="Arial" panose="020B0604020202020204" pitchFamily="34" charset="0"/>
              <a:buChar char="•"/>
            </a:pPr>
            <a:r>
              <a:rPr lang="en-US" sz="2800" dirty="0">
                <a:solidFill>
                  <a:srgbClr val="0070C0"/>
                </a:solidFill>
              </a:rPr>
              <a:t>Parenteral contact- Cuts or sticks/punctures </a:t>
            </a:r>
            <a:endParaRPr lang="en-US" sz="2800" dirty="0" smtClean="0">
              <a:solidFill>
                <a:srgbClr val="0070C0"/>
              </a:solidFill>
            </a:endParaRPr>
          </a:p>
          <a:p>
            <a:pPr lvl="2"/>
            <a:r>
              <a:rPr lang="en-US" sz="2800" dirty="0">
                <a:solidFill>
                  <a:srgbClr val="0070C0"/>
                </a:solidFill>
              </a:rPr>
              <a:t>	</a:t>
            </a:r>
            <a:r>
              <a:rPr lang="en-US" sz="2800" dirty="0" smtClean="0">
                <a:solidFill>
                  <a:srgbClr val="0070C0"/>
                </a:solidFill>
              </a:rPr>
              <a:t>from </a:t>
            </a:r>
            <a:r>
              <a:rPr lang="en-US" sz="2800" dirty="0">
                <a:solidFill>
                  <a:srgbClr val="0070C0"/>
                </a:solidFill>
              </a:rPr>
              <a:t>other sharp instruments contaminated with </a:t>
            </a:r>
            <a:r>
              <a:rPr lang="en-US" sz="2800" dirty="0" smtClean="0">
                <a:solidFill>
                  <a:srgbClr val="0070C0"/>
                </a:solidFill>
              </a:rPr>
              <a:t>	infectious blood</a:t>
            </a:r>
            <a:endParaRPr lang="en-US" sz="2800" dirty="0">
              <a:solidFill>
                <a:srgbClr val="0070C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293" y="2689384"/>
            <a:ext cx="3978307" cy="3406615"/>
          </a:xfrm>
          <a:prstGeom prst="rect">
            <a:avLst/>
          </a:prstGeom>
          <a:effectLst>
            <a:softEdge rad="215900"/>
          </a:effec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851" y="6160531"/>
            <a:ext cx="609600" cy="609600"/>
          </a:xfrm>
          <a:prstGeom prst="rect">
            <a:avLst/>
          </a:prstGeom>
        </p:spPr>
      </p:pic>
    </p:spTree>
    <p:extLst>
      <p:ext uri="{BB962C8B-B14F-4D97-AF65-F5344CB8AC3E}">
        <p14:creationId xmlns:p14="http://schemas.microsoft.com/office/powerpoint/2010/main" val="3784116956"/>
      </p:ext>
    </p:extLst>
  </p:cSld>
  <p:clrMapOvr>
    <a:masterClrMapping/>
  </p:clrMapOvr>
  <mc:AlternateContent xmlns:mc="http://schemas.openxmlformats.org/markup-compatibility/2006" xmlns:p14="http://schemas.microsoft.com/office/powerpoint/2010/main">
    <mc:Choice Requires="p14">
      <p:transition spd="slow" p14:dur="2000" advClick="0" advTm="38017"/>
    </mc:Choice>
    <mc:Fallback xmlns="">
      <p:transition spd="slow" advClick="0" advTm="38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3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69" y="101902"/>
            <a:ext cx="3147146" cy="2466101"/>
          </a:xfrm>
          <a:prstGeom prst="rect">
            <a:avLst/>
          </a:prstGeom>
        </p:spPr>
      </p:pic>
      <p:sp>
        <p:nvSpPr>
          <p:cNvPr id="2" name="TextBox 1"/>
          <p:cNvSpPr txBox="1"/>
          <p:nvPr/>
        </p:nvSpPr>
        <p:spPr>
          <a:xfrm>
            <a:off x="4267200" y="688622"/>
            <a:ext cx="4713150" cy="646331"/>
          </a:xfrm>
          <a:prstGeom prst="rect">
            <a:avLst/>
          </a:prstGeom>
          <a:noFill/>
        </p:spPr>
        <p:txBody>
          <a:bodyPr wrap="none" rtlCol="0">
            <a:spAutoFit/>
          </a:bodyPr>
          <a:lstStyle/>
          <a:p>
            <a:r>
              <a:rPr lang="en-US" sz="3600" dirty="0"/>
              <a:t>EXPOSURE INCIDENTS</a:t>
            </a:r>
          </a:p>
        </p:txBody>
      </p:sp>
      <p:sp>
        <p:nvSpPr>
          <p:cNvPr id="5" name="TextBox 4"/>
          <p:cNvSpPr txBox="1"/>
          <p:nvPr/>
        </p:nvSpPr>
        <p:spPr>
          <a:xfrm>
            <a:off x="1238956" y="1704622"/>
            <a:ext cx="10415162" cy="5262979"/>
          </a:xfrm>
          <a:prstGeom prst="rect">
            <a:avLst/>
          </a:prstGeom>
          <a:noFill/>
        </p:spPr>
        <p:txBody>
          <a:bodyPr wrap="square" rtlCol="0">
            <a:spAutoFit/>
          </a:bodyPr>
          <a:lstStyle/>
          <a:p>
            <a:pPr marL="2743200" lvl="5" indent="-457200">
              <a:buFont typeface="Arial" panose="020B0604020202020204" pitchFamily="34" charset="0"/>
              <a:buChar char="•"/>
            </a:pPr>
            <a:r>
              <a:rPr lang="en-US" sz="2800" dirty="0">
                <a:solidFill>
                  <a:srgbClr val="0070C0"/>
                </a:solidFill>
              </a:rPr>
              <a:t>Immediately wash hands and other skin surfaces with soap and water</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r>
              <a:rPr lang="en-US" sz="2800" dirty="0">
                <a:solidFill>
                  <a:srgbClr val="0070C0"/>
                </a:solidFill>
              </a:rPr>
              <a:t>Eye exposure should be flushed with clean water or sterile saline</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r>
              <a:rPr lang="en-US" sz="2800" dirty="0">
                <a:solidFill>
                  <a:srgbClr val="0070C0"/>
                </a:solidFill>
              </a:rPr>
              <a:t>Mouth exposure should be flushed with plain water or mouthwash while nose exposure should be flushed with water</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r>
              <a:rPr lang="en-US" sz="2800" dirty="0">
                <a:solidFill>
                  <a:srgbClr val="0070C0"/>
                </a:solidFill>
              </a:rPr>
              <a:t>Report any exposure to potentially infectious material </a:t>
            </a:r>
            <a:r>
              <a:rPr lang="en-US" sz="2800" dirty="0" smtClean="0">
                <a:solidFill>
                  <a:srgbClr val="0070C0"/>
                </a:solidFill>
              </a:rPr>
              <a:t>immediately to </a:t>
            </a:r>
            <a:r>
              <a:rPr lang="en-US" sz="2800" dirty="0">
                <a:solidFill>
                  <a:srgbClr val="0070C0"/>
                </a:solidFill>
              </a:rPr>
              <a:t>your supervisor</a:t>
            </a:r>
          </a:p>
          <a:p>
            <a:pPr marL="457200" indent="-457200">
              <a:buFont typeface="Arial" panose="020B0604020202020204" pitchFamily="34" charset="0"/>
              <a:buChar char="•"/>
            </a:pPr>
            <a:endParaRPr lang="en-US" sz="2800" dirty="0">
              <a:solidFill>
                <a:srgbClr val="0070C0"/>
              </a:solidFill>
            </a:endParaRPr>
          </a:p>
          <a:p>
            <a:endParaRPr lang="en-US" sz="2800" dirty="0">
              <a:solidFill>
                <a:srgbClr val="0070C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4518" y="5930774"/>
            <a:ext cx="609600" cy="609600"/>
          </a:xfrm>
          <a:prstGeom prst="rect">
            <a:avLst/>
          </a:prstGeom>
        </p:spPr>
      </p:pic>
    </p:spTree>
    <p:extLst>
      <p:ext uri="{BB962C8B-B14F-4D97-AF65-F5344CB8AC3E}">
        <p14:creationId xmlns:p14="http://schemas.microsoft.com/office/powerpoint/2010/main" val="2019792728"/>
      </p:ext>
    </p:extLst>
  </p:cSld>
  <p:clrMapOvr>
    <a:masterClrMapping/>
  </p:clrMapOvr>
  <mc:AlternateContent xmlns:mc="http://schemas.openxmlformats.org/markup-compatibility/2006" xmlns:p14="http://schemas.microsoft.com/office/powerpoint/2010/main">
    <mc:Choice Requires="p14">
      <p:transition p14:dur="10" advClick="0" advTm="32000"/>
    </mc:Choice>
    <mc:Fallback xmlns="">
      <p:transition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52712" y="474134"/>
            <a:ext cx="4955822" cy="707886"/>
          </a:xfrm>
          <a:prstGeom prst="rect">
            <a:avLst/>
          </a:prstGeom>
          <a:noFill/>
          <a:effectLst>
            <a:outerShdw blurRad="50800" dist="25400" dir="5400000" algn="ctr" rotWithShape="0">
              <a:srgbClr val="000000">
                <a:alpha val="43137"/>
              </a:srgbClr>
            </a:outerShdw>
          </a:effectLst>
        </p:spPr>
        <p:txBody>
          <a:bodyPr wrap="square" rtlCol="0">
            <a:spAutoFit/>
          </a:bodyPr>
          <a:lstStyle/>
          <a:p>
            <a:r>
              <a:rPr lang="en-US" sz="4000" dirty="0"/>
              <a:t>	POST-EXPOSURE</a:t>
            </a:r>
          </a:p>
        </p:txBody>
      </p:sp>
      <p:sp>
        <p:nvSpPr>
          <p:cNvPr id="3" name="TextBox 2"/>
          <p:cNvSpPr txBox="1"/>
          <p:nvPr/>
        </p:nvSpPr>
        <p:spPr>
          <a:xfrm>
            <a:off x="1796903" y="2145547"/>
            <a:ext cx="9403644"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70C0"/>
                </a:solidFill>
              </a:rPr>
              <a:t>Medical Evaluation</a:t>
            </a:r>
          </a:p>
          <a:p>
            <a:pPr marL="285750" indent="-285750">
              <a:buFont typeface="Arial" panose="020B0604020202020204" pitchFamily="34" charset="0"/>
              <a:buChar char="•"/>
            </a:pPr>
            <a:endParaRPr lang="en-US" sz="2800" dirty="0">
              <a:solidFill>
                <a:srgbClr val="0070C0"/>
              </a:solidFill>
            </a:endParaRPr>
          </a:p>
          <a:p>
            <a:pPr marL="285750" indent="-285750">
              <a:buFont typeface="Arial" panose="020B0604020202020204" pitchFamily="34" charset="0"/>
              <a:buChar char="•"/>
            </a:pPr>
            <a:r>
              <a:rPr lang="en-US" sz="2800" dirty="0" smtClean="0">
                <a:solidFill>
                  <a:srgbClr val="0070C0"/>
                </a:solidFill>
              </a:rPr>
              <a:t>Vaccination if desired and not already </a:t>
            </a:r>
          </a:p>
          <a:p>
            <a:r>
              <a:rPr lang="en-US" sz="2800" dirty="0" smtClean="0">
                <a:solidFill>
                  <a:srgbClr val="0070C0"/>
                </a:solidFill>
              </a:rPr>
              <a:t>     vaccinated </a:t>
            </a:r>
            <a:r>
              <a:rPr lang="en-US" sz="2800" dirty="0">
                <a:solidFill>
                  <a:srgbClr val="0070C0"/>
                </a:solidFill>
              </a:rPr>
              <a:t>(Hep B only)</a:t>
            </a:r>
          </a:p>
          <a:p>
            <a:pPr marL="285750" indent="-285750">
              <a:buFont typeface="Arial" panose="020B0604020202020204" pitchFamily="34" charset="0"/>
              <a:buChar char="•"/>
            </a:pPr>
            <a:endParaRPr lang="en-US" sz="2800" dirty="0">
              <a:solidFill>
                <a:srgbClr val="0070C0"/>
              </a:solidFill>
            </a:endParaRPr>
          </a:p>
          <a:p>
            <a:pPr marL="285750" indent="-285750">
              <a:buFont typeface="Arial" panose="020B0604020202020204" pitchFamily="34" charset="0"/>
              <a:buChar char="•"/>
            </a:pPr>
            <a:r>
              <a:rPr lang="en-US" sz="2800" dirty="0" smtClean="0">
                <a:solidFill>
                  <a:srgbClr val="0070C0"/>
                </a:solidFill>
              </a:rPr>
              <a:t> No cost to the employee</a:t>
            </a:r>
          </a:p>
          <a:p>
            <a:pPr marL="285750" indent="-285750">
              <a:buFont typeface="Arial" panose="020B0604020202020204" pitchFamily="34" charset="0"/>
              <a:buChar char="•"/>
            </a:pPr>
            <a:endParaRPr lang="en-US" sz="2800" dirty="0">
              <a:solidFill>
                <a:srgbClr val="0070C0"/>
              </a:solidFill>
            </a:endParaRPr>
          </a:p>
          <a:p>
            <a:pPr marL="285750" indent="-285750">
              <a:buFont typeface="Arial" panose="020B0604020202020204" pitchFamily="34" charset="0"/>
              <a:buChar char="•"/>
            </a:pPr>
            <a:r>
              <a:rPr lang="en-US" sz="2800" dirty="0" smtClean="0">
                <a:solidFill>
                  <a:srgbClr val="0070C0"/>
                </a:solidFill>
              </a:rPr>
              <a:t>Prompt medical evaluation may reduce the risk of acquiring and transmitting disease</a:t>
            </a:r>
            <a:endParaRPr lang="en-US" sz="2800" dirty="0">
              <a:solidFill>
                <a:srgbClr val="0070C0"/>
              </a:solidFill>
            </a:endParaRPr>
          </a:p>
          <a:p>
            <a:pPr marL="285750" indent="-285750">
              <a:buFont typeface="Arial" panose="020B0604020202020204" pitchFamily="34" charset="0"/>
              <a:buChar char="•"/>
            </a:pPr>
            <a:endParaRPr lang="en-US" sz="2800" dirty="0">
              <a:solidFill>
                <a:srgbClr val="0070C0"/>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2749" y="1354237"/>
            <a:ext cx="3281835" cy="2731625"/>
          </a:xfrm>
          <a:prstGeom prst="rect">
            <a:avLst/>
          </a:prstGeom>
          <a:effectLst>
            <a:softEdge rad="266700"/>
          </a:effectLst>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3402" y="6102790"/>
            <a:ext cx="609600" cy="609600"/>
          </a:xfrm>
          <a:prstGeom prst="rect">
            <a:avLst/>
          </a:prstGeom>
        </p:spPr>
      </p:pic>
    </p:spTree>
    <p:extLst>
      <p:ext uri="{BB962C8B-B14F-4D97-AF65-F5344CB8AC3E}">
        <p14:creationId xmlns:p14="http://schemas.microsoft.com/office/powerpoint/2010/main" val="791956305"/>
      </p:ext>
    </p:extLst>
  </p:cSld>
  <p:clrMapOvr>
    <a:masterClrMapping/>
  </p:clrMapOvr>
  <mc:AlternateContent xmlns:mc="http://schemas.openxmlformats.org/markup-compatibility/2006" xmlns:p14="http://schemas.microsoft.com/office/powerpoint/2010/main">
    <mc:Choice Requires="p14">
      <p:transition spd="slow" p14:dur="2000" advClick="0" advTm="80670"/>
    </mc:Choice>
    <mc:Fallback xmlns="">
      <p:transition spd="slow" advClick="0" advTm="80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575" y="100585"/>
            <a:ext cx="10018713" cy="1264920"/>
          </a:xfrm>
        </p:spPr>
        <p:txBody>
          <a:bodyPr>
            <a:normAutofit/>
          </a:bodyPr>
          <a:lstStyle/>
          <a:p>
            <a:r>
              <a:rPr lang="en-US" sz="3600" dirty="0"/>
              <a:t>THINGS TO CONSIDER WHEN DETERMINING RISK OF EXPOSURE </a:t>
            </a:r>
          </a:p>
        </p:txBody>
      </p:sp>
      <p:sp>
        <p:nvSpPr>
          <p:cNvPr id="4" name="TextBox 3"/>
          <p:cNvSpPr txBox="1"/>
          <p:nvPr/>
        </p:nvSpPr>
        <p:spPr>
          <a:xfrm>
            <a:off x="2560320" y="1572768"/>
            <a:ext cx="10082784" cy="569386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Exposed blood must be infected with a BBP</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r>
              <a:rPr lang="en-US" sz="2800" dirty="0">
                <a:solidFill>
                  <a:srgbClr val="0070C0"/>
                </a:solidFill>
              </a:rPr>
              <a:t>Exposure type (cut in skin, needlestick, etc.)</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r>
              <a:rPr lang="en-US" sz="2800" dirty="0">
                <a:solidFill>
                  <a:srgbClr val="0070C0"/>
                </a:solidFill>
              </a:rPr>
              <a:t>Amount of blood involved in the exposure</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r>
              <a:rPr lang="en-US" sz="2800" dirty="0">
                <a:solidFill>
                  <a:srgbClr val="0070C0"/>
                </a:solidFill>
              </a:rPr>
              <a:t>Amount of the disease in the blood at time of exposure</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r>
              <a:rPr lang="en-US" sz="2800" dirty="0">
                <a:solidFill>
                  <a:srgbClr val="0070C0"/>
                </a:solidFill>
              </a:rPr>
              <a:t>Open sores, cuts, or rash on your skin</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r>
              <a:rPr lang="en-US" sz="2800" dirty="0">
                <a:solidFill>
                  <a:srgbClr val="0070C0"/>
                </a:solidFill>
              </a:rPr>
              <a:t>Person must be susceptible to the disease </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endParaRPr lang="en-US" sz="2800" dirty="0">
              <a:solidFill>
                <a:srgbClr val="0070C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5172" y="6030363"/>
            <a:ext cx="609600" cy="609600"/>
          </a:xfrm>
          <a:prstGeom prst="rect">
            <a:avLst/>
          </a:prstGeom>
        </p:spPr>
      </p:pic>
    </p:spTree>
    <p:extLst>
      <p:ext uri="{BB962C8B-B14F-4D97-AF65-F5344CB8AC3E}">
        <p14:creationId xmlns:p14="http://schemas.microsoft.com/office/powerpoint/2010/main" val="1318356011"/>
      </p:ext>
    </p:extLst>
  </p:cSld>
  <p:clrMapOvr>
    <a:masterClrMapping/>
  </p:clrMapOvr>
  <mc:AlternateContent xmlns:mc="http://schemas.openxmlformats.org/markup-compatibility/2006" xmlns:p14="http://schemas.microsoft.com/office/powerpoint/2010/main">
    <mc:Choice Requires="p14">
      <p:transition spd="slow" p14:dur="2000" advClick="0" advTm="84330"/>
    </mc:Choice>
    <mc:Fallback xmlns="">
      <p:transition spd="slow" advClick="0" advTm="8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THREE</a:t>
            </a:r>
            <a:r>
              <a:rPr lang="en-US" sz="4800" dirty="0">
                <a:solidFill>
                  <a:srgbClr val="0070C0"/>
                </a:solidFill>
              </a:rPr>
              <a:t> </a:t>
            </a:r>
            <a:r>
              <a:rPr lang="en-US" sz="4800" dirty="0"/>
              <a:t>DISEASES MENTIONED IN OSHA PLAN</a:t>
            </a:r>
            <a:endParaRPr lang="en-US" sz="4800" dirty="0">
              <a:solidFill>
                <a:srgbClr val="0070C0"/>
              </a:solidFill>
            </a:endParaRPr>
          </a:p>
        </p:txBody>
      </p:sp>
      <p:sp>
        <p:nvSpPr>
          <p:cNvPr id="3" name="Content Placeholder 2"/>
          <p:cNvSpPr>
            <a:spLocks noGrp="1"/>
          </p:cNvSpPr>
          <p:nvPr>
            <p:ph idx="1"/>
          </p:nvPr>
        </p:nvSpPr>
        <p:spPr>
          <a:xfrm>
            <a:off x="4090350" y="2901696"/>
            <a:ext cx="10018713" cy="3352800"/>
          </a:xfrm>
        </p:spPr>
        <p:txBody>
          <a:bodyPr>
            <a:normAutofit/>
          </a:bodyPr>
          <a:lstStyle/>
          <a:p>
            <a:r>
              <a:rPr lang="en-US" sz="4000" dirty="0">
                <a:solidFill>
                  <a:srgbClr val="0070C0"/>
                </a:solidFill>
              </a:rPr>
              <a:t>HEPATITIS B</a:t>
            </a:r>
          </a:p>
          <a:p>
            <a:r>
              <a:rPr lang="en-US" sz="4000" dirty="0">
                <a:solidFill>
                  <a:srgbClr val="0070C0"/>
                </a:solidFill>
              </a:rPr>
              <a:t>HEPATITIS C</a:t>
            </a:r>
          </a:p>
          <a:p>
            <a:r>
              <a:rPr lang="en-US" sz="4000" dirty="0">
                <a:solidFill>
                  <a:srgbClr val="0070C0"/>
                </a:solidFill>
              </a:rPr>
              <a:t>HIV/AIDS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3881" y="5182271"/>
            <a:ext cx="1429634" cy="1072225"/>
          </a:xfrm>
          <a:prstGeom prst="rect">
            <a:avLst/>
          </a:prstGeom>
          <a:effectLst>
            <a:softEdge rad="0"/>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158" y="6166165"/>
            <a:ext cx="609600" cy="609600"/>
          </a:xfrm>
          <a:prstGeom prst="rect">
            <a:avLst/>
          </a:prstGeom>
        </p:spPr>
      </p:pic>
    </p:spTree>
    <p:extLst>
      <p:ext uri="{BB962C8B-B14F-4D97-AF65-F5344CB8AC3E}">
        <p14:creationId xmlns:p14="http://schemas.microsoft.com/office/powerpoint/2010/main" val="3472445760"/>
      </p:ext>
    </p:extLst>
  </p:cSld>
  <p:clrMapOvr>
    <a:masterClrMapping/>
  </p:clrMapOvr>
  <mc:AlternateContent xmlns:mc="http://schemas.openxmlformats.org/markup-compatibility/2006" xmlns:p14="http://schemas.microsoft.com/office/powerpoint/2010/main">
    <mc:Choice Requires="p14">
      <p:transition spd="slow" p14:dur="2000" advClick="0" advTm="34510"/>
    </mc:Choice>
    <mc:Fallback xmlns="">
      <p:transition spd="slow" advClick="0" advTm="34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250" y="4080510"/>
            <a:ext cx="2379459" cy="2642408"/>
          </a:xfrm>
          <a:prstGeom prst="rect">
            <a:avLst/>
          </a:prstGeom>
        </p:spPr>
      </p:pic>
      <p:sp>
        <p:nvSpPr>
          <p:cNvPr id="2" name="Title 1"/>
          <p:cNvSpPr>
            <a:spLocks noGrp="1"/>
          </p:cNvSpPr>
          <p:nvPr>
            <p:ph type="title"/>
          </p:nvPr>
        </p:nvSpPr>
        <p:spPr>
          <a:xfrm flipH="1">
            <a:off x="3438738" y="238990"/>
            <a:ext cx="6109855" cy="2119744"/>
          </a:xfrm>
        </p:spPr>
        <p:txBody>
          <a:bodyPr/>
          <a:lstStyle/>
          <a:p>
            <a:r>
              <a:rPr lang="en-US" dirty="0"/>
              <a:t>HEPATITIS B</a:t>
            </a:r>
          </a:p>
        </p:txBody>
      </p:sp>
      <p:sp>
        <p:nvSpPr>
          <p:cNvPr id="3" name="Content Placeholder 2"/>
          <p:cNvSpPr>
            <a:spLocks noGrp="1"/>
          </p:cNvSpPr>
          <p:nvPr>
            <p:ph idx="1"/>
          </p:nvPr>
        </p:nvSpPr>
        <p:spPr>
          <a:xfrm>
            <a:off x="1484308" y="1475509"/>
            <a:ext cx="10018713" cy="4208318"/>
          </a:xfrm>
        </p:spPr>
        <p:txBody>
          <a:bodyPr/>
          <a:lstStyle/>
          <a:p>
            <a:r>
              <a:rPr lang="en-US" dirty="0">
                <a:solidFill>
                  <a:srgbClr val="0070C0"/>
                </a:solidFill>
              </a:rPr>
              <a:t>Hepatitis means inflammation of the liver</a:t>
            </a:r>
          </a:p>
          <a:p>
            <a:r>
              <a:rPr lang="en-US" dirty="0">
                <a:solidFill>
                  <a:srgbClr val="0070C0"/>
                </a:solidFill>
              </a:rPr>
              <a:t>Viral infection that attacks the liver causing acute (new) infection or chronic (unable to get rid of the virus after 6 months) infection</a:t>
            </a:r>
          </a:p>
          <a:p>
            <a:r>
              <a:rPr lang="en-US" dirty="0">
                <a:solidFill>
                  <a:srgbClr val="0070C0"/>
                </a:solidFill>
              </a:rPr>
              <a:t>Symptoms generally appear 3 months after exposure but can appear from 3 weeks to 6 months after exposure</a:t>
            </a:r>
          </a:p>
          <a:p>
            <a:r>
              <a:rPr lang="en-US" dirty="0">
                <a:solidFill>
                  <a:srgbClr val="0070C0"/>
                </a:solidFill>
              </a:rPr>
              <a:t>Can survive outside the body for up to 7 days</a:t>
            </a:r>
          </a:p>
          <a:p>
            <a:endParaRPr lang="en-US" dirty="0">
              <a:solidFill>
                <a:srgbClr val="0070C0"/>
              </a:solidFill>
            </a:endParaRPr>
          </a:p>
          <a:p>
            <a:pPr marL="0" indent="0">
              <a:buNone/>
            </a:pPr>
            <a:endParaRPr lang="en-US" dirty="0">
              <a:solidFill>
                <a:srgbClr val="0070C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731" y="6113318"/>
            <a:ext cx="609600" cy="609600"/>
          </a:xfrm>
          <a:prstGeom prst="rect">
            <a:avLst/>
          </a:prstGeom>
        </p:spPr>
      </p:pic>
    </p:spTree>
    <p:extLst>
      <p:ext uri="{BB962C8B-B14F-4D97-AF65-F5344CB8AC3E}">
        <p14:creationId xmlns:p14="http://schemas.microsoft.com/office/powerpoint/2010/main" val="744746040"/>
      </p:ext>
    </p:extLst>
  </p:cSld>
  <p:clrMapOvr>
    <a:masterClrMapping/>
  </p:clrMapOvr>
  <mc:AlternateContent xmlns:mc="http://schemas.openxmlformats.org/markup-compatibility/2006" xmlns:p14="http://schemas.microsoft.com/office/powerpoint/2010/main">
    <mc:Choice Requires="p14">
      <p:transition p14:dur="10" advClick="0" advTm="94940"/>
    </mc:Choice>
    <mc:Fallback xmlns="">
      <p:transition advClick="0" advTm="9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632" y="487681"/>
            <a:ext cx="6047232" cy="581558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509" y="6157111"/>
            <a:ext cx="609600" cy="609600"/>
          </a:xfrm>
          <a:prstGeom prst="rect">
            <a:avLst/>
          </a:prstGeom>
        </p:spPr>
      </p:pic>
    </p:spTree>
    <p:extLst>
      <p:ext uri="{BB962C8B-B14F-4D97-AF65-F5344CB8AC3E}">
        <p14:creationId xmlns:p14="http://schemas.microsoft.com/office/powerpoint/2010/main" val="2012346561"/>
      </p:ext>
    </p:extLst>
  </p:cSld>
  <p:clrMapOvr>
    <a:masterClrMapping/>
  </p:clrMapOvr>
  <mc:AlternateContent xmlns:mc="http://schemas.openxmlformats.org/markup-compatibility/2006" xmlns:p14="http://schemas.microsoft.com/office/powerpoint/2010/main">
    <mc:Choice Requires="p14">
      <p:transition spd="slow" p14:dur="2000" advClick="0" advTm="29260"/>
    </mc:Choice>
    <mc:Fallback xmlns="">
      <p:transition spd="slow" advClick="0" advTm="2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536" y="1031358"/>
            <a:ext cx="3232297" cy="1157176"/>
          </a:xfrm>
        </p:spPr>
        <p:txBody>
          <a:bodyPr/>
          <a:lstStyle/>
          <a:p>
            <a:r>
              <a:rPr lang="en-US" sz="4400" dirty="0"/>
              <a:t>HEPATITIS C</a:t>
            </a:r>
            <a:r>
              <a:rPr lang="en-US" dirty="0"/>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68" y="0"/>
            <a:ext cx="4830187" cy="3126522"/>
          </a:xfrm>
          <a:prstGeom prst="rect">
            <a:avLst/>
          </a:prstGeom>
          <a:ln>
            <a:solidFill>
              <a:srgbClr val="00B0F0"/>
            </a:solidFill>
          </a:ln>
        </p:spPr>
      </p:pic>
      <p:sp>
        <p:nvSpPr>
          <p:cNvPr id="3" name="Content Placeholder 2"/>
          <p:cNvSpPr>
            <a:spLocks noGrp="1"/>
          </p:cNvSpPr>
          <p:nvPr>
            <p:ph idx="1"/>
          </p:nvPr>
        </p:nvSpPr>
        <p:spPr>
          <a:xfrm>
            <a:off x="2294801" y="3242931"/>
            <a:ext cx="10018713" cy="3234070"/>
          </a:xfrm>
        </p:spPr>
        <p:txBody>
          <a:bodyPr/>
          <a:lstStyle/>
          <a:p>
            <a:r>
              <a:rPr lang="en-US" sz="2800" dirty="0">
                <a:solidFill>
                  <a:srgbClr val="0070C0"/>
                </a:solidFill>
              </a:rPr>
              <a:t>The most common </a:t>
            </a:r>
            <a:r>
              <a:rPr lang="en-US" sz="2800" dirty="0" smtClean="0">
                <a:solidFill>
                  <a:srgbClr val="0070C0"/>
                </a:solidFill>
              </a:rPr>
              <a:t>bloodborne </a:t>
            </a:r>
            <a:r>
              <a:rPr lang="en-US" sz="2800" dirty="0">
                <a:solidFill>
                  <a:srgbClr val="0070C0"/>
                </a:solidFill>
              </a:rPr>
              <a:t>infection in the U.S.</a:t>
            </a:r>
          </a:p>
          <a:p>
            <a:endParaRPr lang="en-US" sz="2800" dirty="0">
              <a:solidFill>
                <a:srgbClr val="0070C0"/>
              </a:solidFill>
            </a:endParaRPr>
          </a:p>
          <a:p>
            <a:r>
              <a:rPr lang="en-US" sz="2800" dirty="0">
                <a:solidFill>
                  <a:srgbClr val="0070C0"/>
                </a:solidFill>
              </a:rPr>
              <a:t> 75-85% of those infected will develop chronic Hep C</a:t>
            </a:r>
          </a:p>
          <a:p>
            <a:endParaRPr lang="en-US" sz="2800" dirty="0">
              <a:solidFill>
                <a:srgbClr val="0070C0"/>
              </a:solidFill>
            </a:endParaRPr>
          </a:p>
          <a:p>
            <a:r>
              <a:rPr lang="en-US" sz="2800" dirty="0">
                <a:solidFill>
                  <a:srgbClr val="0070C0"/>
                </a:solidFill>
              </a:rPr>
              <a:t>70-80% show no symptoms</a:t>
            </a:r>
          </a:p>
          <a:p>
            <a:endParaRPr lang="en-US" sz="2800" dirty="0">
              <a:solidFill>
                <a:srgbClr val="0070C0"/>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851" y="5983810"/>
            <a:ext cx="609600" cy="609600"/>
          </a:xfrm>
          <a:prstGeom prst="rect">
            <a:avLst/>
          </a:prstGeom>
        </p:spPr>
      </p:pic>
    </p:spTree>
    <p:extLst>
      <p:ext uri="{BB962C8B-B14F-4D97-AF65-F5344CB8AC3E}">
        <p14:creationId xmlns:p14="http://schemas.microsoft.com/office/powerpoint/2010/main" val="3394467253"/>
      </p:ext>
    </p:extLst>
  </p:cSld>
  <p:clrMapOvr>
    <a:masterClrMapping/>
  </p:clrMapOvr>
  <mc:AlternateContent xmlns:mc="http://schemas.openxmlformats.org/markup-compatibility/2006" xmlns:p14="http://schemas.microsoft.com/office/powerpoint/2010/main">
    <mc:Choice Requires="p14">
      <p:transition spd="slow" p14:dur="2000" advClick="0" advTm="29680"/>
    </mc:Choice>
    <mc:Fallback xmlns="">
      <p:transition spd="slow" advClick="0" advTm="29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874331"/>
          </a:xfrm>
        </p:spPr>
        <p:txBody>
          <a:bodyPr/>
          <a:lstStyle/>
          <a:p>
            <a:r>
              <a:rPr lang="en-US" dirty="0"/>
              <a:t>HEPATITIS C SYMPTOMS</a:t>
            </a:r>
          </a:p>
        </p:txBody>
      </p:sp>
      <p:sp>
        <p:nvSpPr>
          <p:cNvPr id="3" name="Content Placeholder 2"/>
          <p:cNvSpPr>
            <a:spLocks noGrp="1"/>
          </p:cNvSpPr>
          <p:nvPr>
            <p:ph idx="1"/>
          </p:nvPr>
        </p:nvSpPr>
        <p:spPr>
          <a:xfrm>
            <a:off x="1484310" y="1560131"/>
            <a:ext cx="10018713" cy="4564222"/>
          </a:xfrm>
        </p:spPr>
        <p:txBody>
          <a:bodyPr/>
          <a:lstStyle/>
          <a:p>
            <a:pPr>
              <a:buFont typeface="Arial" panose="020B0604020202020204" pitchFamily="34" charset="0"/>
              <a:buChar char="•"/>
            </a:pPr>
            <a:r>
              <a:rPr lang="en-US" sz="2800" dirty="0">
                <a:solidFill>
                  <a:srgbClr val="0070C0"/>
                </a:solidFill>
              </a:rPr>
              <a:t>Bleeding &amp; Bruising easily</a:t>
            </a:r>
          </a:p>
          <a:p>
            <a:r>
              <a:rPr lang="en-US" sz="2800" dirty="0">
                <a:solidFill>
                  <a:srgbClr val="0070C0"/>
                </a:solidFill>
              </a:rPr>
              <a:t>Fever</a:t>
            </a:r>
          </a:p>
          <a:p>
            <a:r>
              <a:rPr lang="en-US" sz="2800" dirty="0">
                <a:solidFill>
                  <a:srgbClr val="0070C0"/>
                </a:solidFill>
              </a:rPr>
              <a:t>Dark Urine</a:t>
            </a:r>
          </a:p>
          <a:p>
            <a:r>
              <a:rPr lang="en-US" sz="2800" dirty="0">
                <a:solidFill>
                  <a:srgbClr val="0070C0"/>
                </a:solidFill>
              </a:rPr>
              <a:t>Sore Muscles</a:t>
            </a:r>
          </a:p>
          <a:p>
            <a:r>
              <a:rPr lang="en-US" sz="2800" dirty="0">
                <a:solidFill>
                  <a:srgbClr val="0070C0"/>
                </a:solidFill>
              </a:rPr>
              <a:t>Itchy skin</a:t>
            </a:r>
          </a:p>
          <a:p>
            <a:pPr marL="0" indent="0">
              <a:buNone/>
            </a:pPr>
            <a:endParaRPr lang="en-US" sz="2800" dirty="0">
              <a:solidFill>
                <a:srgbClr val="0070C0"/>
              </a:solidFill>
            </a:endParaRPr>
          </a:p>
          <a:p>
            <a:pPr marL="0" indent="0">
              <a:buNone/>
            </a:pPr>
            <a:endParaRPr lang="en-US" dirty="0">
              <a:solidFill>
                <a:srgbClr val="0070C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651" y="1799142"/>
            <a:ext cx="2603571" cy="1735714"/>
          </a:xfrm>
          <a:prstGeom prst="ellipse">
            <a:avLst/>
          </a:prstGeom>
          <a:ln w="635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517" y="4395676"/>
            <a:ext cx="4143520" cy="1967688"/>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7695" y="2036824"/>
            <a:ext cx="3788956" cy="25247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2372" y="6124353"/>
            <a:ext cx="609600" cy="609600"/>
          </a:xfrm>
          <a:prstGeom prst="rect">
            <a:avLst/>
          </a:prstGeom>
        </p:spPr>
      </p:pic>
    </p:spTree>
    <p:extLst>
      <p:ext uri="{BB962C8B-B14F-4D97-AF65-F5344CB8AC3E}">
        <p14:creationId xmlns:p14="http://schemas.microsoft.com/office/powerpoint/2010/main" val="3947760879"/>
      </p:ext>
    </p:extLst>
  </p:cSld>
  <p:clrMapOvr>
    <a:masterClrMapping/>
  </p:clrMapOvr>
  <mc:AlternateContent xmlns:mc="http://schemas.openxmlformats.org/markup-compatibility/2006" xmlns:p14="http://schemas.microsoft.com/office/powerpoint/2010/main">
    <mc:Choice Requires="p14">
      <p:transition spd="slow" p14:dur="2000" advClick="0" advTm="41040"/>
    </mc:Choice>
    <mc:Fallback xmlns="">
      <p:transition spd="slow" advClick="0" advTm="4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0"/>
            <a:ext cx="10018713" cy="1752599"/>
          </a:xfrm>
        </p:spPr>
        <p:txBody>
          <a:bodyPr/>
          <a:lstStyle/>
          <a:p>
            <a:r>
              <a:rPr lang="en-US" dirty="0"/>
              <a:t>HEPATITIS C EXPOSURE</a:t>
            </a:r>
          </a:p>
        </p:txBody>
      </p:sp>
      <p:sp>
        <p:nvSpPr>
          <p:cNvPr id="3" name="Content Placeholder 2"/>
          <p:cNvSpPr>
            <a:spLocks noGrp="1"/>
          </p:cNvSpPr>
          <p:nvPr>
            <p:ph idx="1"/>
          </p:nvPr>
        </p:nvSpPr>
        <p:spPr>
          <a:xfrm>
            <a:off x="1448424" y="1398770"/>
            <a:ext cx="10018713" cy="3124201"/>
          </a:xfrm>
        </p:spPr>
        <p:txBody>
          <a:bodyPr>
            <a:normAutofit fontScale="92500" lnSpcReduction="20000"/>
          </a:bodyPr>
          <a:lstStyle/>
          <a:p>
            <a:endParaRPr lang="en-US" sz="2800" dirty="0">
              <a:solidFill>
                <a:srgbClr val="0070C0"/>
              </a:solidFill>
            </a:endParaRPr>
          </a:p>
          <a:p>
            <a:r>
              <a:rPr lang="en-US" sz="2800" dirty="0">
                <a:solidFill>
                  <a:srgbClr val="0070C0"/>
                </a:solidFill>
              </a:rPr>
              <a:t>Primarily through parenteral exposures to human blood</a:t>
            </a:r>
          </a:p>
          <a:p>
            <a:r>
              <a:rPr lang="en-US" sz="2800" dirty="0">
                <a:solidFill>
                  <a:srgbClr val="0070C0"/>
                </a:solidFill>
              </a:rPr>
              <a:t>Less commonly through razors, toothbrushes and unregulated tattooing</a:t>
            </a:r>
          </a:p>
          <a:p>
            <a:r>
              <a:rPr lang="en-US" sz="2800" dirty="0">
                <a:solidFill>
                  <a:srgbClr val="0070C0"/>
                </a:solidFill>
              </a:rPr>
              <a:t>It is NOT spread through coughing, sneezing, food or water</a:t>
            </a:r>
          </a:p>
          <a:p>
            <a:r>
              <a:rPr lang="en-US" sz="2800" dirty="0">
                <a:solidFill>
                  <a:srgbClr val="0070C0"/>
                </a:solidFill>
              </a:rPr>
              <a:t>Hep C virus can live outside the body at room temperature, on environmental surfaces, for up to 3 weeks</a:t>
            </a:r>
          </a:p>
          <a:p>
            <a:endParaRPr lang="en-US" dirty="0">
              <a:solidFill>
                <a:srgbClr val="0070C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437" y="4293342"/>
            <a:ext cx="2821826" cy="229490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276" y="4447262"/>
            <a:ext cx="3306511" cy="2258338"/>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7261" y="5615663"/>
            <a:ext cx="609600" cy="609600"/>
          </a:xfrm>
          <a:prstGeom prst="rect">
            <a:avLst/>
          </a:prstGeom>
        </p:spPr>
      </p:pic>
    </p:spTree>
    <p:extLst>
      <p:ext uri="{BB962C8B-B14F-4D97-AF65-F5344CB8AC3E}">
        <p14:creationId xmlns:p14="http://schemas.microsoft.com/office/powerpoint/2010/main" val="926634650"/>
      </p:ext>
    </p:extLst>
  </p:cSld>
  <p:clrMapOvr>
    <a:masterClrMapping/>
  </p:clrMapOvr>
  <mc:AlternateContent xmlns:mc="http://schemas.openxmlformats.org/markup-compatibility/2006" xmlns:p14="http://schemas.microsoft.com/office/powerpoint/2010/main">
    <mc:Choice Requires="p14">
      <p:transition p14:dur="10" advClick="0" advTm="43000"/>
    </mc:Choice>
    <mc:Fallback xmlns="">
      <p:transition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16225" y="2827865"/>
            <a:ext cx="6650606" cy="682753"/>
          </a:xfrm>
        </p:spPr>
        <p:txBody>
          <a:bodyPr>
            <a:normAutofit/>
          </a:bodyPr>
          <a:lstStyle/>
          <a:p>
            <a:r>
              <a:rPr lang="en-US" sz="3600" dirty="0"/>
              <a:t>BLOODBORNE PATHOGENS</a:t>
            </a:r>
          </a:p>
        </p:txBody>
      </p:sp>
      <p:sp>
        <p:nvSpPr>
          <p:cNvPr id="3" name="Subtitle 2"/>
          <p:cNvSpPr>
            <a:spLocks noGrp="1"/>
          </p:cNvSpPr>
          <p:nvPr>
            <p:ph type="subTitle" idx="1"/>
          </p:nvPr>
        </p:nvSpPr>
        <p:spPr>
          <a:xfrm>
            <a:off x="5925312" y="4240107"/>
            <a:ext cx="5522976" cy="1388534"/>
          </a:xfrm>
        </p:spPr>
        <p:txBody>
          <a:bodyPr>
            <a:normAutofit/>
          </a:bodyPr>
          <a:lstStyle/>
          <a:p>
            <a:r>
              <a:rPr lang="en-US" sz="3200" dirty="0"/>
              <a:t>Environmental Health &amp; Safety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5120" y="-192710"/>
            <a:ext cx="6327648" cy="3217681"/>
          </a:xfrm>
          <a:prstGeom prst="rect">
            <a:avLst/>
          </a:prstGeom>
        </p:spPr>
      </p:pic>
      <p:sp>
        <p:nvSpPr>
          <p:cNvPr id="7" name="TextBox 6"/>
          <p:cNvSpPr txBox="1"/>
          <p:nvPr/>
        </p:nvSpPr>
        <p:spPr>
          <a:xfrm>
            <a:off x="8362657" y="5443975"/>
            <a:ext cx="2786725" cy="523220"/>
          </a:xfrm>
          <a:prstGeom prst="rect">
            <a:avLst/>
          </a:prstGeom>
          <a:noFill/>
        </p:spPr>
        <p:txBody>
          <a:bodyPr wrap="none" rtlCol="0">
            <a:spAutoFit/>
          </a:bodyPr>
          <a:lstStyle/>
          <a:p>
            <a:r>
              <a:rPr lang="en-US" sz="2800" dirty="0"/>
              <a:t>Brandon Clidence</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7188" y="6187142"/>
            <a:ext cx="609600" cy="609600"/>
          </a:xfrm>
          <a:prstGeom prst="rect">
            <a:avLst/>
          </a:prstGeom>
        </p:spPr>
      </p:pic>
    </p:spTree>
    <p:extLst>
      <p:ext uri="{BB962C8B-B14F-4D97-AF65-F5344CB8AC3E}">
        <p14:creationId xmlns:p14="http://schemas.microsoft.com/office/powerpoint/2010/main" val="1138235681"/>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52541"/>
            <a:ext cx="10018713" cy="1233191"/>
          </a:xfrm>
        </p:spPr>
        <p:txBody>
          <a:bodyPr>
            <a:normAutofit fontScale="90000"/>
          </a:bodyPr>
          <a:lstStyle/>
          <a:p>
            <a:r>
              <a:rPr lang="en-US" dirty="0"/>
              <a:t> Hepatitis C Treatment</a:t>
            </a:r>
            <a:br>
              <a:rPr lang="en-US" dirty="0"/>
            </a:br>
            <a:endParaRPr lang="en-US" sz="4400" dirty="0"/>
          </a:p>
        </p:txBody>
      </p:sp>
      <p:sp>
        <p:nvSpPr>
          <p:cNvPr id="3" name="TextBox 2"/>
          <p:cNvSpPr txBox="1"/>
          <p:nvPr/>
        </p:nvSpPr>
        <p:spPr>
          <a:xfrm>
            <a:off x="1999465" y="1886413"/>
            <a:ext cx="9503559" cy="332398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70C0"/>
                </a:solidFill>
              </a:rPr>
              <a:t>Changes rapidly and evades the immune system…making a vaccine difficult to </a:t>
            </a:r>
            <a:r>
              <a:rPr lang="en-US" sz="2400" dirty="0" smtClean="0">
                <a:solidFill>
                  <a:srgbClr val="0070C0"/>
                </a:solidFill>
              </a:rPr>
              <a:t>create</a:t>
            </a:r>
            <a:endParaRPr lang="en-US" sz="2400" dirty="0">
              <a:solidFill>
                <a:srgbClr val="0070C0"/>
              </a:solidFill>
            </a:endParaRPr>
          </a:p>
          <a:p>
            <a:pPr marL="342900" indent="-342900">
              <a:buFont typeface="Arial" panose="020B0604020202020204" pitchFamily="34" charset="0"/>
              <a:buChar char="•"/>
            </a:pPr>
            <a:endParaRPr lang="en-US" sz="2400" dirty="0">
              <a:solidFill>
                <a:srgbClr val="0070C0"/>
              </a:solidFill>
            </a:endParaRPr>
          </a:p>
          <a:p>
            <a:pPr marL="342900" indent="-342900">
              <a:buFont typeface="Arial" panose="020B0604020202020204" pitchFamily="34" charset="0"/>
              <a:buChar char="•"/>
            </a:pPr>
            <a:r>
              <a:rPr lang="en-US" sz="2400" dirty="0">
                <a:solidFill>
                  <a:srgbClr val="0070C0"/>
                </a:solidFill>
              </a:rPr>
              <a:t>New treatments that are successful in 90% of patients</a:t>
            </a:r>
          </a:p>
          <a:p>
            <a:pPr marL="342900" indent="-342900">
              <a:buFont typeface="Arial" panose="020B0604020202020204" pitchFamily="34" charset="0"/>
              <a:buChar char="•"/>
            </a:pPr>
            <a:endParaRPr lang="en-US" sz="2400" dirty="0">
              <a:solidFill>
                <a:srgbClr val="0070C0"/>
              </a:solidFill>
            </a:endParaRPr>
          </a:p>
          <a:p>
            <a:pPr marL="342900" indent="-342900">
              <a:buFont typeface="Arial" panose="020B0604020202020204" pitchFamily="34" charset="0"/>
              <a:buChar char="•"/>
            </a:pPr>
            <a:r>
              <a:rPr lang="en-US" sz="2400" dirty="0">
                <a:solidFill>
                  <a:srgbClr val="0070C0"/>
                </a:solidFill>
              </a:rPr>
              <a:t>There is no effective vaccine against hepatitis C so prevention depends on reducing the risk of exposure</a:t>
            </a:r>
          </a:p>
          <a:p>
            <a:endParaRPr lang="en-US" sz="2400" dirty="0">
              <a:solidFill>
                <a:srgbClr val="0070C0"/>
              </a:solidFill>
            </a:endParaRPr>
          </a:p>
          <a:p>
            <a:pPr marL="342900" indent="-342900">
              <a:buFont typeface="Arial" panose="020B0604020202020204" pitchFamily="34" charset="0"/>
              <a:buChar char="•"/>
            </a:pPr>
            <a:endParaRPr lang="en-US" dirty="0">
              <a:solidFill>
                <a:srgbClr val="0070C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9081" y="6084684"/>
            <a:ext cx="609600" cy="609600"/>
          </a:xfrm>
          <a:prstGeom prst="rect">
            <a:avLst/>
          </a:prstGeom>
        </p:spPr>
      </p:pic>
    </p:spTree>
    <p:extLst>
      <p:ext uri="{BB962C8B-B14F-4D97-AF65-F5344CB8AC3E}">
        <p14:creationId xmlns:p14="http://schemas.microsoft.com/office/powerpoint/2010/main" val="2690098636"/>
      </p:ext>
    </p:extLst>
  </p:cSld>
  <p:clrMapOvr>
    <a:masterClrMapping/>
  </p:clrMapOvr>
  <mc:AlternateContent xmlns:mc="http://schemas.openxmlformats.org/markup-compatibility/2006" xmlns:p14="http://schemas.microsoft.com/office/powerpoint/2010/main">
    <mc:Choice Requires="p14">
      <p:transition p14:dur="10" advClick="0" advTm="29120"/>
    </mc:Choice>
    <mc:Fallback xmlns="">
      <p:transition advClick="0" advTm="29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2" y="269342"/>
            <a:ext cx="2241329" cy="898556"/>
          </a:xfrm>
        </p:spPr>
        <p:txBody>
          <a:bodyPr/>
          <a:lstStyle/>
          <a:p>
            <a:r>
              <a:rPr lang="en-US" dirty="0" smtClean="0"/>
              <a:t>HIV/AIDS</a:t>
            </a:r>
            <a:endParaRPr lang="en-US" dirty="0"/>
          </a:p>
        </p:txBody>
      </p:sp>
      <p:sp>
        <p:nvSpPr>
          <p:cNvPr id="3" name="TextBox 2"/>
          <p:cNvSpPr txBox="1"/>
          <p:nvPr/>
        </p:nvSpPr>
        <p:spPr>
          <a:xfrm>
            <a:off x="3372415" y="1167898"/>
            <a:ext cx="4912101" cy="1569660"/>
          </a:xfrm>
          <a:prstGeom prst="rect">
            <a:avLst/>
          </a:prstGeom>
          <a:noFill/>
        </p:spPr>
        <p:txBody>
          <a:bodyPr wrap="square" rtlCol="0">
            <a:spAutoFit/>
          </a:bodyPr>
          <a:lstStyle/>
          <a:p>
            <a:r>
              <a:rPr lang="en-US" sz="2400" dirty="0" smtClean="0"/>
              <a:t>HIV- Human Immunodeficiency Virus</a:t>
            </a:r>
          </a:p>
          <a:p>
            <a:endParaRPr lang="en-US" sz="2400" dirty="0" smtClean="0"/>
          </a:p>
          <a:p>
            <a:r>
              <a:rPr lang="en-US" sz="2400" dirty="0" smtClean="0"/>
              <a:t>AIDS- Acquired Immunodeficiency Virus</a:t>
            </a:r>
            <a:endParaRPr lang="en-US" sz="2400" dirty="0"/>
          </a:p>
        </p:txBody>
      </p:sp>
      <p:sp>
        <p:nvSpPr>
          <p:cNvPr id="9" name="TextBox 8"/>
          <p:cNvSpPr txBox="1"/>
          <p:nvPr/>
        </p:nvSpPr>
        <p:spPr>
          <a:xfrm>
            <a:off x="2620667" y="3636114"/>
            <a:ext cx="731520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70C0"/>
                </a:solidFill>
              </a:rPr>
              <a:t>HIV damages the immune system and interferes with the body’s ability to fight infection and disease</a:t>
            </a:r>
          </a:p>
          <a:p>
            <a:pPr marL="285750" indent="-285750">
              <a:buFont typeface="Arial" panose="020B0604020202020204" pitchFamily="34" charset="0"/>
              <a:buChar char="•"/>
            </a:pPr>
            <a:endParaRPr lang="en-US" sz="2400" dirty="0" smtClean="0">
              <a:solidFill>
                <a:srgbClr val="0070C0"/>
              </a:solidFill>
            </a:endParaRPr>
          </a:p>
          <a:p>
            <a:pPr marL="285750" indent="-285750">
              <a:buFont typeface="Arial" panose="020B0604020202020204" pitchFamily="34" charset="0"/>
              <a:buChar char="•"/>
            </a:pPr>
            <a:r>
              <a:rPr lang="en-US" sz="2400" dirty="0">
                <a:solidFill>
                  <a:srgbClr val="0070C0"/>
                </a:solidFill>
              </a:rPr>
              <a:t>Acquired </a:t>
            </a:r>
            <a:r>
              <a:rPr lang="en-US" sz="2400" dirty="0" smtClean="0">
                <a:solidFill>
                  <a:srgbClr val="0070C0"/>
                </a:solidFill>
              </a:rPr>
              <a:t>Immunodeficiency </a:t>
            </a:r>
            <a:r>
              <a:rPr lang="en-US" sz="2400" dirty="0">
                <a:solidFill>
                  <a:srgbClr val="0070C0"/>
                </a:solidFill>
              </a:rPr>
              <a:t>S</a:t>
            </a:r>
            <a:r>
              <a:rPr lang="en-US" sz="2400" dirty="0" smtClean="0">
                <a:solidFill>
                  <a:srgbClr val="0070C0"/>
                </a:solidFill>
              </a:rPr>
              <a:t>yndrome </a:t>
            </a:r>
            <a:r>
              <a:rPr lang="en-US" sz="2400" dirty="0">
                <a:solidFill>
                  <a:srgbClr val="0070C0"/>
                </a:solidFill>
              </a:rPr>
              <a:t>(AIDS) is a chronic, potentially life-threatening condition caused by the </a:t>
            </a:r>
            <a:r>
              <a:rPr lang="en-US" sz="2400" dirty="0" smtClean="0">
                <a:solidFill>
                  <a:srgbClr val="0070C0"/>
                </a:solidFill>
              </a:rPr>
              <a:t>Human </a:t>
            </a:r>
            <a:r>
              <a:rPr lang="en-US" sz="2400" dirty="0">
                <a:solidFill>
                  <a:srgbClr val="0070C0"/>
                </a:solidFill>
              </a:rPr>
              <a:t>I</a:t>
            </a:r>
            <a:r>
              <a:rPr lang="en-US" sz="2400" dirty="0" smtClean="0">
                <a:solidFill>
                  <a:srgbClr val="0070C0"/>
                </a:solidFill>
              </a:rPr>
              <a:t>mmunodeficiency </a:t>
            </a:r>
            <a:r>
              <a:rPr lang="en-US" sz="2400" dirty="0">
                <a:solidFill>
                  <a:srgbClr val="0070C0"/>
                </a:solidFill>
              </a:rPr>
              <a:t>V</a:t>
            </a:r>
            <a:r>
              <a:rPr lang="en-US" sz="2400" dirty="0" smtClean="0">
                <a:solidFill>
                  <a:srgbClr val="0070C0"/>
                </a:solidFill>
              </a:rPr>
              <a:t>irus </a:t>
            </a:r>
            <a:r>
              <a:rPr lang="en-US" sz="2400" dirty="0">
                <a:solidFill>
                  <a:srgbClr val="0070C0"/>
                </a:solidFill>
              </a:rPr>
              <a:t>(HIV</a:t>
            </a:r>
            <a:r>
              <a:rPr lang="en-US" sz="2400" dirty="0" smtClean="0">
                <a:solidFill>
                  <a:srgbClr val="0070C0"/>
                </a:solidFill>
              </a:rPr>
              <a:t>)</a:t>
            </a:r>
            <a:r>
              <a:rPr lang="en-US" sz="2400" dirty="0">
                <a:solidFill>
                  <a:srgbClr val="0070C0"/>
                </a:solidFill>
              </a:rPr>
              <a:t> </a:t>
            </a:r>
            <a:endParaRPr lang="en-US" sz="2400" dirty="0" smtClean="0">
              <a:solidFill>
                <a:srgbClr val="0070C0"/>
              </a:solidFill>
            </a:endParaRPr>
          </a:p>
          <a:p>
            <a:pPr marL="285750" indent="-285750">
              <a:buFont typeface="Arial" panose="020B0604020202020204" pitchFamily="34" charset="0"/>
              <a:buChar char="•"/>
            </a:pPr>
            <a:endParaRPr lang="en-US" sz="2400" dirty="0" smtClean="0">
              <a:solidFill>
                <a:srgbClr val="0070C0"/>
              </a:solidFill>
            </a:endParaRPr>
          </a:p>
          <a:p>
            <a:endParaRPr lang="en-US" sz="2400" dirty="0">
              <a:solidFill>
                <a:srgbClr val="0070C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5649" y="359876"/>
            <a:ext cx="2960482" cy="222036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6119" y="5912667"/>
            <a:ext cx="609600" cy="609600"/>
          </a:xfrm>
          <a:prstGeom prst="rect">
            <a:avLst/>
          </a:prstGeom>
        </p:spPr>
      </p:pic>
    </p:spTree>
    <p:extLst>
      <p:ext uri="{BB962C8B-B14F-4D97-AF65-F5344CB8AC3E}">
        <p14:creationId xmlns:p14="http://schemas.microsoft.com/office/powerpoint/2010/main" val="2201476397"/>
      </p:ext>
    </p:extLst>
  </p:cSld>
  <p:clrMapOvr>
    <a:masterClrMapping/>
  </p:clrMapOvr>
  <mc:AlternateContent xmlns:mc="http://schemas.openxmlformats.org/markup-compatibility/2006" xmlns:p14="http://schemas.microsoft.com/office/powerpoint/2010/main">
    <mc:Choice Requires="p14">
      <p:transition p14:dur="10" advClick="0" advTm="24340"/>
    </mc:Choice>
    <mc:Fallback xmlns="">
      <p:transition advClick="0" advTm="2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62540" y="353943"/>
            <a:ext cx="4434613" cy="707886"/>
          </a:xfrm>
          <a:prstGeom prst="rect">
            <a:avLst/>
          </a:prstGeom>
          <a:noFill/>
        </p:spPr>
        <p:txBody>
          <a:bodyPr wrap="square" rtlCol="0">
            <a:spAutoFit/>
          </a:bodyPr>
          <a:lstStyle/>
          <a:p>
            <a:r>
              <a:rPr lang="en-US" sz="4000" dirty="0"/>
              <a:t>SYMPTOMS OF HIV </a:t>
            </a:r>
          </a:p>
        </p:txBody>
      </p:sp>
      <p:sp>
        <p:nvSpPr>
          <p:cNvPr id="4" name="TextBox 3"/>
          <p:cNvSpPr txBox="1"/>
          <p:nvPr/>
        </p:nvSpPr>
        <p:spPr>
          <a:xfrm>
            <a:off x="1659118" y="2091438"/>
            <a:ext cx="9441455"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070C0"/>
                </a:solidFill>
              </a:rPr>
              <a:t>Within 2-4 weeks after infection, many will experience flu-like </a:t>
            </a:r>
            <a:r>
              <a:rPr lang="en-US" sz="2800" dirty="0" smtClean="0">
                <a:solidFill>
                  <a:srgbClr val="0070C0"/>
                </a:solidFill>
              </a:rPr>
              <a:t>symptoms.</a:t>
            </a:r>
            <a:endParaRPr lang="en-US" sz="2800" dirty="0">
              <a:solidFill>
                <a:srgbClr val="0070C0"/>
              </a:solidFill>
            </a:endParaRPr>
          </a:p>
          <a:p>
            <a:pPr marL="285750" indent="-285750">
              <a:buFont typeface="Arial" panose="020B0604020202020204" pitchFamily="34" charset="0"/>
              <a:buChar char="•"/>
            </a:pPr>
            <a:endParaRPr lang="en-US" sz="2800" dirty="0">
              <a:solidFill>
                <a:srgbClr val="0070C0"/>
              </a:solidFill>
            </a:endParaRPr>
          </a:p>
          <a:p>
            <a:pPr marL="285750" indent="-285750">
              <a:buFont typeface="Arial" panose="020B0604020202020204" pitchFamily="34" charset="0"/>
              <a:buChar char="•"/>
            </a:pPr>
            <a:r>
              <a:rPr lang="en-US" sz="2800" dirty="0">
                <a:solidFill>
                  <a:srgbClr val="0070C0"/>
                </a:solidFill>
              </a:rPr>
              <a:t>Fever, chills, rash, night sweats, swollen lymph </a:t>
            </a:r>
            <a:r>
              <a:rPr lang="en-US" sz="2800" dirty="0" smtClean="0">
                <a:solidFill>
                  <a:srgbClr val="0070C0"/>
                </a:solidFill>
              </a:rPr>
              <a:t>nodes</a:t>
            </a:r>
          </a:p>
          <a:p>
            <a:pPr marL="285750" indent="-285750">
              <a:buFont typeface="Arial" panose="020B0604020202020204" pitchFamily="34" charset="0"/>
              <a:buChar char="•"/>
            </a:pPr>
            <a:endParaRPr lang="en-US" sz="2800" dirty="0">
              <a:solidFill>
                <a:srgbClr val="0070C0"/>
              </a:solidFill>
            </a:endParaRPr>
          </a:p>
          <a:p>
            <a:pPr marL="285750" indent="-285750">
              <a:buFont typeface="Arial" panose="020B0604020202020204" pitchFamily="34" charset="0"/>
              <a:buChar char="•"/>
            </a:pPr>
            <a:r>
              <a:rPr lang="en-US" sz="2800" dirty="0" smtClean="0">
                <a:solidFill>
                  <a:srgbClr val="0070C0"/>
                </a:solidFill>
              </a:rPr>
              <a:t>These symptoms can mimic other illnesses. If you think you’ve been exposed, get checked.</a:t>
            </a:r>
            <a:endParaRPr lang="en-US" sz="2800" dirty="0">
              <a:solidFill>
                <a:srgbClr val="0070C0"/>
              </a:solidFill>
            </a:endParaRPr>
          </a:p>
          <a:p>
            <a:endParaRPr lang="en-US" sz="2800" dirty="0">
              <a:solidFill>
                <a:srgbClr val="0070C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2333" y="6012255"/>
            <a:ext cx="609600" cy="609600"/>
          </a:xfrm>
          <a:prstGeom prst="rect">
            <a:avLst/>
          </a:prstGeom>
        </p:spPr>
      </p:pic>
    </p:spTree>
    <p:extLst>
      <p:ext uri="{BB962C8B-B14F-4D97-AF65-F5344CB8AC3E}">
        <p14:creationId xmlns:p14="http://schemas.microsoft.com/office/powerpoint/2010/main" val="1084660728"/>
      </p:ext>
    </p:extLst>
  </p:cSld>
  <p:clrMapOvr>
    <a:masterClrMapping/>
  </p:clrMapOvr>
  <mc:AlternateContent xmlns:mc="http://schemas.openxmlformats.org/markup-compatibility/2006" xmlns:p14="http://schemas.microsoft.com/office/powerpoint/2010/main">
    <mc:Choice Requires="p14">
      <p:transition p14:dur="10" advClick="0" advTm="58360"/>
    </mc:Choice>
    <mc:Fallback xmlns="">
      <p:transition advClick="0" advTm="58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HIV/AIDS</a:t>
            </a:r>
          </a:p>
        </p:txBody>
      </p:sp>
      <p:sp>
        <p:nvSpPr>
          <p:cNvPr id="3" name="TextBox 2"/>
          <p:cNvSpPr txBox="1"/>
          <p:nvPr/>
        </p:nvSpPr>
        <p:spPr>
          <a:xfrm>
            <a:off x="1927952" y="2313542"/>
            <a:ext cx="9771961"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70C0"/>
                </a:solidFill>
              </a:rPr>
              <a:t>It is NOT transmitted by casual contact, mosquitoes or through the air</a:t>
            </a:r>
          </a:p>
          <a:p>
            <a:pPr marL="285750" indent="-285750">
              <a:buFont typeface="Arial" panose="020B0604020202020204" pitchFamily="34" charset="0"/>
              <a:buChar char="•"/>
            </a:pPr>
            <a:endParaRPr lang="en-US" sz="2400" dirty="0">
              <a:solidFill>
                <a:srgbClr val="0070C0"/>
              </a:solidFill>
            </a:endParaRPr>
          </a:p>
          <a:p>
            <a:pPr marL="285750" indent="-285750">
              <a:buFont typeface="Arial" panose="020B0604020202020204" pitchFamily="34" charset="0"/>
              <a:buChar char="•"/>
            </a:pPr>
            <a:r>
              <a:rPr lang="en-US" sz="2400" dirty="0" smtClean="0">
                <a:solidFill>
                  <a:srgbClr val="0070C0"/>
                </a:solidFill>
              </a:rPr>
              <a:t>Effective treatments available</a:t>
            </a:r>
          </a:p>
          <a:p>
            <a:endParaRPr lang="en-US" sz="2400" dirty="0" smtClean="0">
              <a:solidFill>
                <a:srgbClr val="0070C0"/>
              </a:solidFill>
            </a:endParaRPr>
          </a:p>
          <a:p>
            <a:pPr marL="285750" indent="-285750">
              <a:buFont typeface="Arial" panose="020B0604020202020204" pitchFamily="34" charset="0"/>
              <a:buChar char="•"/>
            </a:pPr>
            <a:r>
              <a:rPr lang="en-US" sz="2400" dirty="0" smtClean="0">
                <a:solidFill>
                  <a:srgbClr val="0070C0"/>
                </a:solidFill>
              </a:rPr>
              <a:t>Today</a:t>
            </a:r>
            <a:r>
              <a:rPr lang="en-US" sz="2400" dirty="0">
                <a:solidFill>
                  <a:srgbClr val="0070C0"/>
                </a:solidFill>
              </a:rPr>
              <a:t>, someone diagnosed with HIV and treated before the disease is far advanced can live nearly as long as someone who does not have </a:t>
            </a:r>
            <a:r>
              <a:rPr lang="en-US" sz="2400" dirty="0" smtClean="0">
                <a:solidFill>
                  <a:srgbClr val="0070C0"/>
                </a:solidFill>
              </a:rPr>
              <a:t>HIV</a:t>
            </a:r>
            <a:endParaRPr lang="en-US" sz="2400" dirty="0">
              <a:solidFill>
                <a:srgbClr val="0070C0"/>
              </a:solidFill>
            </a:endParaRPr>
          </a:p>
          <a:p>
            <a:pPr marL="285750" indent="-285750">
              <a:buFont typeface="Arial" panose="020B0604020202020204" pitchFamily="34" charset="0"/>
              <a:buChar char="•"/>
            </a:pPr>
            <a:endParaRPr lang="en-US" sz="2400" dirty="0">
              <a:solidFill>
                <a:srgbClr val="0070C0"/>
              </a:solidFill>
            </a:endParaRPr>
          </a:p>
          <a:p>
            <a:pPr marL="285750" indent="-285750">
              <a:buFont typeface="Arial" panose="020B0604020202020204" pitchFamily="34" charset="0"/>
              <a:buChar char="•"/>
            </a:pPr>
            <a:endParaRPr lang="en-US" sz="2400" dirty="0">
              <a:solidFill>
                <a:srgbClr val="0070C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5049" y="5840239"/>
            <a:ext cx="609600" cy="609600"/>
          </a:xfrm>
          <a:prstGeom prst="rect">
            <a:avLst/>
          </a:prstGeom>
        </p:spPr>
      </p:pic>
    </p:spTree>
    <p:extLst>
      <p:ext uri="{BB962C8B-B14F-4D97-AF65-F5344CB8AC3E}">
        <p14:creationId xmlns:p14="http://schemas.microsoft.com/office/powerpoint/2010/main" val="3016928739"/>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347" y="-121023"/>
            <a:ext cx="10018713" cy="1528590"/>
          </a:xfrm>
        </p:spPr>
        <p:txBody>
          <a:bodyPr>
            <a:normAutofit/>
          </a:bodyPr>
          <a:lstStyle/>
          <a:p>
            <a:r>
              <a:rPr lang="en-US" sz="3600" dirty="0"/>
              <a:t>UNIVERSAL </a:t>
            </a:r>
            <a:r>
              <a:rPr lang="en-US" sz="3600" dirty="0" smtClean="0"/>
              <a:t>PRECAUTIONS (UP)</a:t>
            </a:r>
            <a:endParaRPr lang="en-US" sz="3600" dirty="0"/>
          </a:p>
        </p:txBody>
      </p:sp>
      <p:sp>
        <p:nvSpPr>
          <p:cNvPr id="3" name="TextBox 2"/>
          <p:cNvSpPr txBox="1"/>
          <p:nvPr/>
        </p:nvSpPr>
        <p:spPr>
          <a:xfrm>
            <a:off x="2026023" y="1766047"/>
            <a:ext cx="9565341"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0070C0"/>
                </a:solidFill>
              </a:rPr>
              <a:t>Originally </a:t>
            </a:r>
            <a:r>
              <a:rPr lang="en-US" sz="2800" dirty="0">
                <a:solidFill>
                  <a:srgbClr val="0070C0"/>
                </a:solidFill>
              </a:rPr>
              <a:t>recommended by the CDC in the </a:t>
            </a:r>
            <a:r>
              <a:rPr lang="en-US" sz="2800" dirty="0" smtClean="0">
                <a:solidFill>
                  <a:srgbClr val="0070C0"/>
                </a:solidFill>
              </a:rPr>
              <a:t>1980s</a:t>
            </a:r>
          </a:p>
          <a:p>
            <a:endParaRPr lang="en-US" sz="2800" dirty="0" smtClean="0">
              <a:solidFill>
                <a:srgbClr val="0070C0"/>
              </a:solidFill>
            </a:endParaRPr>
          </a:p>
          <a:p>
            <a:pPr marL="285750" indent="-285750">
              <a:buFont typeface="Arial" panose="020B0604020202020204" pitchFamily="34" charset="0"/>
              <a:buChar char="•"/>
            </a:pPr>
            <a:r>
              <a:rPr lang="en-US" sz="2800" dirty="0" smtClean="0">
                <a:solidFill>
                  <a:srgbClr val="0070C0"/>
                </a:solidFill>
              </a:rPr>
              <a:t>An </a:t>
            </a:r>
            <a:r>
              <a:rPr lang="en-US" sz="2800" dirty="0">
                <a:solidFill>
                  <a:srgbClr val="0070C0"/>
                </a:solidFill>
              </a:rPr>
              <a:t>approach to infection control to protect workers from HIV, HBV, and </a:t>
            </a:r>
            <a:r>
              <a:rPr lang="en-US" sz="2800" dirty="0" smtClean="0">
                <a:solidFill>
                  <a:srgbClr val="0070C0"/>
                </a:solidFill>
              </a:rPr>
              <a:t>other BBP </a:t>
            </a:r>
            <a:r>
              <a:rPr lang="en-US" sz="2800" dirty="0">
                <a:solidFill>
                  <a:srgbClr val="0070C0"/>
                </a:solidFill>
              </a:rPr>
              <a:t>in human blood and certain other body fluids, regardless of a patients’ infection </a:t>
            </a:r>
            <a:r>
              <a:rPr lang="en-US" sz="2800" dirty="0" smtClean="0">
                <a:solidFill>
                  <a:srgbClr val="0070C0"/>
                </a:solidFill>
              </a:rPr>
              <a:t>status</a:t>
            </a:r>
          </a:p>
          <a:p>
            <a:endParaRPr lang="en-US" sz="2800" dirty="0" smtClean="0">
              <a:solidFill>
                <a:srgbClr val="0070C0"/>
              </a:solidFill>
            </a:endParaRPr>
          </a:p>
          <a:p>
            <a:endParaRPr lang="en-US" sz="2800" dirty="0">
              <a:solidFill>
                <a:srgbClr val="0070C0"/>
              </a:solidFill>
            </a:endParaRPr>
          </a:p>
          <a:p>
            <a:endParaRPr lang="en-US" sz="2800" dirty="0" smtClean="0">
              <a:solidFill>
                <a:srgbClr val="0070C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9260" y="6012256"/>
            <a:ext cx="609600" cy="609600"/>
          </a:xfrm>
          <a:prstGeom prst="rect">
            <a:avLst/>
          </a:prstGeom>
        </p:spPr>
      </p:pic>
    </p:spTree>
    <p:extLst>
      <p:ext uri="{BB962C8B-B14F-4D97-AF65-F5344CB8AC3E}">
        <p14:creationId xmlns:p14="http://schemas.microsoft.com/office/powerpoint/2010/main" val="3180530921"/>
      </p:ext>
    </p:extLst>
  </p:cSld>
  <p:clrMapOvr>
    <a:masterClrMapping/>
  </p:clrMapOvr>
  <mc:AlternateContent xmlns:mc="http://schemas.openxmlformats.org/markup-compatibility/2006" xmlns:p14="http://schemas.microsoft.com/office/powerpoint/2010/main">
    <mc:Choice Requires="p14">
      <p:transition p14:dur="10" advClick="0" advTm="28770"/>
    </mc:Choice>
    <mc:Fallback xmlns="">
      <p:transition advClick="0" advTm="2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7086" y="185057"/>
            <a:ext cx="11854543" cy="843505"/>
          </a:xfrm>
        </p:spPr>
        <p:txBody>
          <a:bodyPr>
            <a:normAutofit/>
          </a:bodyPr>
          <a:lstStyle/>
          <a:p>
            <a:r>
              <a:rPr lang="en-US" sz="3600" dirty="0" smtClean="0"/>
              <a:t>HEALTHCARE SETTINGS- STANDARD PRECAUTIONS (SP)</a:t>
            </a:r>
            <a:endParaRPr lang="en-US" sz="3600" dirty="0"/>
          </a:p>
        </p:txBody>
      </p:sp>
      <p:sp>
        <p:nvSpPr>
          <p:cNvPr id="4" name="TextBox 3"/>
          <p:cNvSpPr txBox="1"/>
          <p:nvPr/>
        </p:nvSpPr>
        <p:spPr>
          <a:xfrm>
            <a:off x="2205318" y="1752599"/>
            <a:ext cx="9403976" cy="461665"/>
          </a:xfrm>
          <a:prstGeom prst="rect">
            <a:avLst/>
          </a:prstGeom>
          <a:noFill/>
        </p:spPr>
        <p:txBody>
          <a:bodyPr wrap="square" rtlCol="0">
            <a:spAutoFit/>
          </a:bodyPr>
          <a:lstStyle/>
          <a:p>
            <a:pPr marL="342900" indent="-342900">
              <a:buFont typeface="Arial" panose="020B0604020202020204" pitchFamily="34" charset="0"/>
              <a:buChar char="•"/>
            </a:pPr>
            <a:endParaRPr lang="en-US" sz="2400" dirty="0">
              <a:solidFill>
                <a:srgbClr val="002060"/>
              </a:solidFill>
            </a:endParaRPr>
          </a:p>
        </p:txBody>
      </p:sp>
      <p:sp>
        <p:nvSpPr>
          <p:cNvPr id="5" name="TextBox 4"/>
          <p:cNvSpPr txBox="1"/>
          <p:nvPr/>
        </p:nvSpPr>
        <p:spPr>
          <a:xfrm>
            <a:off x="202345" y="1225689"/>
            <a:ext cx="8843684"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70C0"/>
                </a:solidFill>
              </a:rPr>
              <a:t>Although the BBP standard incorporates UP, the infection control community (Healthcare Settings</a:t>
            </a:r>
            <a:r>
              <a:rPr lang="en-US" sz="2400" dirty="0" smtClean="0">
                <a:solidFill>
                  <a:srgbClr val="0070C0"/>
                </a:solidFill>
              </a:rPr>
              <a:t>) no </a:t>
            </a:r>
            <a:r>
              <a:rPr lang="en-US" sz="2400" dirty="0">
                <a:solidFill>
                  <a:srgbClr val="0070C0"/>
                </a:solidFill>
              </a:rPr>
              <a:t>longer uses UP on its </a:t>
            </a:r>
            <a:r>
              <a:rPr lang="en-US" sz="2400" dirty="0" smtClean="0">
                <a:solidFill>
                  <a:srgbClr val="0070C0"/>
                </a:solidFill>
              </a:rPr>
              <a:t>own</a:t>
            </a:r>
          </a:p>
          <a:p>
            <a:endParaRPr lang="en-US" sz="2400" dirty="0" smtClean="0">
              <a:solidFill>
                <a:srgbClr val="0070C0"/>
              </a:solidFill>
            </a:endParaRPr>
          </a:p>
          <a:p>
            <a:pPr marL="342900" indent="-342900">
              <a:buFont typeface="Arial" panose="020B0604020202020204" pitchFamily="34" charset="0"/>
              <a:buChar char="•"/>
            </a:pPr>
            <a:r>
              <a:rPr lang="en-US" sz="2400" dirty="0">
                <a:solidFill>
                  <a:srgbClr val="0070C0"/>
                </a:solidFill>
              </a:rPr>
              <a:t>U</a:t>
            </a:r>
            <a:r>
              <a:rPr lang="en-US" sz="2400" dirty="0" smtClean="0">
                <a:solidFill>
                  <a:srgbClr val="0070C0"/>
                </a:solidFill>
              </a:rPr>
              <a:t>rine</a:t>
            </a:r>
            <a:r>
              <a:rPr lang="en-US" sz="2400" dirty="0">
                <a:solidFill>
                  <a:srgbClr val="0070C0"/>
                </a:solidFill>
              </a:rPr>
              <a:t>, feces, nasal secretions, sputum, vomit, and other body fluids </a:t>
            </a:r>
            <a:r>
              <a:rPr lang="en-US" sz="2400" dirty="0" smtClean="0">
                <a:solidFill>
                  <a:srgbClr val="0070C0"/>
                </a:solidFill>
              </a:rPr>
              <a:t>may </a:t>
            </a:r>
            <a:r>
              <a:rPr lang="en-US" sz="2400" dirty="0">
                <a:solidFill>
                  <a:srgbClr val="0070C0"/>
                </a:solidFill>
              </a:rPr>
              <a:t>be potential sources of worker exposure to infectious </a:t>
            </a:r>
            <a:r>
              <a:rPr lang="en-US" sz="2400" dirty="0" smtClean="0">
                <a:solidFill>
                  <a:srgbClr val="0070C0"/>
                </a:solidFill>
              </a:rPr>
              <a:t>agents </a:t>
            </a:r>
          </a:p>
          <a:p>
            <a:endParaRPr lang="en-US" sz="2400" dirty="0" smtClean="0">
              <a:solidFill>
                <a:srgbClr val="0070C0"/>
              </a:solidFill>
            </a:endParaRPr>
          </a:p>
          <a:p>
            <a:pPr marL="342900" indent="-342900">
              <a:buFont typeface="Arial" panose="020B0604020202020204" pitchFamily="34" charset="0"/>
              <a:buChar char="•"/>
            </a:pPr>
            <a:r>
              <a:rPr lang="en-US" sz="2400" dirty="0" smtClean="0">
                <a:solidFill>
                  <a:srgbClr val="0070C0"/>
                </a:solidFill>
              </a:rPr>
              <a:t>SP </a:t>
            </a:r>
            <a:r>
              <a:rPr lang="en-US" sz="2400" dirty="0">
                <a:solidFill>
                  <a:srgbClr val="0070C0"/>
                </a:solidFill>
              </a:rPr>
              <a:t>assumes that every person is potentially infected or colonized with an organism that could be transmitted in the healthcare </a:t>
            </a:r>
            <a:r>
              <a:rPr lang="en-US" sz="2400" dirty="0" smtClean="0">
                <a:solidFill>
                  <a:srgbClr val="0070C0"/>
                </a:solidFill>
              </a:rPr>
              <a:t>setting</a:t>
            </a:r>
          </a:p>
          <a:p>
            <a:pPr marL="342900" indent="-342900">
              <a:buFont typeface="Arial" panose="020B0604020202020204" pitchFamily="34" charset="0"/>
              <a:buChar char="•"/>
            </a:pPr>
            <a:endParaRPr lang="en-US" sz="2400" dirty="0" smtClean="0">
              <a:solidFill>
                <a:srgbClr val="0070C0"/>
              </a:solidFill>
            </a:endParaRPr>
          </a:p>
          <a:p>
            <a:pPr marL="342900" indent="-342900">
              <a:buFont typeface="Arial" panose="020B0604020202020204" pitchFamily="34" charset="0"/>
              <a:buChar char="•"/>
            </a:pPr>
            <a:r>
              <a:rPr lang="en-US" sz="2400" dirty="0">
                <a:solidFill>
                  <a:srgbClr val="0070C0"/>
                </a:solidFill>
              </a:rPr>
              <a:t>H</a:t>
            </a:r>
            <a:r>
              <a:rPr lang="en-US" sz="2400" dirty="0" smtClean="0">
                <a:solidFill>
                  <a:srgbClr val="0070C0"/>
                </a:solidFill>
              </a:rPr>
              <a:t>and </a:t>
            </a:r>
            <a:r>
              <a:rPr lang="en-US" sz="2400" dirty="0">
                <a:solidFill>
                  <a:srgbClr val="0070C0"/>
                </a:solidFill>
              </a:rPr>
              <a:t>hygiene; the use of certain types of PPE based on anticipated exposure; safe injection practices; and safe management of contaminated equipment and other items in the patient environment</a:t>
            </a:r>
            <a:r>
              <a:rPr lang="en-US" sz="2400" dirty="0" smtClean="0">
                <a:solidFill>
                  <a:srgbClr val="0070C0"/>
                </a:solidFill>
              </a:rPr>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8639" y="4146615"/>
            <a:ext cx="2844234" cy="23957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9039" y="6248400"/>
            <a:ext cx="609600" cy="609600"/>
          </a:xfrm>
          <a:prstGeom prst="rect">
            <a:avLst/>
          </a:prstGeom>
        </p:spPr>
      </p:pic>
    </p:spTree>
    <p:extLst>
      <p:ext uri="{BB962C8B-B14F-4D97-AF65-F5344CB8AC3E}">
        <p14:creationId xmlns:p14="http://schemas.microsoft.com/office/powerpoint/2010/main" val="1855821994"/>
      </p:ext>
    </p:extLst>
  </p:cSld>
  <p:clrMapOvr>
    <a:masterClrMapping/>
  </p:clrMapOvr>
  <mc:AlternateContent xmlns:mc="http://schemas.openxmlformats.org/markup-compatibility/2006" xmlns:p14="http://schemas.microsoft.com/office/powerpoint/2010/main">
    <mc:Choice Requires="p14">
      <p:transition spd="slow" p14:dur="2000" advClick="0" advTm="47510"/>
    </mc:Choice>
    <mc:Fallback xmlns="">
      <p:transition spd="slow" advClick="0" advTm="4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188029" y="316776"/>
            <a:ext cx="8817427" cy="707886"/>
          </a:xfrm>
          <a:prstGeom prst="rect">
            <a:avLst/>
          </a:prstGeom>
          <a:noFill/>
        </p:spPr>
        <p:txBody>
          <a:bodyPr wrap="square" rtlCol="0">
            <a:spAutoFit/>
          </a:bodyPr>
          <a:lstStyle/>
          <a:p>
            <a:r>
              <a:rPr lang="en-US" sz="4000" dirty="0" smtClean="0"/>
              <a:t>    PERSONAL </a:t>
            </a:r>
            <a:r>
              <a:rPr lang="en-US" sz="4000" dirty="0"/>
              <a:t>PROTECTIVE EQUIPMENT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29" y="1502229"/>
            <a:ext cx="5657523" cy="5228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6767322" y="2148527"/>
            <a:ext cx="4534662" cy="4401205"/>
          </a:xfrm>
          <a:prstGeom prst="rect">
            <a:avLst/>
          </a:prstGeom>
          <a:noFill/>
        </p:spPr>
        <p:txBody>
          <a:bodyPr wrap="square" rtlCol="0">
            <a:spAutoFit/>
          </a:bodyPr>
          <a:lstStyle/>
          <a:p>
            <a:r>
              <a:rPr lang="en-US" sz="4000" dirty="0">
                <a:solidFill>
                  <a:srgbClr val="0070C0"/>
                </a:solidFill>
              </a:rPr>
              <a:t>Gloves</a:t>
            </a:r>
          </a:p>
          <a:p>
            <a:r>
              <a:rPr lang="en-US" sz="4000" dirty="0">
                <a:solidFill>
                  <a:srgbClr val="0070C0"/>
                </a:solidFill>
              </a:rPr>
              <a:t>Gowns</a:t>
            </a:r>
          </a:p>
          <a:p>
            <a:r>
              <a:rPr lang="en-US" sz="4000" dirty="0">
                <a:solidFill>
                  <a:srgbClr val="0070C0"/>
                </a:solidFill>
              </a:rPr>
              <a:t>Masks</a:t>
            </a:r>
          </a:p>
          <a:p>
            <a:r>
              <a:rPr lang="en-US" sz="4000" dirty="0">
                <a:solidFill>
                  <a:srgbClr val="0070C0"/>
                </a:solidFill>
              </a:rPr>
              <a:t>Eye protection</a:t>
            </a:r>
          </a:p>
          <a:p>
            <a:r>
              <a:rPr lang="en-US" sz="4000" dirty="0">
                <a:solidFill>
                  <a:srgbClr val="0070C0"/>
                </a:solidFill>
              </a:rPr>
              <a:t>Shoe covers/boots</a:t>
            </a:r>
          </a:p>
          <a:p>
            <a:endParaRPr lang="en-US" sz="4000" dirty="0">
              <a:solidFill>
                <a:srgbClr val="0070C0"/>
              </a:solidFill>
            </a:endParaRPr>
          </a:p>
          <a:p>
            <a:endParaRPr lang="en-US" sz="4000" dirty="0">
              <a:solidFill>
                <a:srgbClr val="0070C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6242" y="6120986"/>
            <a:ext cx="609600" cy="609600"/>
          </a:xfrm>
          <a:prstGeom prst="rect">
            <a:avLst/>
          </a:prstGeom>
        </p:spPr>
      </p:pic>
    </p:spTree>
    <p:extLst>
      <p:ext uri="{BB962C8B-B14F-4D97-AF65-F5344CB8AC3E}">
        <p14:creationId xmlns:p14="http://schemas.microsoft.com/office/powerpoint/2010/main" val="3621916264"/>
      </p:ext>
    </p:extLst>
  </p:cSld>
  <p:clrMapOvr>
    <a:masterClrMapping/>
  </p:clrMapOvr>
  <mc:AlternateContent xmlns:mc="http://schemas.openxmlformats.org/markup-compatibility/2006" xmlns:p14="http://schemas.microsoft.com/office/powerpoint/2010/main">
    <mc:Choice Requires="p14">
      <p:transition spd="slow" p14:dur="2000" advClick="0" advTm="58660"/>
    </mc:Choice>
    <mc:Fallback xmlns="">
      <p:transition spd="slow" advClick="0" advTm="58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13964" y="1543403"/>
            <a:ext cx="7155372" cy="2554545"/>
          </a:xfrm>
          <a:prstGeom prst="rect">
            <a:avLst/>
          </a:prstGeom>
          <a:noFill/>
        </p:spPr>
        <p:txBody>
          <a:bodyPr wrap="square" rtlCol="0">
            <a:spAutoFit/>
          </a:bodyPr>
          <a:lstStyle/>
          <a:p>
            <a:r>
              <a:rPr lang="en-US" sz="3200" dirty="0">
                <a:solidFill>
                  <a:srgbClr val="0070C0"/>
                </a:solidFill>
              </a:rPr>
              <a:t>What areas on the body may be exposed? </a:t>
            </a:r>
          </a:p>
          <a:p>
            <a:endParaRPr lang="en-US" sz="3200" dirty="0">
              <a:solidFill>
                <a:srgbClr val="0070C0"/>
              </a:solidFill>
            </a:endParaRPr>
          </a:p>
          <a:p>
            <a:r>
              <a:rPr lang="en-US" sz="3200" dirty="0">
                <a:solidFill>
                  <a:srgbClr val="0070C0"/>
                </a:solidFill>
              </a:rPr>
              <a:t>Gloves may be the only PPE needed.</a:t>
            </a:r>
          </a:p>
          <a:p>
            <a:endParaRPr lang="en-US" sz="3200" dirty="0">
              <a:solidFill>
                <a:srgbClr val="0070C0"/>
              </a:solidFill>
            </a:endParaRPr>
          </a:p>
          <a:p>
            <a:r>
              <a:rPr lang="en-US" sz="3200" dirty="0">
                <a:solidFill>
                  <a:srgbClr val="0070C0"/>
                </a:solidFill>
              </a:rPr>
              <a:t>Always overreact to what you </a:t>
            </a:r>
            <a:r>
              <a:rPr lang="en-US" sz="3200" dirty="0" smtClean="0">
                <a:solidFill>
                  <a:srgbClr val="0070C0"/>
                </a:solidFill>
              </a:rPr>
              <a:t>wear. </a:t>
            </a:r>
            <a:endParaRPr lang="en-US" sz="3200" dirty="0">
              <a:solidFill>
                <a:srgbClr val="0070C0"/>
              </a:solidFill>
            </a:endParaRPr>
          </a:p>
        </p:txBody>
      </p:sp>
      <p:sp>
        <p:nvSpPr>
          <p:cNvPr id="3" name="TextBox 2"/>
          <p:cNvSpPr txBox="1"/>
          <p:nvPr/>
        </p:nvSpPr>
        <p:spPr>
          <a:xfrm>
            <a:off x="4091650" y="254644"/>
            <a:ext cx="4907665" cy="646331"/>
          </a:xfrm>
          <a:prstGeom prst="rect">
            <a:avLst/>
          </a:prstGeom>
          <a:noFill/>
        </p:spPr>
        <p:txBody>
          <a:bodyPr wrap="square" rtlCol="0">
            <a:spAutoFit/>
          </a:bodyPr>
          <a:lstStyle/>
          <a:p>
            <a:r>
              <a:rPr lang="en-US" sz="3600" dirty="0"/>
              <a:t>BLOOD SPILL CLEANUP</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4659" y="900975"/>
            <a:ext cx="4419311" cy="5858640"/>
          </a:xfrm>
          <a:prstGeom prst="rect">
            <a:avLst/>
          </a:prstGeom>
          <a:effectLst>
            <a:softEdge rad="2540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670" y="3943507"/>
            <a:ext cx="4911236" cy="2816108"/>
          </a:xfrm>
          <a:prstGeom prst="rect">
            <a:avLst/>
          </a:prstGeom>
          <a:effectLst>
            <a:softEdge rad="203200"/>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6381" y="6150015"/>
            <a:ext cx="609600" cy="609600"/>
          </a:xfrm>
          <a:prstGeom prst="rect">
            <a:avLst/>
          </a:prstGeom>
        </p:spPr>
      </p:pic>
    </p:spTree>
    <p:extLst>
      <p:ext uri="{BB962C8B-B14F-4D97-AF65-F5344CB8AC3E}">
        <p14:creationId xmlns:p14="http://schemas.microsoft.com/office/powerpoint/2010/main" val="2724879887"/>
      </p:ext>
    </p:extLst>
  </p:cSld>
  <p:clrMapOvr>
    <a:masterClrMapping/>
  </p:clrMapOvr>
  <mc:AlternateContent xmlns:mc="http://schemas.openxmlformats.org/markup-compatibility/2006" xmlns:p14="http://schemas.microsoft.com/office/powerpoint/2010/main">
    <mc:Choice Requires="p14">
      <p:transition p14:dur="10" advClick="0" advTm="47440"/>
    </mc:Choice>
    <mc:Fallback xmlns="">
      <p:transition advClick="0" advTm="4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309905" y="150001"/>
            <a:ext cx="4224233" cy="769441"/>
          </a:xfrm>
          <a:prstGeom prst="rect">
            <a:avLst/>
          </a:prstGeom>
          <a:noFill/>
        </p:spPr>
        <p:txBody>
          <a:bodyPr wrap="none" rtlCol="0">
            <a:spAutoFit/>
          </a:bodyPr>
          <a:lstStyle/>
          <a:p>
            <a:r>
              <a:rPr lang="en-US" sz="4400" dirty="0"/>
              <a:t>PPE REMINDERS</a:t>
            </a:r>
          </a:p>
        </p:txBody>
      </p:sp>
      <p:sp>
        <p:nvSpPr>
          <p:cNvPr id="3" name="TextBox 2"/>
          <p:cNvSpPr txBox="1"/>
          <p:nvPr/>
        </p:nvSpPr>
        <p:spPr>
          <a:xfrm>
            <a:off x="369714" y="3680150"/>
            <a:ext cx="6991733"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Check for rips, tears, defects</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r>
              <a:rPr lang="en-US" sz="2800" dirty="0">
                <a:solidFill>
                  <a:srgbClr val="0070C0"/>
                </a:solidFill>
              </a:rPr>
              <a:t>If PPE gets torn replace </a:t>
            </a:r>
            <a:r>
              <a:rPr lang="en-US" sz="2800" dirty="0" smtClean="0">
                <a:solidFill>
                  <a:srgbClr val="0070C0"/>
                </a:solidFill>
              </a:rPr>
              <a:t>immediately</a:t>
            </a:r>
          </a:p>
          <a:p>
            <a:pPr marL="457200" indent="-457200">
              <a:buFont typeface="Arial" panose="020B0604020202020204" pitchFamily="34" charset="0"/>
              <a:buChar char="•"/>
            </a:pPr>
            <a:endParaRPr lang="en-US" sz="2800" dirty="0">
              <a:solidFill>
                <a:srgbClr val="0070C0"/>
              </a:solidFill>
            </a:endParaRPr>
          </a:p>
          <a:p>
            <a:pPr marL="457200" indent="-457200">
              <a:buFont typeface="Arial" panose="020B0604020202020204" pitchFamily="34" charset="0"/>
              <a:buChar char="•"/>
            </a:pPr>
            <a:r>
              <a:rPr lang="en-US" sz="2800" dirty="0" smtClean="0">
                <a:solidFill>
                  <a:srgbClr val="0070C0"/>
                </a:solidFill>
              </a:rPr>
              <a:t>Dispose of following use</a:t>
            </a:r>
            <a:endParaRPr lang="en-US" sz="2800" dirty="0">
              <a:solidFill>
                <a:srgbClr val="0070C0"/>
              </a:solidFill>
            </a:endParaRPr>
          </a:p>
          <a:p>
            <a:endParaRPr lang="en-US" sz="2800" dirty="0">
              <a:solidFill>
                <a:srgbClr val="0070C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956" y="1261641"/>
            <a:ext cx="3043479" cy="2418509"/>
          </a:xfrm>
          <a:prstGeom prst="rect">
            <a:avLst/>
          </a:prstGeom>
          <a:effectLst>
            <a:softEdge rad="1270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465" y="3871674"/>
            <a:ext cx="2864791" cy="2864791"/>
          </a:xfrm>
          <a:prstGeom prst="rect">
            <a:avLst/>
          </a:prstGeom>
          <a:effectLst>
            <a:softEdge rad="39370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1043" y="919441"/>
            <a:ext cx="2490913" cy="3270593"/>
          </a:xfrm>
          <a:prstGeom prst="rect">
            <a:avLst/>
          </a:prstGeom>
          <a:effectLst>
            <a:softEdge rad="3302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010" y="150001"/>
            <a:ext cx="2639028" cy="2419579"/>
          </a:xfrm>
          <a:prstGeom prst="rect">
            <a:avLst/>
          </a:prstGeom>
          <a:effectLst>
            <a:softEdge rad="228600"/>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138" y="6126865"/>
            <a:ext cx="609600" cy="609600"/>
          </a:xfrm>
          <a:prstGeom prst="rect">
            <a:avLst/>
          </a:prstGeom>
        </p:spPr>
      </p:pic>
    </p:spTree>
    <p:extLst>
      <p:ext uri="{BB962C8B-B14F-4D97-AF65-F5344CB8AC3E}">
        <p14:creationId xmlns:p14="http://schemas.microsoft.com/office/powerpoint/2010/main" val="1141943860"/>
      </p:ext>
    </p:extLst>
  </p:cSld>
  <p:clrMapOvr>
    <a:masterClrMapping/>
  </p:clrMapOvr>
  <mc:AlternateContent xmlns:mc="http://schemas.openxmlformats.org/markup-compatibility/2006" xmlns:p14="http://schemas.microsoft.com/office/powerpoint/2010/main">
    <mc:Choice Requires="p14">
      <p:transition p14:dur="10" advClick="0" advTm="38990"/>
    </mc:Choice>
    <mc:Fallback xmlns="">
      <p:transition advClick="0" advTm="3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571118" y="463478"/>
            <a:ext cx="4942390" cy="646331"/>
          </a:xfrm>
          <a:prstGeom prst="rect">
            <a:avLst/>
          </a:prstGeom>
          <a:noFill/>
        </p:spPr>
        <p:txBody>
          <a:bodyPr wrap="square" rtlCol="0">
            <a:spAutoFit/>
          </a:bodyPr>
          <a:lstStyle/>
          <a:p>
            <a:r>
              <a:rPr lang="en-US" sz="3600" dirty="0"/>
              <a:t> BLOOD SPILL CLEANUP</a:t>
            </a:r>
          </a:p>
        </p:txBody>
      </p:sp>
      <p:sp>
        <p:nvSpPr>
          <p:cNvPr id="4" name="TextBox 3"/>
          <p:cNvSpPr txBox="1"/>
          <p:nvPr/>
        </p:nvSpPr>
        <p:spPr>
          <a:xfrm>
            <a:off x="135082" y="1261705"/>
            <a:ext cx="11814463" cy="5509200"/>
          </a:xfrm>
          <a:prstGeom prst="rect">
            <a:avLst/>
          </a:prstGeom>
          <a:noFill/>
        </p:spPr>
        <p:txBody>
          <a:bodyPr wrap="square" rtlCol="0">
            <a:spAutoFit/>
          </a:bodyPr>
          <a:lstStyle/>
          <a:p>
            <a:r>
              <a:rPr lang="en-US" sz="3200" dirty="0">
                <a:solidFill>
                  <a:srgbClr val="0070C0"/>
                </a:solidFill>
              </a:rPr>
              <a:t> 1. Isolate the area around the spill- provide a barrier to prevent access</a:t>
            </a:r>
          </a:p>
          <a:p>
            <a:endParaRPr lang="en-US" sz="3200" dirty="0">
              <a:solidFill>
                <a:srgbClr val="0070C0"/>
              </a:solidFill>
            </a:endParaRPr>
          </a:p>
          <a:p>
            <a:r>
              <a:rPr lang="en-US" sz="3200" dirty="0">
                <a:solidFill>
                  <a:srgbClr val="0070C0"/>
                </a:solidFill>
              </a:rPr>
              <a:t>2. Check Personal Protective Equipment (PPE) and supplies- do I have   	everything to do the job and protect myself</a:t>
            </a:r>
          </a:p>
          <a:p>
            <a:endParaRPr lang="en-US" sz="3200" dirty="0" smtClean="0">
              <a:solidFill>
                <a:srgbClr val="0070C0"/>
              </a:solidFill>
            </a:endParaRPr>
          </a:p>
          <a:p>
            <a:r>
              <a:rPr lang="en-US" sz="3200" dirty="0" smtClean="0">
                <a:solidFill>
                  <a:srgbClr val="0070C0"/>
                </a:solidFill>
              </a:rPr>
              <a:t>Disposable </a:t>
            </a:r>
            <a:r>
              <a:rPr lang="en-US" sz="3200" dirty="0">
                <a:solidFill>
                  <a:srgbClr val="0070C0"/>
                </a:solidFill>
              </a:rPr>
              <a:t>gloves- </a:t>
            </a:r>
            <a:r>
              <a:rPr lang="en-US" sz="3200" u="sng" dirty="0" smtClean="0">
                <a:solidFill>
                  <a:srgbClr val="0070C0"/>
                </a:solidFill>
              </a:rPr>
              <a:t>should be worn in nearly all circumstances; </a:t>
            </a:r>
            <a:r>
              <a:rPr lang="en-US" sz="3200" dirty="0" smtClean="0">
                <a:solidFill>
                  <a:srgbClr val="0070C0"/>
                </a:solidFill>
              </a:rPr>
              <a:t>regardless </a:t>
            </a:r>
            <a:r>
              <a:rPr lang="en-US" sz="3200" dirty="0">
                <a:solidFill>
                  <a:srgbClr val="0070C0"/>
                </a:solidFill>
              </a:rPr>
              <a:t>of the spill size;  	bandage cuts/open wounds on hands before donning </a:t>
            </a:r>
          </a:p>
          <a:p>
            <a:r>
              <a:rPr lang="en-US" sz="3200" dirty="0">
                <a:solidFill>
                  <a:srgbClr val="0070C0"/>
                </a:solidFill>
              </a:rPr>
              <a:t>	</a:t>
            </a:r>
          </a:p>
          <a:p>
            <a:r>
              <a:rPr lang="en-US" sz="3200" dirty="0">
                <a:solidFill>
                  <a:srgbClr val="0070C0"/>
                </a:solidFill>
              </a:rPr>
              <a:t>		</a:t>
            </a:r>
          </a:p>
          <a:p>
            <a:pPr algn="r"/>
            <a:r>
              <a:rPr lang="en-US" sz="3200" dirty="0">
                <a:solidFill>
                  <a:srgbClr val="0070C0"/>
                </a:solidFill>
              </a:rPr>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222" y="4848885"/>
            <a:ext cx="2898238" cy="159718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5902" y="5007835"/>
            <a:ext cx="1628355" cy="1628355"/>
          </a:xfrm>
          <a:prstGeom prst="rect">
            <a:avLst/>
          </a:prstGeom>
          <a:effectLst>
            <a:softEdge rad="76200"/>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041" y="6141267"/>
            <a:ext cx="609600" cy="609600"/>
          </a:xfrm>
          <a:prstGeom prst="rect">
            <a:avLst/>
          </a:prstGeom>
        </p:spPr>
      </p:pic>
    </p:spTree>
    <p:extLst>
      <p:ext uri="{BB962C8B-B14F-4D97-AF65-F5344CB8AC3E}">
        <p14:creationId xmlns:p14="http://schemas.microsoft.com/office/powerpoint/2010/main" val="1466530681"/>
      </p:ext>
    </p:extLst>
  </p:cSld>
  <p:clrMapOvr>
    <a:masterClrMapping/>
  </p:clrMapOvr>
  <mc:AlternateContent xmlns:mc="http://schemas.openxmlformats.org/markup-compatibility/2006" xmlns:p14="http://schemas.microsoft.com/office/powerpoint/2010/main">
    <mc:Choice Requires="p14">
      <p:transition p14:dur="10" advClick="0" advTm="91350"/>
    </mc:Choice>
    <mc:Fallback xmlns="">
      <p:transition advClick="0" advTm="91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Workers can be exposed to BBP in a variety of occupations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47151" y="2521458"/>
            <a:ext cx="2344739" cy="1519641"/>
          </a:xfrm>
          <a:effectLst>
            <a:softEdge rad="1270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6119" y="4549140"/>
            <a:ext cx="2219861" cy="1577340"/>
          </a:xfrm>
          <a:prstGeom prst="rect">
            <a:avLst/>
          </a:prstGeom>
          <a:effectLst>
            <a:softEdge rad="1270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7229" y="1946909"/>
            <a:ext cx="2466975" cy="1813561"/>
          </a:xfrm>
          <a:prstGeom prst="rect">
            <a:avLst/>
          </a:prstGeom>
          <a:effectLst>
            <a:softEdge rad="127000"/>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0717" y="4371932"/>
            <a:ext cx="3133725" cy="2089150"/>
          </a:xfrm>
          <a:prstGeom prst="rect">
            <a:avLst/>
          </a:prstGeom>
          <a:effectLst>
            <a:softEdge rad="127000"/>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389618" y="2061209"/>
            <a:ext cx="3508247" cy="1979889"/>
          </a:xfrm>
          <a:prstGeom prst="rect">
            <a:avLst/>
          </a:prstGeom>
          <a:effectLst>
            <a:softEdge rad="127000"/>
          </a:effectLst>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98224" y="5948881"/>
            <a:ext cx="609600" cy="609600"/>
          </a:xfrm>
          <a:prstGeom prst="rect">
            <a:avLst/>
          </a:prstGeom>
        </p:spPr>
      </p:pic>
    </p:spTree>
    <p:extLst>
      <p:ext uri="{BB962C8B-B14F-4D97-AF65-F5344CB8AC3E}">
        <p14:creationId xmlns:p14="http://schemas.microsoft.com/office/powerpoint/2010/main" val="383847012"/>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488788" y="267286"/>
            <a:ext cx="4923692" cy="646331"/>
          </a:xfrm>
          <a:prstGeom prst="rect">
            <a:avLst/>
          </a:prstGeom>
          <a:noFill/>
        </p:spPr>
        <p:txBody>
          <a:bodyPr wrap="square" rtlCol="0">
            <a:spAutoFit/>
          </a:bodyPr>
          <a:lstStyle/>
          <a:p>
            <a:r>
              <a:rPr lang="en-US" sz="3600" dirty="0"/>
              <a:t>BLOOD SPILL CLEANUP</a:t>
            </a:r>
          </a:p>
        </p:txBody>
      </p:sp>
      <p:sp>
        <p:nvSpPr>
          <p:cNvPr id="3" name="TextBox 2"/>
          <p:cNvSpPr txBox="1"/>
          <p:nvPr/>
        </p:nvSpPr>
        <p:spPr>
          <a:xfrm>
            <a:off x="1352133" y="913617"/>
            <a:ext cx="10156873" cy="6001643"/>
          </a:xfrm>
          <a:prstGeom prst="rect">
            <a:avLst/>
          </a:prstGeom>
          <a:noFill/>
        </p:spPr>
        <p:txBody>
          <a:bodyPr wrap="square" rtlCol="0">
            <a:spAutoFit/>
          </a:bodyPr>
          <a:lstStyle/>
          <a:p>
            <a:r>
              <a:rPr lang="en-US" sz="3200" dirty="0">
                <a:solidFill>
                  <a:srgbClr val="0070C0"/>
                </a:solidFill>
              </a:rPr>
              <a:t>3</a:t>
            </a:r>
            <a:r>
              <a:rPr lang="en-US" sz="3200" dirty="0" smtClean="0">
                <a:solidFill>
                  <a:srgbClr val="0070C0"/>
                </a:solidFill>
              </a:rPr>
              <a:t>. Before starting cleanup, read the directions for the      	product you are using </a:t>
            </a:r>
          </a:p>
          <a:p>
            <a:endParaRPr lang="en-US" sz="3200" dirty="0" smtClean="0">
              <a:solidFill>
                <a:srgbClr val="0070C0"/>
              </a:solidFill>
            </a:endParaRPr>
          </a:p>
          <a:p>
            <a:pPr marL="457200" indent="-457200">
              <a:buFont typeface="Arial" panose="020B0604020202020204" pitchFamily="34" charset="0"/>
              <a:buChar char="•"/>
            </a:pPr>
            <a:r>
              <a:rPr lang="en-US" sz="3200" dirty="0" smtClean="0">
                <a:solidFill>
                  <a:srgbClr val="0070C0"/>
                </a:solidFill>
              </a:rPr>
              <a:t>Cleaning </a:t>
            </a:r>
            <a:r>
              <a:rPr lang="en-US" sz="3200" dirty="0">
                <a:solidFill>
                  <a:srgbClr val="0070C0"/>
                </a:solidFill>
              </a:rPr>
              <a:t>the spill-use paper towels, disposable </a:t>
            </a:r>
            <a:r>
              <a:rPr lang="en-US" sz="3200" dirty="0" smtClean="0">
                <a:solidFill>
                  <a:srgbClr val="0070C0"/>
                </a:solidFill>
              </a:rPr>
              <a:t>wiping </a:t>
            </a:r>
            <a:r>
              <a:rPr lang="en-US" sz="3200" dirty="0">
                <a:solidFill>
                  <a:srgbClr val="0070C0"/>
                </a:solidFill>
              </a:rPr>
              <a:t>cloths, or solidifying agents </a:t>
            </a:r>
          </a:p>
          <a:p>
            <a:endParaRPr lang="en-US" sz="3200" dirty="0">
              <a:solidFill>
                <a:srgbClr val="0070C0"/>
              </a:solidFill>
            </a:endParaRPr>
          </a:p>
          <a:p>
            <a:pPr marL="457200" indent="-457200">
              <a:buFont typeface="Arial" panose="020B0604020202020204" pitchFamily="34" charset="0"/>
              <a:buChar char="•"/>
            </a:pPr>
            <a:r>
              <a:rPr lang="en-US" sz="3200" dirty="0" smtClean="0">
                <a:solidFill>
                  <a:srgbClr val="0070C0"/>
                </a:solidFill>
              </a:rPr>
              <a:t>Allow </a:t>
            </a:r>
            <a:r>
              <a:rPr lang="en-US" sz="3200" dirty="0">
                <a:solidFill>
                  <a:srgbClr val="0070C0"/>
                </a:solidFill>
              </a:rPr>
              <a:t>time for spill to </a:t>
            </a:r>
            <a:r>
              <a:rPr lang="en-US" sz="3200" dirty="0" smtClean="0">
                <a:solidFill>
                  <a:srgbClr val="0070C0"/>
                </a:solidFill>
              </a:rPr>
              <a:t>absorb</a:t>
            </a:r>
          </a:p>
          <a:p>
            <a:endParaRPr lang="en-US" sz="3200" dirty="0">
              <a:solidFill>
                <a:srgbClr val="0070C0"/>
              </a:solidFill>
            </a:endParaRPr>
          </a:p>
          <a:p>
            <a:pPr marL="457200" indent="-457200">
              <a:buFont typeface="Arial" panose="020B0604020202020204" pitchFamily="34" charset="0"/>
              <a:buChar char="•"/>
            </a:pPr>
            <a:r>
              <a:rPr lang="en-US" sz="3200" dirty="0" smtClean="0">
                <a:solidFill>
                  <a:srgbClr val="0070C0"/>
                </a:solidFill>
              </a:rPr>
              <a:t>When </a:t>
            </a:r>
            <a:r>
              <a:rPr lang="en-US" sz="3200" dirty="0">
                <a:solidFill>
                  <a:srgbClr val="0070C0"/>
                </a:solidFill>
              </a:rPr>
              <a:t>using a solidifying agent, </a:t>
            </a:r>
          </a:p>
          <a:p>
            <a:r>
              <a:rPr lang="en-US" sz="3200" dirty="0">
                <a:solidFill>
                  <a:srgbClr val="0070C0"/>
                </a:solidFill>
              </a:rPr>
              <a:t>      use scoop/scraper  to </a:t>
            </a:r>
            <a:r>
              <a:rPr lang="en-US" sz="3200" dirty="0" smtClean="0">
                <a:solidFill>
                  <a:srgbClr val="0070C0"/>
                </a:solidFill>
              </a:rPr>
              <a:t>collect </a:t>
            </a:r>
          </a:p>
          <a:p>
            <a:r>
              <a:rPr lang="en-US" sz="3200" dirty="0">
                <a:solidFill>
                  <a:srgbClr val="0070C0"/>
                </a:solidFill>
              </a:rPr>
              <a:t> </a:t>
            </a:r>
            <a:r>
              <a:rPr lang="en-US" sz="3200" dirty="0" smtClean="0">
                <a:solidFill>
                  <a:srgbClr val="0070C0"/>
                </a:solidFill>
              </a:rPr>
              <a:t>     and </a:t>
            </a:r>
            <a:r>
              <a:rPr lang="en-US" sz="3200" dirty="0">
                <a:solidFill>
                  <a:srgbClr val="0070C0"/>
                </a:solidFill>
              </a:rPr>
              <a:t>properly dispose of </a:t>
            </a:r>
          </a:p>
          <a:p>
            <a:r>
              <a:rPr lang="en-US" sz="3200" dirty="0">
                <a:solidFill>
                  <a:srgbClr val="0070C0"/>
                </a:solidFill>
              </a:rPr>
              <a:t>	</a:t>
            </a:r>
            <a:r>
              <a:rPr lang="en-US" sz="3200" dirty="0" smtClean="0">
                <a:solidFill>
                  <a:srgbClr val="0070C0"/>
                </a:solidFill>
              </a:rPr>
              <a:t>materials </a:t>
            </a:r>
            <a:r>
              <a:rPr lang="en-US" sz="3200" dirty="0">
                <a:solidFill>
                  <a:srgbClr val="0070C0"/>
                </a:solidFill>
              </a:rPr>
              <a:t>(biohazard bag</a:t>
            </a:r>
            <a:r>
              <a:rPr lang="en-US" sz="3200" dirty="0" smtClean="0">
                <a:solidFill>
                  <a:srgbClr val="0070C0"/>
                </a:solidFill>
              </a:rPr>
              <a:t>)</a:t>
            </a:r>
            <a:endParaRPr lang="en-US" sz="3200" dirty="0">
              <a:solidFill>
                <a:srgbClr val="0070C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447" y="2782957"/>
            <a:ext cx="4487102" cy="3976733"/>
          </a:xfrm>
          <a:prstGeom prst="rect">
            <a:avLst/>
          </a:prstGeom>
          <a:effectLst>
            <a:softEdge rad="355600"/>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6241" y="6078645"/>
            <a:ext cx="609600" cy="609600"/>
          </a:xfrm>
          <a:prstGeom prst="rect">
            <a:avLst/>
          </a:prstGeom>
        </p:spPr>
      </p:pic>
    </p:spTree>
    <p:extLst>
      <p:ext uri="{BB962C8B-B14F-4D97-AF65-F5344CB8AC3E}">
        <p14:creationId xmlns:p14="http://schemas.microsoft.com/office/powerpoint/2010/main" val="93584318"/>
      </p:ext>
    </p:extLst>
  </p:cSld>
  <p:clrMapOvr>
    <a:masterClrMapping/>
  </p:clrMapOvr>
  <mc:AlternateContent xmlns:mc="http://schemas.openxmlformats.org/markup-compatibility/2006" xmlns:p14="http://schemas.microsoft.com/office/powerpoint/2010/main">
    <mc:Choice Requires="p14">
      <p:transition p14:dur="10" advClick="0" advTm="36020"/>
    </mc:Choice>
    <mc:Fallback xmlns="">
      <p:transition advClick="0" advTm="36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668772" y="680484"/>
            <a:ext cx="7755393" cy="646331"/>
          </a:xfrm>
          <a:prstGeom prst="rect">
            <a:avLst/>
          </a:prstGeom>
          <a:noFill/>
        </p:spPr>
        <p:txBody>
          <a:bodyPr wrap="none" rtlCol="0">
            <a:spAutoFit/>
          </a:bodyPr>
          <a:lstStyle/>
          <a:p>
            <a:r>
              <a:rPr lang="en-US" sz="3600" dirty="0" smtClean="0"/>
              <a:t>Environmental Protection Agency (EPA)</a:t>
            </a:r>
            <a:endParaRPr lang="en-US" sz="3600" dirty="0"/>
          </a:p>
        </p:txBody>
      </p:sp>
      <p:sp>
        <p:nvSpPr>
          <p:cNvPr id="4" name="TextBox 3"/>
          <p:cNvSpPr txBox="1"/>
          <p:nvPr/>
        </p:nvSpPr>
        <p:spPr>
          <a:xfrm>
            <a:off x="174379" y="1962313"/>
            <a:ext cx="11839570"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0070C0"/>
                </a:solidFill>
              </a:rPr>
              <a:t>Surface disinfectants- rigorously tested for effectiveness</a:t>
            </a:r>
          </a:p>
          <a:p>
            <a:pPr marL="457200" indent="-457200">
              <a:buFont typeface="Arial" panose="020B0604020202020204" pitchFamily="34" charset="0"/>
              <a:buChar char="•"/>
            </a:pPr>
            <a:endParaRPr lang="en-US" sz="3200" dirty="0" smtClean="0">
              <a:solidFill>
                <a:srgbClr val="0070C0"/>
              </a:solidFill>
            </a:endParaRPr>
          </a:p>
          <a:p>
            <a:pPr marL="457200" indent="-457200">
              <a:buFont typeface="Arial" panose="020B0604020202020204" pitchFamily="34" charset="0"/>
              <a:buChar char="•"/>
            </a:pPr>
            <a:r>
              <a:rPr lang="en-US" sz="3200" dirty="0" smtClean="0">
                <a:solidFill>
                  <a:srgbClr val="0070C0"/>
                </a:solidFill>
              </a:rPr>
              <a:t>Cleaning- removing dirt/germs/impurities from surfaces</a:t>
            </a:r>
          </a:p>
          <a:p>
            <a:endParaRPr lang="en-US" sz="3200" dirty="0">
              <a:solidFill>
                <a:srgbClr val="0070C0"/>
              </a:solidFill>
            </a:endParaRPr>
          </a:p>
          <a:p>
            <a:pPr marL="457200" indent="-457200">
              <a:buFont typeface="Arial" panose="020B0604020202020204" pitchFamily="34" charset="0"/>
              <a:buChar char="•"/>
            </a:pPr>
            <a:r>
              <a:rPr lang="en-US" sz="3200" dirty="0" smtClean="0">
                <a:solidFill>
                  <a:srgbClr val="0070C0"/>
                </a:solidFill>
              </a:rPr>
              <a:t>Sanitizing- kills bacteria</a:t>
            </a:r>
          </a:p>
          <a:p>
            <a:pPr marL="457200" indent="-457200">
              <a:buFont typeface="Arial" panose="020B0604020202020204" pitchFamily="34" charset="0"/>
              <a:buChar char="•"/>
            </a:pPr>
            <a:endParaRPr lang="en-US" sz="3200" dirty="0">
              <a:solidFill>
                <a:srgbClr val="0070C0"/>
              </a:solidFill>
            </a:endParaRPr>
          </a:p>
          <a:p>
            <a:pPr marL="457200" indent="-457200">
              <a:buFont typeface="Arial" panose="020B0604020202020204" pitchFamily="34" charset="0"/>
              <a:buChar char="•"/>
            </a:pPr>
            <a:r>
              <a:rPr lang="en-US" sz="3200" dirty="0" smtClean="0">
                <a:solidFill>
                  <a:srgbClr val="0070C0"/>
                </a:solidFill>
              </a:rPr>
              <a:t>Disinfection- kills viruses and bacteria</a:t>
            </a:r>
          </a:p>
          <a:p>
            <a:pPr marL="457200" indent="-457200">
              <a:buFont typeface="Arial" panose="020B0604020202020204" pitchFamily="34" charset="0"/>
              <a:buChar char="•"/>
            </a:pPr>
            <a:endParaRPr lang="en-US" sz="3200" dirty="0">
              <a:solidFill>
                <a:srgbClr val="0070C0"/>
              </a:solidFill>
            </a:endParaRPr>
          </a:p>
          <a:p>
            <a:pPr marL="457200" indent="-457200">
              <a:buFont typeface="Arial" panose="020B0604020202020204" pitchFamily="34" charset="0"/>
              <a:buChar char="•"/>
            </a:pPr>
            <a:r>
              <a:rPr lang="en-US" sz="3200" dirty="0" smtClean="0">
                <a:solidFill>
                  <a:srgbClr val="0070C0"/>
                </a:solidFill>
              </a:rPr>
              <a:t>Many products can do all three </a:t>
            </a:r>
            <a:endParaRPr lang="en-US" sz="3200" dirty="0">
              <a:solidFill>
                <a:srgbClr val="0070C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0354" y="3732028"/>
            <a:ext cx="3781646" cy="3129331"/>
          </a:xfrm>
          <a:prstGeom prst="rect">
            <a:avLst/>
          </a:prstGeom>
          <a:effectLst>
            <a:softEdge rad="38100"/>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8930" y="6064394"/>
            <a:ext cx="609600" cy="609600"/>
          </a:xfrm>
          <a:prstGeom prst="rect">
            <a:avLst/>
          </a:prstGeom>
        </p:spPr>
      </p:pic>
    </p:spTree>
    <p:extLst>
      <p:ext uri="{BB962C8B-B14F-4D97-AF65-F5344CB8AC3E}">
        <p14:creationId xmlns:p14="http://schemas.microsoft.com/office/powerpoint/2010/main" val="3961421471"/>
      </p:ext>
    </p:extLst>
  </p:cSld>
  <p:clrMapOvr>
    <a:masterClrMapping/>
  </p:clrMapOvr>
  <mc:AlternateContent xmlns:mc="http://schemas.openxmlformats.org/markup-compatibility/2006" xmlns:p14="http://schemas.microsoft.com/office/powerpoint/2010/main">
    <mc:Choice Requires="p14">
      <p:transition spd="slow" p14:dur="2000" advClick="0" advTm="41380"/>
    </mc:Choice>
    <mc:Fallback xmlns="">
      <p:transition spd="slow" advClick="0" advTm="41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875738" y="87077"/>
            <a:ext cx="4874723" cy="646331"/>
          </a:xfrm>
          <a:prstGeom prst="rect">
            <a:avLst/>
          </a:prstGeom>
          <a:noFill/>
        </p:spPr>
        <p:txBody>
          <a:bodyPr wrap="square" rtlCol="0">
            <a:spAutoFit/>
          </a:bodyPr>
          <a:lstStyle/>
          <a:p>
            <a:r>
              <a:rPr lang="en-US" sz="3600" dirty="0"/>
              <a:t>BLOOD SPILL CLEANUP</a:t>
            </a:r>
          </a:p>
        </p:txBody>
      </p:sp>
      <p:sp>
        <p:nvSpPr>
          <p:cNvPr id="6" name="TextBox 5"/>
          <p:cNvSpPr txBox="1"/>
          <p:nvPr/>
        </p:nvSpPr>
        <p:spPr>
          <a:xfrm>
            <a:off x="254644" y="1169043"/>
            <a:ext cx="4498110" cy="584775"/>
          </a:xfrm>
          <a:prstGeom prst="rect">
            <a:avLst/>
          </a:prstGeom>
          <a:noFill/>
        </p:spPr>
        <p:txBody>
          <a:bodyPr wrap="square" rtlCol="0">
            <a:spAutoFit/>
          </a:bodyPr>
          <a:lstStyle/>
          <a:p>
            <a:r>
              <a:rPr lang="en-US" sz="3200" dirty="0">
                <a:solidFill>
                  <a:srgbClr val="0070C0"/>
                </a:solidFill>
              </a:rPr>
              <a:t>4. Disinfection of the </a:t>
            </a:r>
            <a:r>
              <a:rPr lang="en-US" sz="3200" dirty="0" smtClean="0">
                <a:solidFill>
                  <a:srgbClr val="0070C0"/>
                </a:solidFill>
              </a:rPr>
              <a:t>area</a:t>
            </a:r>
            <a:endParaRPr lang="en-US" sz="3200" dirty="0">
              <a:solidFill>
                <a:srgbClr val="0070C0"/>
              </a:solidFill>
            </a:endParaRPr>
          </a:p>
        </p:txBody>
      </p:sp>
      <p:sp>
        <p:nvSpPr>
          <p:cNvPr id="4" name="TextBox 3"/>
          <p:cNvSpPr txBox="1"/>
          <p:nvPr/>
        </p:nvSpPr>
        <p:spPr>
          <a:xfrm>
            <a:off x="254644" y="2189453"/>
            <a:ext cx="10419906"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rgbClr val="0070C0"/>
                </a:solidFill>
              </a:rPr>
              <a:t>Know your product(s)- are you using one product that cleans and disinfects or switching to a second product</a:t>
            </a:r>
          </a:p>
          <a:p>
            <a:pPr marL="457200" indent="-457200">
              <a:buFont typeface="Arial" panose="020B0604020202020204" pitchFamily="34" charset="0"/>
              <a:buChar char="•"/>
            </a:pPr>
            <a:endParaRPr lang="en-US" sz="3200" dirty="0">
              <a:solidFill>
                <a:srgbClr val="0070C0"/>
              </a:solidFill>
            </a:endParaRPr>
          </a:p>
          <a:p>
            <a:pPr marL="457200" indent="-457200">
              <a:buFont typeface="Arial" panose="020B0604020202020204" pitchFamily="34" charset="0"/>
              <a:buChar char="•"/>
            </a:pPr>
            <a:r>
              <a:rPr lang="en-US" sz="3200" dirty="0" smtClean="0">
                <a:solidFill>
                  <a:srgbClr val="0070C0"/>
                </a:solidFill>
              </a:rPr>
              <a:t>Risk if not performed or if done incorrectly </a:t>
            </a:r>
          </a:p>
          <a:p>
            <a:pPr marL="457200" indent="-457200">
              <a:buFont typeface="Arial" panose="020B0604020202020204" pitchFamily="34" charset="0"/>
              <a:buChar char="•"/>
            </a:pPr>
            <a:endParaRPr lang="en-US" sz="3200" dirty="0">
              <a:solidFill>
                <a:srgbClr val="0070C0"/>
              </a:solidFill>
            </a:endParaRPr>
          </a:p>
          <a:p>
            <a:pPr marL="457200" indent="-457200">
              <a:buFont typeface="Arial" panose="020B0604020202020204" pitchFamily="34" charset="0"/>
              <a:buChar char="•"/>
            </a:pPr>
            <a:endParaRPr lang="en-US" sz="3200" dirty="0">
              <a:solidFill>
                <a:srgbClr val="0070C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7879" y="4253023"/>
            <a:ext cx="4730620" cy="248370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644" y="6127124"/>
            <a:ext cx="609600" cy="609600"/>
          </a:xfrm>
          <a:prstGeom prst="rect">
            <a:avLst/>
          </a:prstGeom>
        </p:spPr>
      </p:pic>
    </p:spTree>
    <p:extLst>
      <p:ext uri="{BB962C8B-B14F-4D97-AF65-F5344CB8AC3E}">
        <p14:creationId xmlns:p14="http://schemas.microsoft.com/office/powerpoint/2010/main" val="2001565067"/>
      </p:ext>
    </p:extLst>
  </p:cSld>
  <p:clrMapOvr>
    <a:masterClrMapping/>
  </p:clrMapOvr>
  <mc:AlternateContent xmlns:mc="http://schemas.openxmlformats.org/markup-compatibility/2006" xmlns:p14="http://schemas.microsoft.com/office/powerpoint/2010/main">
    <mc:Choice Requires="p14">
      <p:transition p14:dur="10" advClick="0" advTm="41860"/>
    </mc:Choice>
    <mc:Fallback xmlns="">
      <p:transition advClick="0" advTm="4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65814" y="1381703"/>
            <a:ext cx="6134985" cy="5262979"/>
          </a:xfrm>
          <a:prstGeom prst="rect">
            <a:avLst/>
          </a:prstGeom>
        </p:spPr>
        <p:txBody>
          <a:bodyPr wrap="square">
            <a:spAutoFit/>
          </a:bodyPr>
          <a:lstStyle/>
          <a:p>
            <a:r>
              <a:rPr lang="en-US" sz="2800" dirty="0">
                <a:solidFill>
                  <a:srgbClr val="0070C0"/>
                </a:solidFill>
              </a:rPr>
              <a:t>CQ-128 requires </a:t>
            </a:r>
            <a:r>
              <a:rPr lang="en-US" sz="2800" dirty="0">
                <a:solidFill>
                  <a:srgbClr val="FF0000"/>
                </a:solidFill>
              </a:rPr>
              <a:t>10 minutes </a:t>
            </a:r>
            <a:r>
              <a:rPr lang="en-US" sz="2800" dirty="0">
                <a:solidFill>
                  <a:srgbClr val="0070C0"/>
                </a:solidFill>
              </a:rPr>
              <a:t>of surface contact time for certain viruses, including Hepatitis B, Hepatitis C, and HIV1.</a:t>
            </a:r>
          </a:p>
          <a:p>
            <a:endParaRPr lang="en-US" sz="2800" dirty="0">
              <a:solidFill>
                <a:srgbClr val="0070C0"/>
              </a:solidFill>
            </a:endParaRPr>
          </a:p>
          <a:p>
            <a:r>
              <a:rPr lang="en-US" sz="2800" dirty="0">
                <a:solidFill>
                  <a:srgbClr val="0070C0"/>
                </a:solidFill>
              </a:rPr>
              <a:t>Peroxide Multi-Surface requires </a:t>
            </a:r>
            <a:r>
              <a:rPr lang="en-US" sz="2800" dirty="0">
                <a:solidFill>
                  <a:srgbClr val="FF0000"/>
                </a:solidFill>
              </a:rPr>
              <a:t>5 minutes </a:t>
            </a:r>
            <a:r>
              <a:rPr lang="en-US" sz="2800" dirty="0">
                <a:solidFill>
                  <a:srgbClr val="0070C0"/>
                </a:solidFill>
              </a:rPr>
              <a:t>of surface contact time for Hepatitis B.</a:t>
            </a:r>
          </a:p>
          <a:p>
            <a:endParaRPr lang="en-US" sz="2800" dirty="0">
              <a:solidFill>
                <a:srgbClr val="0070C0"/>
              </a:solidFill>
            </a:endParaRPr>
          </a:p>
          <a:p>
            <a:r>
              <a:rPr lang="en-US" sz="2800" dirty="0">
                <a:solidFill>
                  <a:srgbClr val="0070C0"/>
                </a:solidFill>
              </a:rPr>
              <a:t>Following contact time- air dry, wipe down, or rinse </a:t>
            </a:r>
            <a:r>
              <a:rPr lang="en-US" sz="2800" u="sng" dirty="0">
                <a:solidFill>
                  <a:srgbClr val="0070C0"/>
                </a:solidFill>
              </a:rPr>
              <a:t>according to the product directions.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5628" b="9363"/>
          <a:stretch/>
        </p:blipFill>
        <p:spPr>
          <a:xfrm>
            <a:off x="6549656" y="871869"/>
            <a:ext cx="5310650" cy="5907471"/>
          </a:xfrm>
          <a:prstGeom prst="rect">
            <a:avLst/>
          </a:prstGeom>
        </p:spPr>
      </p:pic>
      <p:sp>
        <p:nvSpPr>
          <p:cNvPr id="4" name="TextBox 3"/>
          <p:cNvSpPr txBox="1"/>
          <p:nvPr/>
        </p:nvSpPr>
        <p:spPr>
          <a:xfrm>
            <a:off x="3469310" y="76444"/>
            <a:ext cx="3944679" cy="646331"/>
          </a:xfrm>
          <a:prstGeom prst="rect">
            <a:avLst/>
          </a:prstGeom>
          <a:noFill/>
        </p:spPr>
        <p:txBody>
          <a:bodyPr wrap="square" rtlCol="0">
            <a:spAutoFit/>
          </a:bodyPr>
          <a:lstStyle/>
          <a:p>
            <a:r>
              <a:rPr lang="en-US" sz="3600" dirty="0" smtClean="0"/>
              <a:t>Blood Spill Cleanup</a:t>
            </a:r>
            <a:endParaRPr lang="en-US" sz="3600"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60828" y="6169740"/>
            <a:ext cx="609600" cy="609600"/>
          </a:xfrm>
          <a:prstGeom prst="rect">
            <a:avLst/>
          </a:prstGeom>
        </p:spPr>
      </p:pic>
    </p:spTree>
    <p:extLst>
      <p:ext uri="{BB962C8B-B14F-4D97-AF65-F5344CB8AC3E}">
        <p14:creationId xmlns:p14="http://schemas.microsoft.com/office/powerpoint/2010/main" val="3270556489"/>
      </p:ext>
    </p:extLst>
  </p:cSld>
  <p:clrMapOvr>
    <a:masterClrMapping/>
  </p:clrMapOvr>
  <mc:AlternateContent xmlns:mc="http://schemas.openxmlformats.org/markup-compatibility/2006" xmlns:p14="http://schemas.microsoft.com/office/powerpoint/2010/main">
    <mc:Choice Requires="p14">
      <p:transition spd="slow" p14:dur="2000" advClick="0" advTm="44100"/>
    </mc:Choice>
    <mc:Fallback xmlns="">
      <p:transition spd="slow" advClick="0" advTm="4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1301" y="381965"/>
            <a:ext cx="4861367" cy="646331"/>
          </a:xfrm>
          <a:prstGeom prst="rect">
            <a:avLst/>
          </a:prstGeom>
          <a:noFill/>
        </p:spPr>
        <p:txBody>
          <a:bodyPr wrap="square" rtlCol="0">
            <a:spAutoFit/>
          </a:bodyPr>
          <a:lstStyle/>
          <a:p>
            <a:r>
              <a:rPr lang="en-US" sz="3600" dirty="0"/>
              <a:t>BLOOD SPILL CLEANUP</a:t>
            </a:r>
          </a:p>
        </p:txBody>
      </p:sp>
      <p:sp>
        <p:nvSpPr>
          <p:cNvPr id="4" name="TextBox 3"/>
          <p:cNvSpPr txBox="1"/>
          <p:nvPr/>
        </p:nvSpPr>
        <p:spPr>
          <a:xfrm>
            <a:off x="1307939" y="1134319"/>
            <a:ext cx="9190299" cy="2554545"/>
          </a:xfrm>
          <a:prstGeom prst="rect">
            <a:avLst/>
          </a:prstGeom>
          <a:noFill/>
        </p:spPr>
        <p:txBody>
          <a:bodyPr wrap="square" rtlCol="0">
            <a:spAutoFit/>
          </a:bodyPr>
          <a:lstStyle/>
          <a:p>
            <a:r>
              <a:rPr lang="en-US" sz="3200" dirty="0">
                <a:solidFill>
                  <a:srgbClr val="0070C0"/>
                </a:solidFill>
              </a:rPr>
              <a:t>The disinfection process is critical for preventing any additional contamination.</a:t>
            </a:r>
          </a:p>
          <a:p>
            <a:endParaRPr lang="en-US" sz="3200" dirty="0">
              <a:solidFill>
                <a:srgbClr val="0070C0"/>
              </a:solidFill>
            </a:endParaRPr>
          </a:p>
          <a:p>
            <a:r>
              <a:rPr lang="en-US" sz="3200" dirty="0">
                <a:solidFill>
                  <a:srgbClr val="0070C0"/>
                </a:solidFill>
              </a:rPr>
              <a:t>Easy to get hurried and not give the product a chance to work.</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9049" y="3020992"/>
            <a:ext cx="3183038" cy="3490862"/>
          </a:xfrm>
          <a:prstGeom prst="rect">
            <a:avLst/>
          </a:prstGeom>
          <a:effectLst>
            <a:softEdge rad="635000"/>
          </a:effectLst>
        </p:spPr>
      </p:pic>
      <p:sp>
        <p:nvSpPr>
          <p:cNvPr id="9" name="TextBox 8"/>
          <p:cNvSpPr txBox="1"/>
          <p:nvPr/>
        </p:nvSpPr>
        <p:spPr>
          <a:xfrm>
            <a:off x="3142526" y="4515583"/>
            <a:ext cx="5521124" cy="584775"/>
          </a:xfrm>
          <a:prstGeom prst="rect">
            <a:avLst/>
          </a:prstGeom>
          <a:noFill/>
        </p:spPr>
        <p:txBody>
          <a:bodyPr wrap="square" rtlCol="0">
            <a:spAutoFit/>
          </a:bodyPr>
          <a:lstStyle/>
          <a:p>
            <a:r>
              <a:rPr lang="en-US" sz="3200" dirty="0">
                <a:solidFill>
                  <a:srgbClr val="0070C0"/>
                </a:solidFill>
              </a:rPr>
              <a:t>DON’T GUESS…USE A WATCH</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20" y="3688864"/>
            <a:ext cx="3055716" cy="3055716"/>
          </a:xfrm>
          <a:prstGeom prst="rect">
            <a:avLst/>
          </a:prstGeom>
          <a:effectLst>
            <a:softEdge rad="317500"/>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7287" y="6134980"/>
            <a:ext cx="609600" cy="609600"/>
          </a:xfrm>
          <a:prstGeom prst="rect">
            <a:avLst/>
          </a:prstGeom>
        </p:spPr>
      </p:pic>
    </p:spTree>
    <p:extLst>
      <p:ext uri="{BB962C8B-B14F-4D97-AF65-F5344CB8AC3E}">
        <p14:creationId xmlns:p14="http://schemas.microsoft.com/office/powerpoint/2010/main" val="1060212772"/>
      </p:ext>
    </p:extLst>
  </p:cSld>
  <p:clrMapOvr>
    <a:masterClrMapping/>
  </p:clrMapOvr>
  <mc:AlternateContent xmlns:mc="http://schemas.openxmlformats.org/markup-compatibility/2006" xmlns:p14="http://schemas.microsoft.com/office/powerpoint/2010/main">
    <mc:Choice Requires="p14">
      <p:transition p14:dur="1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446585" y="267286"/>
            <a:ext cx="4881489" cy="646331"/>
          </a:xfrm>
          <a:prstGeom prst="rect">
            <a:avLst/>
          </a:prstGeom>
          <a:noFill/>
        </p:spPr>
        <p:txBody>
          <a:bodyPr wrap="square" rtlCol="0">
            <a:spAutoFit/>
          </a:bodyPr>
          <a:lstStyle/>
          <a:p>
            <a:r>
              <a:rPr lang="en-US" sz="3600" dirty="0"/>
              <a:t>BLOOD SPILL CLEANUP</a:t>
            </a:r>
          </a:p>
        </p:txBody>
      </p:sp>
      <p:sp>
        <p:nvSpPr>
          <p:cNvPr id="3" name="TextBox 2"/>
          <p:cNvSpPr txBox="1"/>
          <p:nvPr/>
        </p:nvSpPr>
        <p:spPr>
          <a:xfrm>
            <a:off x="1448972" y="1477108"/>
            <a:ext cx="9439422" cy="584775"/>
          </a:xfrm>
          <a:prstGeom prst="rect">
            <a:avLst/>
          </a:prstGeom>
          <a:noFill/>
        </p:spPr>
        <p:txBody>
          <a:bodyPr wrap="square" rtlCol="0">
            <a:spAutoFit/>
          </a:bodyPr>
          <a:lstStyle/>
          <a:p>
            <a:r>
              <a:rPr lang="en-US" sz="3200" dirty="0">
                <a:solidFill>
                  <a:srgbClr val="0070C0"/>
                </a:solidFill>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004" y="4015154"/>
            <a:ext cx="5230056" cy="272913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3829" y="913617"/>
            <a:ext cx="2857500" cy="16478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745" y="4183966"/>
            <a:ext cx="3657600" cy="2560319"/>
          </a:xfrm>
          <a:prstGeom prst="rect">
            <a:avLst/>
          </a:prstGeom>
          <a:effectLst>
            <a:softEdge rad="635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745" y="267286"/>
            <a:ext cx="3179298" cy="2294155"/>
          </a:xfrm>
          <a:prstGeom prst="rect">
            <a:avLst/>
          </a:prstGeom>
        </p:spPr>
      </p:pic>
      <p:sp>
        <p:nvSpPr>
          <p:cNvPr id="10" name="TextBox 9"/>
          <p:cNvSpPr txBox="1"/>
          <p:nvPr/>
        </p:nvSpPr>
        <p:spPr>
          <a:xfrm>
            <a:off x="3446585" y="1055077"/>
            <a:ext cx="5345723" cy="3046988"/>
          </a:xfrm>
          <a:prstGeom prst="rect">
            <a:avLst/>
          </a:prstGeom>
          <a:noFill/>
        </p:spPr>
        <p:txBody>
          <a:bodyPr wrap="square" rtlCol="0">
            <a:spAutoFit/>
          </a:bodyPr>
          <a:lstStyle/>
          <a:p>
            <a:r>
              <a:rPr lang="en-US" sz="3200" dirty="0">
                <a:solidFill>
                  <a:srgbClr val="0070C0"/>
                </a:solidFill>
              </a:rPr>
              <a:t>Use tongs, scoop, or scraper to collect</a:t>
            </a:r>
          </a:p>
          <a:p>
            <a:endParaRPr lang="en-US" sz="3200" dirty="0">
              <a:solidFill>
                <a:srgbClr val="0070C0"/>
              </a:solidFill>
            </a:endParaRPr>
          </a:p>
          <a:p>
            <a:r>
              <a:rPr lang="en-US" sz="3200" u="sng" dirty="0">
                <a:solidFill>
                  <a:srgbClr val="0070C0"/>
                </a:solidFill>
              </a:rPr>
              <a:t>Never</a:t>
            </a:r>
            <a:r>
              <a:rPr lang="en-US" sz="3200" dirty="0">
                <a:solidFill>
                  <a:srgbClr val="0070C0"/>
                </a:solidFill>
              </a:rPr>
              <a:t> pick up with hands</a:t>
            </a:r>
          </a:p>
          <a:p>
            <a:endParaRPr lang="en-US" sz="3200" dirty="0">
              <a:solidFill>
                <a:srgbClr val="0070C0"/>
              </a:solidFill>
            </a:endParaRPr>
          </a:p>
          <a:p>
            <a:r>
              <a:rPr lang="en-US" sz="3200" dirty="0">
                <a:solidFill>
                  <a:srgbClr val="0070C0"/>
                </a:solidFill>
              </a:rPr>
              <a:t>Dispose in biohazard container</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92847" y="6134685"/>
            <a:ext cx="609600" cy="609600"/>
          </a:xfrm>
          <a:prstGeom prst="rect">
            <a:avLst/>
          </a:prstGeom>
        </p:spPr>
      </p:pic>
    </p:spTree>
    <p:extLst>
      <p:ext uri="{BB962C8B-B14F-4D97-AF65-F5344CB8AC3E}">
        <p14:creationId xmlns:p14="http://schemas.microsoft.com/office/powerpoint/2010/main" val="1784387053"/>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1022" y="1"/>
            <a:ext cx="4651446" cy="1077686"/>
          </a:xfrm>
        </p:spPr>
        <p:txBody>
          <a:bodyPr>
            <a:normAutofit/>
          </a:bodyPr>
          <a:lstStyle/>
          <a:p>
            <a:r>
              <a:rPr lang="en-US" sz="5400" dirty="0" smtClean="0"/>
              <a:t>Removing PPE </a:t>
            </a:r>
            <a:endParaRPr lang="en-US" sz="5400" dirty="0"/>
          </a:p>
        </p:txBody>
      </p:sp>
      <p:sp>
        <p:nvSpPr>
          <p:cNvPr id="3" name="Rectangle 2"/>
          <p:cNvSpPr/>
          <p:nvPr/>
        </p:nvSpPr>
        <p:spPr>
          <a:xfrm>
            <a:off x="195944" y="1294950"/>
            <a:ext cx="11025336" cy="5078313"/>
          </a:xfrm>
          <a:prstGeom prst="rect">
            <a:avLst/>
          </a:prstGeom>
        </p:spPr>
        <p:txBody>
          <a:bodyPr wrap="square">
            <a:spAutoFit/>
          </a:bodyPr>
          <a:lstStyle/>
          <a:p>
            <a:pPr>
              <a:buClr>
                <a:schemeClr val="accent1">
                  <a:lumMod val="75000"/>
                </a:schemeClr>
              </a:buClr>
            </a:pPr>
            <a:r>
              <a:rPr lang="en-US" sz="3600" dirty="0">
                <a:solidFill>
                  <a:srgbClr val="0070C0"/>
                </a:solidFill>
              </a:rPr>
              <a:t>1. If wearing shoe covers, remove them first</a:t>
            </a:r>
          </a:p>
          <a:p>
            <a:pPr>
              <a:buClr>
                <a:schemeClr val="accent1">
                  <a:lumMod val="75000"/>
                </a:schemeClr>
              </a:buClr>
            </a:pPr>
            <a:r>
              <a:rPr lang="en-US" sz="3600" dirty="0">
                <a:solidFill>
                  <a:srgbClr val="0070C0"/>
                </a:solidFill>
              </a:rPr>
              <a:t>2. Gloves</a:t>
            </a:r>
          </a:p>
          <a:p>
            <a:pPr>
              <a:buClr>
                <a:schemeClr val="accent1">
                  <a:lumMod val="75000"/>
                </a:schemeClr>
              </a:buClr>
            </a:pPr>
            <a:r>
              <a:rPr lang="en-US" sz="3600" dirty="0">
                <a:solidFill>
                  <a:srgbClr val="0070C0"/>
                </a:solidFill>
              </a:rPr>
              <a:t>	-</a:t>
            </a:r>
            <a:r>
              <a:rPr lang="en-US" sz="3600" dirty="0" smtClean="0">
                <a:solidFill>
                  <a:srgbClr val="0070C0"/>
                </a:solidFill>
              </a:rPr>
              <a:t>Remember</a:t>
            </a:r>
            <a:r>
              <a:rPr lang="en-US" sz="3600" dirty="0">
                <a:solidFill>
                  <a:srgbClr val="0070C0"/>
                </a:solidFill>
              </a:rPr>
              <a:t>, don’t touch skin, PPE, or 		        </a:t>
            </a:r>
            <a:r>
              <a:rPr lang="en-US" sz="3600" dirty="0" smtClean="0">
                <a:solidFill>
                  <a:srgbClr val="0070C0"/>
                </a:solidFill>
              </a:rPr>
              <a:t>		 	   		clothing </a:t>
            </a:r>
            <a:r>
              <a:rPr lang="en-US" sz="3600" dirty="0">
                <a:solidFill>
                  <a:srgbClr val="0070C0"/>
                </a:solidFill>
              </a:rPr>
              <a:t>with the gloves on</a:t>
            </a:r>
          </a:p>
          <a:p>
            <a:pPr>
              <a:buClr>
                <a:schemeClr val="accent1">
                  <a:lumMod val="75000"/>
                </a:schemeClr>
              </a:buClr>
            </a:pPr>
            <a:r>
              <a:rPr lang="en-US" sz="3600" dirty="0">
                <a:solidFill>
                  <a:srgbClr val="0070C0"/>
                </a:solidFill>
              </a:rPr>
              <a:t> 3. Goggles-if wearing</a:t>
            </a:r>
          </a:p>
          <a:p>
            <a:pPr>
              <a:buClr>
                <a:schemeClr val="accent1">
                  <a:lumMod val="75000"/>
                </a:schemeClr>
              </a:buClr>
            </a:pPr>
            <a:r>
              <a:rPr lang="en-US" sz="3600" dirty="0">
                <a:solidFill>
                  <a:srgbClr val="0070C0"/>
                </a:solidFill>
              </a:rPr>
              <a:t> 4. Gown- if wearing</a:t>
            </a:r>
          </a:p>
          <a:p>
            <a:pPr>
              <a:buClr>
                <a:schemeClr val="accent1">
                  <a:lumMod val="75000"/>
                </a:schemeClr>
              </a:buClr>
            </a:pPr>
            <a:r>
              <a:rPr lang="en-US" sz="3600" dirty="0">
                <a:solidFill>
                  <a:srgbClr val="0070C0"/>
                </a:solidFill>
              </a:rPr>
              <a:t> 5. Face mask- if </a:t>
            </a:r>
            <a:r>
              <a:rPr lang="en-US" sz="3600" dirty="0" smtClean="0">
                <a:solidFill>
                  <a:srgbClr val="0070C0"/>
                </a:solidFill>
              </a:rPr>
              <a:t>wearing</a:t>
            </a:r>
            <a:endParaRPr lang="en-US" sz="3600" dirty="0">
              <a:solidFill>
                <a:srgbClr val="0070C0"/>
              </a:solidFill>
            </a:endParaRPr>
          </a:p>
          <a:p>
            <a:pPr>
              <a:buClr>
                <a:schemeClr val="accent1">
                  <a:lumMod val="75000"/>
                </a:schemeClr>
              </a:buClr>
            </a:pPr>
            <a:endParaRPr lang="en-US" sz="3600" dirty="0">
              <a:solidFill>
                <a:srgbClr val="0070C0"/>
              </a:solidFill>
            </a:endParaRPr>
          </a:p>
          <a:p>
            <a:pPr>
              <a:buClr>
                <a:schemeClr val="accent1">
                  <a:lumMod val="75000"/>
                </a:schemeClr>
              </a:buClr>
            </a:pPr>
            <a:r>
              <a:rPr lang="en-US" sz="3600" dirty="0" smtClean="0">
                <a:solidFill>
                  <a:srgbClr val="0070C0"/>
                </a:solidFill>
              </a:rPr>
              <a:t>		Wash hands with soap and water when finished. </a:t>
            </a:r>
            <a:endParaRPr lang="en-US" sz="3600" dirty="0">
              <a:solidFill>
                <a:srgbClr val="0070C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1280" y="5867400"/>
            <a:ext cx="609600" cy="609600"/>
          </a:xfrm>
          <a:prstGeom prst="rect">
            <a:avLst/>
          </a:prstGeom>
        </p:spPr>
      </p:pic>
    </p:spTree>
    <p:extLst>
      <p:ext uri="{BB962C8B-B14F-4D97-AF65-F5344CB8AC3E}">
        <p14:creationId xmlns:p14="http://schemas.microsoft.com/office/powerpoint/2010/main" val="2882317112"/>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9920" y="107457"/>
            <a:ext cx="4146487" cy="545471"/>
          </a:xfrm>
        </p:spPr>
        <p:txBody>
          <a:bodyPr>
            <a:noAutofit/>
          </a:bodyPr>
          <a:lstStyle/>
          <a:p>
            <a:r>
              <a:rPr lang="en-US" sz="3200" dirty="0" smtClean="0"/>
              <a:t>Glove Removal</a:t>
            </a:r>
            <a:endParaRPr lang="en-US" sz="3200" dirty="0"/>
          </a:p>
        </p:txBody>
      </p:sp>
      <p:pic>
        <p:nvPicPr>
          <p:cNvPr id="7" name="VkRI6DtvUL4"/>
          <p:cNvPicPr>
            <a:picLocks noRot="1" noChangeAspect="1"/>
          </p:cNvPicPr>
          <p:nvPr>
            <a:videoFile r:link="rId1"/>
          </p:nvPr>
        </p:nvPicPr>
        <p:blipFill>
          <a:blip r:embed="rId5"/>
          <a:stretch>
            <a:fillRect/>
          </a:stretch>
        </p:blipFill>
        <p:spPr>
          <a:xfrm>
            <a:off x="1001486" y="652928"/>
            <a:ext cx="9905999" cy="5389155"/>
          </a:xfrm>
          <a:prstGeom prst="rect">
            <a:avLst/>
          </a:prstGeom>
        </p:spPr>
      </p:pic>
      <p:sp>
        <p:nvSpPr>
          <p:cNvPr id="9" name="TextBox 8"/>
          <p:cNvSpPr txBox="1"/>
          <p:nvPr/>
        </p:nvSpPr>
        <p:spPr>
          <a:xfrm>
            <a:off x="2933699" y="6218222"/>
            <a:ext cx="6041572" cy="369332"/>
          </a:xfrm>
          <a:prstGeom prst="rect">
            <a:avLst/>
          </a:prstGeom>
          <a:noFill/>
        </p:spPr>
        <p:txBody>
          <a:bodyPr wrap="square" rtlCol="0">
            <a:spAutoFit/>
          </a:bodyPr>
          <a:lstStyle/>
          <a:p>
            <a:r>
              <a:rPr lang="en-US" dirty="0" smtClean="0"/>
              <a:t>Video thanks to the Cleveland Clinic Lerner Research Institute. </a:t>
            </a:r>
            <a:endParaRPr lang="en-US" dirty="0"/>
          </a:p>
        </p:txBody>
      </p:sp>
      <p:pic>
        <p:nvPicPr>
          <p:cNvPr id="1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32029" y="6218222"/>
            <a:ext cx="609600" cy="609600"/>
          </a:xfrm>
          <a:prstGeom prst="rect">
            <a:avLst/>
          </a:prstGeom>
        </p:spPr>
      </p:pic>
    </p:spTree>
    <p:extLst>
      <p:ext uri="{BB962C8B-B14F-4D97-AF65-F5344CB8AC3E}">
        <p14:creationId xmlns:p14="http://schemas.microsoft.com/office/powerpoint/2010/main" val="4219815955"/>
      </p:ext>
    </p:extLst>
  </p:cSld>
  <p:clrMapOvr>
    <a:masterClrMapping/>
  </p:clrMapOvr>
  <mc:AlternateContent xmlns:mc="http://schemas.openxmlformats.org/markup-compatibility/2006" xmlns:p14="http://schemas.microsoft.com/office/powerpoint/2010/main">
    <mc:Choice Requires="p14">
      <p:transition spd="slow" p14:dur="2000" advClick="0" advTm="115000"/>
    </mc:Choice>
    <mc:Fallback xmlns="">
      <p:transition spd="slow" advClick="0" advTm="1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1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
            <a:ext cx="10018713" cy="1072896"/>
          </a:xfrm>
        </p:spPr>
        <p:txBody>
          <a:bodyPr>
            <a:normAutofit/>
          </a:bodyPr>
          <a:lstStyle/>
          <a:p>
            <a:r>
              <a:rPr lang="en-US" sz="3600" dirty="0">
                <a:latin typeface="+mn-lt"/>
              </a:rPr>
              <a:t>GLOVE REMOVAL</a:t>
            </a:r>
          </a:p>
        </p:txBody>
      </p:sp>
      <p:sp>
        <p:nvSpPr>
          <p:cNvPr id="6" name="TextBox 5"/>
          <p:cNvSpPr txBox="1"/>
          <p:nvPr/>
        </p:nvSpPr>
        <p:spPr>
          <a:xfrm>
            <a:off x="2157984" y="1389888"/>
            <a:ext cx="9345040" cy="5693866"/>
          </a:xfrm>
          <a:prstGeom prst="rect">
            <a:avLst/>
          </a:prstGeom>
          <a:noFill/>
        </p:spPr>
        <p:txBody>
          <a:bodyPr wrap="square" rtlCol="0">
            <a:spAutoFit/>
          </a:bodyPr>
          <a:lstStyle/>
          <a:p>
            <a:pPr marL="514350" indent="-514350">
              <a:buAutoNum type="arabicPeriod"/>
            </a:pPr>
            <a:r>
              <a:rPr lang="en-US" sz="2800" dirty="0">
                <a:solidFill>
                  <a:srgbClr val="0070C0"/>
                </a:solidFill>
              </a:rPr>
              <a:t>Pinch glove- Pinch the palm side of one glove near the wrist and carefully pull glove off until it’s inside out.</a:t>
            </a:r>
          </a:p>
          <a:p>
            <a:endParaRPr lang="en-US" sz="2800" dirty="0">
              <a:solidFill>
                <a:srgbClr val="0070C0"/>
              </a:solidFill>
            </a:endParaRPr>
          </a:p>
          <a:p>
            <a:pPr marL="514350" indent="-514350">
              <a:buAutoNum type="arabicPeriod" startAt="2"/>
            </a:pPr>
            <a:r>
              <a:rPr lang="en-US" sz="2800" dirty="0">
                <a:solidFill>
                  <a:schemeClr val="accent2">
                    <a:lumMod val="75000"/>
                  </a:schemeClr>
                </a:solidFill>
              </a:rPr>
              <a:t>Slip two fingers under glove- Hold the removed glove in    palm of gloved hand. Slip two fingers under the glove at  	  the wrist of the gloved hand.</a:t>
            </a:r>
          </a:p>
          <a:p>
            <a:pPr marL="514350" indent="-514350">
              <a:buAutoNum type="arabicPeriod" startAt="2"/>
            </a:pPr>
            <a:endParaRPr lang="en-US" sz="2800" dirty="0">
              <a:solidFill>
                <a:schemeClr val="accent2">
                  <a:lumMod val="75000"/>
                </a:schemeClr>
              </a:solidFill>
            </a:endParaRPr>
          </a:p>
          <a:p>
            <a:pPr marL="514350" indent="-514350">
              <a:buAutoNum type="arabicPeriod" startAt="2"/>
            </a:pPr>
            <a:r>
              <a:rPr lang="en-US" sz="2800" dirty="0">
                <a:solidFill>
                  <a:srgbClr val="0070C0"/>
                </a:solidFill>
              </a:rPr>
              <a:t>Pull glove off-The glove should come off inside out. The first glove should end up inside the glove you just removed.</a:t>
            </a:r>
          </a:p>
          <a:p>
            <a:pPr marL="514350" indent="-514350">
              <a:buAutoNum type="arabicPeriod" startAt="2"/>
            </a:pPr>
            <a:endParaRPr lang="en-US" sz="2800" dirty="0">
              <a:solidFill>
                <a:srgbClr val="0070C0"/>
              </a:solidFill>
            </a:endParaRPr>
          </a:p>
          <a:p>
            <a:pPr marL="514350" indent="-514350">
              <a:buAutoNum type="arabicPeriod" startAt="2"/>
            </a:pPr>
            <a:r>
              <a:rPr lang="en-US" sz="2800" dirty="0">
                <a:solidFill>
                  <a:schemeClr val="accent2">
                    <a:lumMod val="75000"/>
                  </a:schemeClr>
                </a:solidFill>
              </a:rPr>
              <a:t>Dispose of gloves and wash hands- dispose gloves &amp; other PPE in proper biohazard container.</a:t>
            </a:r>
          </a:p>
          <a:p>
            <a:pPr marL="514350" indent="-514350">
              <a:buAutoNum type="arabicPeriod" startAt="2"/>
            </a:pPr>
            <a:endParaRPr lang="en-US" sz="2800" dirty="0">
              <a:solidFill>
                <a:srgbClr val="0070C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5049" y="6111843"/>
            <a:ext cx="609600" cy="609600"/>
          </a:xfrm>
          <a:prstGeom prst="rect">
            <a:avLst/>
          </a:prstGeom>
        </p:spPr>
      </p:pic>
    </p:spTree>
    <p:extLst>
      <p:ext uri="{BB962C8B-B14F-4D97-AF65-F5344CB8AC3E}">
        <p14:creationId xmlns:p14="http://schemas.microsoft.com/office/powerpoint/2010/main" val="1973458098"/>
      </p:ext>
    </p:extLst>
  </p:cSld>
  <p:clrMapOvr>
    <a:masterClrMapping/>
  </p:clrMapOvr>
  <mc:AlternateContent xmlns:mc="http://schemas.openxmlformats.org/markup-compatibility/2006" xmlns:p14="http://schemas.microsoft.com/office/powerpoint/2010/main">
    <mc:Choice Requires="p14">
      <p:transition p14:dur="10" advClick="0" advTm="56000"/>
    </mc:Choice>
    <mc:Fallback xmlns="">
      <p:transition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7627" y="312623"/>
            <a:ext cx="8219210" cy="707886"/>
          </a:xfrm>
          <a:prstGeom prst="rect">
            <a:avLst/>
          </a:prstGeom>
          <a:noFill/>
        </p:spPr>
        <p:txBody>
          <a:bodyPr wrap="square" rtlCol="0">
            <a:spAutoFit/>
          </a:bodyPr>
          <a:lstStyle/>
          <a:p>
            <a:pPr algn="ctr"/>
            <a:r>
              <a:rPr lang="en-US" sz="4000" dirty="0"/>
              <a:t>Disposal of Regulated Medical Waste</a:t>
            </a:r>
          </a:p>
        </p:txBody>
      </p:sp>
      <p:sp>
        <p:nvSpPr>
          <p:cNvPr id="3" name="TextBox 2"/>
          <p:cNvSpPr txBox="1"/>
          <p:nvPr/>
        </p:nvSpPr>
        <p:spPr>
          <a:xfrm>
            <a:off x="2275611" y="1352487"/>
            <a:ext cx="7741226" cy="5016758"/>
          </a:xfrm>
          <a:prstGeom prst="rect">
            <a:avLst/>
          </a:prstGeom>
          <a:noFill/>
          <a:effectLst>
            <a:reflection endPos="0" dir="5400000" sy="-100000" algn="bl" rotWithShape="0"/>
          </a:effectLst>
        </p:spPr>
        <p:txBody>
          <a:bodyPr wrap="square" rtlCol="0">
            <a:spAutoFit/>
          </a:bodyPr>
          <a:lstStyle/>
          <a:p>
            <a:pPr marL="285750" indent="-285750">
              <a:buFont typeface="Arial" panose="020B0604020202020204" pitchFamily="34" charset="0"/>
              <a:buChar char="•"/>
            </a:pPr>
            <a:r>
              <a:rPr lang="en-US" sz="3200" dirty="0">
                <a:solidFill>
                  <a:srgbClr val="0070C0"/>
                </a:solidFill>
              </a:rPr>
              <a:t>All containers or storage units must contain the Biohazard symbol OR red bags or red containers may be substituted for labels</a:t>
            </a:r>
          </a:p>
          <a:p>
            <a:pPr marL="914400" lvl="1" indent="-457200">
              <a:buFont typeface="Arial" panose="020B0604020202020204" pitchFamily="34" charset="0"/>
              <a:buChar char="•"/>
            </a:pPr>
            <a:endParaRPr lang="en-US" sz="3200" dirty="0">
              <a:solidFill>
                <a:srgbClr val="0070C0"/>
              </a:solidFill>
            </a:endParaRPr>
          </a:p>
          <a:p>
            <a:pPr marL="457200" indent="-457200">
              <a:buFont typeface="Arial" panose="020B0604020202020204" pitchFamily="34" charset="0"/>
              <a:buChar char="•"/>
            </a:pPr>
            <a:r>
              <a:rPr lang="en-US" sz="3200" dirty="0">
                <a:solidFill>
                  <a:srgbClr val="0070C0"/>
                </a:solidFill>
              </a:rPr>
              <a:t>Plastic Bags</a:t>
            </a:r>
          </a:p>
          <a:p>
            <a:pPr marL="457200" indent="-457200">
              <a:buFont typeface="Arial" panose="020B0604020202020204" pitchFamily="34" charset="0"/>
              <a:buChar char="•"/>
            </a:pPr>
            <a:endParaRPr lang="en-US" sz="3200" dirty="0">
              <a:solidFill>
                <a:srgbClr val="0070C0"/>
              </a:solidFill>
            </a:endParaRPr>
          </a:p>
          <a:p>
            <a:pPr marL="457200" indent="-457200">
              <a:buFont typeface="Arial" panose="020B0604020202020204" pitchFamily="34" charset="0"/>
              <a:buChar char="•"/>
            </a:pPr>
            <a:r>
              <a:rPr lang="en-US" sz="3200" dirty="0">
                <a:solidFill>
                  <a:srgbClr val="0070C0"/>
                </a:solidFill>
              </a:rPr>
              <a:t>Sharps containers</a:t>
            </a:r>
          </a:p>
          <a:p>
            <a:pPr marL="457200" indent="-457200">
              <a:buFont typeface="Arial" panose="020B0604020202020204" pitchFamily="34" charset="0"/>
              <a:buChar char="•"/>
            </a:pPr>
            <a:endParaRPr lang="en-US" sz="3200" dirty="0">
              <a:solidFill>
                <a:srgbClr val="0070C0"/>
              </a:solidFill>
            </a:endParaRPr>
          </a:p>
          <a:p>
            <a:pPr marL="457200" indent="-457200">
              <a:buFont typeface="Arial" panose="020B0604020202020204" pitchFamily="34" charset="0"/>
              <a:buChar char="•"/>
            </a:pPr>
            <a:r>
              <a:rPr lang="en-US" sz="3200" dirty="0" smtClean="0">
                <a:solidFill>
                  <a:srgbClr val="0070C0"/>
                </a:solidFill>
              </a:rPr>
              <a:t>Contact me for </a:t>
            </a:r>
            <a:r>
              <a:rPr lang="en-US" sz="3200" dirty="0">
                <a:solidFill>
                  <a:srgbClr val="0070C0"/>
                </a:solidFill>
              </a:rPr>
              <a:t>bags/containers and for pick-up</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5494" y="2395959"/>
            <a:ext cx="2639028" cy="3159889"/>
          </a:xfrm>
          <a:prstGeom prst="rect">
            <a:avLst/>
          </a:prstGeom>
          <a:effectLst>
            <a:softEdge rad="139700"/>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8012" y="6064445"/>
            <a:ext cx="609600" cy="609600"/>
          </a:xfrm>
          <a:prstGeom prst="rect">
            <a:avLst/>
          </a:prstGeom>
        </p:spPr>
      </p:pic>
    </p:spTree>
    <p:extLst>
      <p:ext uri="{BB962C8B-B14F-4D97-AF65-F5344CB8AC3E}">
        <p14:creationId xmlns:p14="http://schemas.microsoft.com/office/powerpoint/2010/main" val="4064053873"/>
      </p:ext>
    </p:extLst>
  </p:cSld>
  <p:clrMapOvr>
    <a:masterClrMapping/>
  </p:clrMapOvr>
  <mc:AlternateContent xmlns:mc="http://schemas.openxmlformats.org/markup-compatibility/2006" xmlns:p14="http://schemas.microsoft.com/office/powerpoint/2010/main">
    <mc:Choice Requires="p14">
      <p:transition spd="slow" p14:dur="2000" advClick="0" advTm="91000"/>
    </mc:Choice>
    <mc:Fallback xmlns="">
      <p:transition spd="slow" advClick="0" advTm="9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3036" y="1123421"/>
            <a:ext cx="6712528" cy="1323439"/>
          </a:xfrm>
          <a:prstGeom prst="rect">
            <a:avLst/>
          </a:prstGeom>
          <a:noFill/>
        </p:spPr>
        <p:txBody>
          <a:bodyPr wrap="square" rtlCol="0">
            <a:spAutoFit/>
          </a:bodyPr>
          <a:lstStyle/>
          <a:p>
            <a:pPr algn="ctr"/>
            <a:r>
              <a:rPr lang="en-US" sz="4000" dirty="0"/>
              <a:t>BB Pathogen 29 CFR 1910.1030</a:t>
            </a:r>
          </a:p>
        </p:txBody>
      </p:sp>
      <p:sp>
        <p:nvSpPr>
          <p:cNvPr id="3" name="TextBox 2"/>
          <p:cNvSpPr txBox="1"/>
          <p:nvPr/>
        </p:nvSpPr>
        <p:spPr>
          <a:xfrm>
            <a:off x="1651412" y="2344903"/>
            <a:ext cx="8905461" cy="295465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70C0"/>
                </a:solidFill>
              </a:rPr>
              <a:t>Major purpose of the Standard is to prevent the transmission of bloodborne diseases within the workplace</a:t>
            </a:r>
          </a:p>
          <a:p>
            <a:pPr marL="285750" indent="-285750">
              <a:buFont typeface="Arial" panose="020B0604020202020204" pitchFamily="34" charset="0"/>
              <a:buChar char="•"/>
            </a:pPr>
            <a:endParaRPr lang="en-US" sz="2400" dirty="0">
              <a:solidFill>
                <a:srgbClr val="0070C0"/>
              </a:solidFill>
            </a:endParaRPr>
          </a:p>
          <a:p>
            <a:pPr marL="285750" indent="-285750">
              <a:buFont typeface="Arial" panose="020B0604020202020204" pitchFamily="34" charset="0"/>
              <a:buChar char="•"/>
            </a:pPr>
            <a:r>
              <a:rPr lang="en-US" sz="2400" dirty="0">
                <a:solidFill>
                  <a:srgbClr val="0070C0"/>
                </a:solidFill>
              </a:rPr>
              <a:t>With the potential hazards associated with bloodborne diseases, the Occupational Safety and Health Administration (OSHA) implemented The Bloodborne Pathogens Standard 29 CFR 1910.1030</a:t>
            </a:r>
          </a:p>
          <a:p>
            <a:pPr marL="285750" indent="-285750">
              <a:buFont typeface="Arial" panose="020B0604020202020204" pitchFamily="34" charset="0"/>
              <a:buChar char="•"/>
            </a:pPr>
            <a:endParaRPr lang="en-US" dirty="0">
              <a:solidFill>
                <a:schemeClr val="accent1"/>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3691" y="5903613"/>
            <a:ext cx="609600" cy="609600"/>
          </a:xfrm>
          <a:prstGeom prst="rect">
            <a:avLst/>
          </a:prstGeom>
        </p:spPr>
      </p:pic>
    </p:spTree>
    <p:extLst>
      <p:ext uri="{BB962C8B-B14F-4D97-AF65-F5344CB8AC3E}">
        <p14:creationId xmlns:p14="http://schemas.microsoft.com/office/powerpoint/2010/main" val="3708792752"/>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1475" y="219075"/>
            <a:ext cx="8258175" cy="707886"/>
          </a:xfrm>
          <a:prstGeom prst="rect">
            <a:avLst/>
          </a:prstGeom>
          <a:noFill/>
        </p:spPr>
        <p:txBody>
          <a:bodyPr wrap="square" rtlCol="0">
            <a:spAutoFit/>
          </a:bodyPr>
          <a:lstStyle/>
          <a:p>
            <a:r>
              <a:rPr lang="en-US" sz="4000" dirty="0"/>
              <a:t>Wrapping things up…</a:t>
            </a:r>
          </a:p>
        </p:txBody>
      </p:sp>
      <p:sp>
        <p:nvSpPr>
          <p:cNvPr id="3" name="TextBox 2"/>
          <p:cNvSpPr txBox="1"/>
          <p:nvPr/>
        </p:nvSpPr>
        <p:spPr>
          <a:xfrm>
            <a:off x="1952625" y="1143000"/>
            <a:ext cx="9906000" cy="5016758"/>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70C0"/>
                </a:solidFill>
              </a:rPr>
              <a:t>Bloodborne Pathogens can be found in blood and other potentially infectious body fluids.</a:t>
            </a:r>
          </a:p>
          <a:p>
            <a:pPr marL="342900" indent="-342900">
              <a:buFont typeface="Arial" panose="020B0604020202020204" pitchFamily="34" charset="0"/>
              <a:buChar char="•"/>
            </a:pPr>
            <a:endParaRPr lang="en-US" sz="2000" dirty="0">
              <a:solidFill>
                <a:srgbClr val="0070C0"/>
              </a:solidFill>
            </a:endParaRPr>
          </a:p>
          <a:p>
            <a:pPr marL="342900" indent="-342900">
              <a:buFont typeface="Arial" panose="020B0604020202020204" pitchFamily="34" charset="0"/>
              <a:buChar char="•"/>
            </a:pPr>
            <a:endParaRPr lang="en-US" sz="2000" dirty="0">
              <a:solidFill>
                <a:srgbClr val="0070C0"/>
              </a:solidFill>
            </a:endParaRPr>
          </a:p>
          <a:p>
            <a:pPr marL="342900" indent="-342900">
              <a:buFont typeface="Arial" panose="020B0604020202020204" pitchFamily="34" charset="0"/>
              <a:buChar char="•"/>
            </a:pPr>
            <a:r>
              <a:rPr lang="en-US" sz="2000" dirty="0">
                <a:solidFill>
                  <a:srgbClr val="0070C0"/>
                </a:solidFill>
              </a:rPr>
              <a:t>An exposure incident is defined as </a:t>
            </a:r>
            <a:r>
              <a:rPr lang="en-US" sz="2000" dirty="0" smtClean="0">
                <a:solidFill>
                  <a:srgbClr val="0070C0"/>
                </a:solidFill>
              </a:rPr>
              <a:t>contact with blood or other potentially infectious body fluid to the eyes, </a:t>
            </a:r>
            <a:r>
              <a:rPr lang="en-US" sz="2000" dirty="0">
                <a:solidFill>
                  <a:srgbClr val="0070C0"/>
                </a:solidFill>
              </a:rPr>
              <a:t>mouth, other mucous membrane, </a:t>
            </a:r>
            <a:r>
              <a:rPr lang="en-US" sz="2000" dirty="0" smtClean="0">
                <a:solidFill>
                  <a:srgbClr val="0070C0"/>
                </a:solidFill>
              </a:rPr>
              <a:t>or non-intact skin. Exposures also include parenteral contact or cutting and piercing of the skin. </a:t>
            </a:r>
            <a:r>
              <a:rPr lang="en-US" sz="2000" dirty="0">
                <a:solidFill>
                  <a:srgbClr val="0070C0"/>
                </a:solidFill>
              </a:rPr>
              <a:t> </a:t>
            </a:r>
          </a:p>
          <a:p>
            <a:pPr marL="342900" indent="-342900">
              <a:buFont typeface="Arial" panose="020B0604020202020204" pitchFamily="34" charset="0"/>
              <a:buChar char="•"/>
            </a:pPr>
            <a:endParaRPr lang="en-US" sz="2000" dirty="0">
              <a:solidFill>
                <a:srgbClr val="0070C0"/>
              </a:solidFill>
            </a:endParaRPr>
          </a:p>
          <a:p>
            <a:pPr marL="342900" indent="-342900">
              <a:buFont typeface="Arial" panose="020B0604020202020204" pitchFamily="34" charset="0"/>
              <a:buChar char="•"/>
            </a:pPr>
            <a:r>
              <a:rPr lang="en-US" sz="2000" dirty="0">
                <a:solidFill>
                  <a:srgbClr val="0070C0"/>
                </a:solidFill>
              </a:rPr>
              <a:t>The Hepatitis B vaccination offers protection against the disease and is available to those employee’s in positions deemed to have potential exposure and to all employees following an exposure incident</a:t>
            </a:r>
            <a:r>
              <a:rPr lang="en-US" sz="2000" dirty="0" smtClean="0">
                <a:solidFill>
                  <a:srgbClr val="0070C0"/>
                </a:solidFill>
              </a:rPr>
              <a:t>. On-the job- exposure incidents should be reported immediately to the employee's Supervisor.</a:t>
            </a:r>
            <a:endParaRPr lang="en-US" sz="2000" dirty="0">
              <a:solidFill>
                <a:srgbClr val="0070C0"/>
              </a:solidFill>
            </a:endParaRPr>
          </a:p>
          <a:p>
            <a:pPr marL="342900" indent="-342900">
              <a:buFont typeface="Arial" panose="020B0604020202020204" pitchFamily="34" charset="0"/>
              <a:buChar char="•"/>
            </a:pPr>
            <a:endParaRPr lang="en-US" sz="2000" dirty="0">
              <a:solidFill>
                <a:srgbClr val="0070C0"/>
              </a:solidFill>
            </a:endParaRPr>
          </a:p>
          <a:p>
            <a:pPr marL="342900" indent="-342900">
              <a:buFont typeface="Arial" panose="020B0604020202020204" pitchFamily="34" charset="0"/>
              <a:buChar char="•"/>
            </a:pPr>
            <a:endParaRPr lang="en-US" sz="2000" dirty="0">
              <a:solidFill>
                <a:srgbClr val="0070C0"/>
              </a:solidFill>
            </a:endParaRPr>
          </a:p>
          <a:p>
            <a:pPr marL="342900" indent="-342900">
              <a:buFont typeface="Arial" panose="020B0604020202020204" pitchFamily="34" charset="0"/>
              <a:buChar char="•"/>
            </a:pPr>
            <a:r>
              <a:rPr lang="en-US" sz="2000" dirty="0">
                <a:solidFill>
                  <a:srgbClr val="0070C0"/>
                </a:solidFill>
              </a:rPr>
              <a:t>Bloodborne diseases can present a variety of </a:t>
            </a:r>
            <a:r>
              <a:rPr lang="en-US" sz="2000" dirty="0" smtClean="0">
                <a:solidFill>
                  <a:srgbClr val="0070C0"/>
                </a:solidFill>
              </a:rPr>
              <a:t>symptoms</a:t>
            </a:r>
            <a:r>
              <a:rPr lang="en-US" sz="2000" dirty="0">
                <a:solidFill>
                  <a:srgbClr val="0070C0"/>
                </a:solidFill>
              </a:rPr>
              <a:t> </a:t>
            </a:r>
            <a:r>
              <a:rPr lang="en-US" sz="2000" dirty="0" smtClean="0">
                <a:solidFill>
                  <a:srgbClr val="0070C0"/>
                </a:solidFill>
              </a:rPr>
              <a:t>to those infected. To the infected person, these symptoms may be strong, felt mildly, or not at all.  </a:t>
            </a:r>
            <a:endParaRPr lang="en-US" sz="2000" dirty="0">
              <a:solidFill>
                <a:srgbClr val="0070C0"/>
              </a:solidFill>
            </a:endParaRPr>
          </a:p>
          <a:p>
            <a:pPr marL="342900" indent="-342900">
              <a:buFont typeface="Arial" panose="020B0604020202020204" pitchFamily="34" charset="0"/>
              <a:buChar char="•"/>
            </a:pPr>
            <a:endParaRPr lang="en-US" sz="2000" dirty="0">
              <a:solidFill>
                <a:srgbClr val="0070C0"/>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7766" y="6003202"/>
            <a:ext cx="609600" cy="609600"/>
          </a:xfrm>
          <a:prstGeom prst="rect">
            <a:avLst/>
          </a:prstGeom>
        </p:spPr>
      </p:pic>
    </p:spTree>
    <p:extLst>
      <p:ext uri="{BB962C8B-B14F-4D97-AF65-F5344CB8AC3E}">
        <p14:creationId xmlns:p14="http://schemas.microsoft.com/office/powerpoint/2010/main" val="3454885683"/>
      </p:ext>
    </p:extLst>
  </p:cSld>
  <p:clrMapOvr>
    <a:masterClrMapping/>
  </p:clrMapOvr>
  <mc:AlternateContent xmlns:mc="http://schemas.openxmlformats.org/markup-compatibility/2006" xmlns:p14="http://schemas.microsoft.com/office/powerpoint/2010/main">
    <mc:Choice Requires="p14">
      <p:transition spd="slow" p14:dur="2000" advClick="0" advTm="60800"/>
    </mc:Choice>
    <mc:Fallback xmlns="">
      <p:transition spd="slow" advClick="0" advTm="6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8175" y="285750"/>
            <a:ext cx="8648700" cy="707886"/>
          </a:xfrm>
          <a:prstGeom prst="rect">
            <a:avLst/>
          </a:prstGeom>
          <a:noFill/>
        </p:spPr>
        <p:txBody>
          <a:bodyPr wrap="square" rtlCol="0">
            <a:spAutoFit/>
          </a:bodyPr>
          <a:lstStyle/>
          <a:p>
            <a:r>
              <a:rPr lang="en-US" sz="4000" dirty="0"/>
              <a:t>…almost done…</a:t>
            </a:r>
          </a:p>
        </p:txBody>
      </p:sp>
      <p:sp>
        <p:nvSpPr>
          <p:cNvPr id="3" name="TextBox 2"/>
          <p:cNvSpPr txBox="1"/>
          <p:nvPr/>
        </p:nvSpPr>
        <p:spPr>
          <a:xfrm>
            <a:off x="1857375" y="1647825"/>
            <a:ext cx="10134600"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70C0"/>
                </a:solidFill>
              </a:rPr>
              <a:t>Universal Precautions means we treat all human blood and certain human body fluids as if they are known to be infected with bloodborne pathogens.</a:t>
            </a:r>
          </a:p>
          <a:p>
            <a:pPr marL="342900" indent="-342900">
              <a:buFont typeface="Arial" panose="020B0604020202020204" pitchFamily="34" charset="0"/>
              <a:buChar char="•"/>
            </a:pPr>
            <a:endParaRPr lang="en-US" sz="2000" dirty="0">
              <a:solidFill>
                <a:srgbClr val="0070C0"/>
              </a:solidFill>
            </a:endParaRPr>
          </a:p>
          <a:p>
            <a:pPr marL="342900" indent="-342900">
              <a:buFont typeface="Arial" panose="020B0604020202020204" pitchFamily="34" charset="0"/>
              <a:buChar char="•"/>
            </a:pPr>
            <a:r>
              <a:rPr lang="en-US" sz="2000" dirty="0">
                <a:solidFill>
                  <a:srgbClr val="0070C0"/>
                </a:solidFill>
              </a:rPr>
              <a:t>Personal protective equipment should prevent blood or other potentially infectious materials from reaching work clothes, street clothes, undergarments, skin, eyes, mouth, or other mucous membranes under normal conditions of use and for the duration of time the equipment will be used.</a:t>
            </a:r>
          </a:p>
          <a:p>
            <a:pPr marL="342900" indent="-342900">
              <a:buFont typeface="Arial" panose="020B0604020202020204" pitchFamily="34" charset="0"/>
              <a:buChar char="•"/>
            </a:pPr>
            <a:endParaRPr lang="en-US" sz="2000" dirty="0">
              <a:solidFill>
                <a:srgbClr val="0070C0"/>
              </a:solidFill>
            </a:endParaRPr>
          </a:p>
          <a:p>
            <a:pPr marL="342900" indent="-342900">
              <a:buFont typeface="Arial" panose="020B0604020202020204" pitchFamily="34" charset="0"/>
              <a:buChar char="•"/>
            </a:pPr>
            <a:r>
              <a:rPr lang="en-US" sz="2000" dirty="0">
                <a:solidFill>
                  <a:srgbClr val="0070C0"/>
                </a:solidFill>
              </a:rPr>
              <a:t>When removing gloves or other personal protective equipment be mindful to not </a:t>
            </a:r>
            <a:r>
              <a:rPr lang="en-US" sz="2000" dirty="0" smtClean="0">
                <a:solidFill>
                  <a:srgbClr val="0070C0"/>
                </a:solidFill>
              </a:rPr>
              <a:t>touch and contaminate </a:t>
            </a:r>
            <a:r>
              <a:rPr lang="en-US" sz="2000" dirty="0">
                <a:solidFill>
                  <a:srgbClr val="0070C0"/>
                </a:solidFill>
              </a:rPr>
              <a:t>areas outside the hazard location.</a:t>
            </a:r>
          </a:p>
          <a:p>
            <a:pPr marL="342900" indent="-342900">
              <a:buFont typeface="Arial" panose="020B0604020202020204" pitchFamily="34" charset="0"/>
              <a:buChar char="•"/>
            </a:pPr>
            <a:endParaRPr lang="en-US" sz="2000" dirty="0">
              <a:solidFill>
                <a:srgbClr val="0070C0"/>
              </a:solidFill>
            </a:endParaRPr>
          </a:p>
          <a:p>
            <a:pPr marL="342900" indent="-342900">
              <a:buFont typeface="Arial" panose="020B0604020202020204" pitchFamily="34" charset="0"/>
              <a:buChar char="•"/>
            </a:pPr>
            <a:r>
              <a:rPr lang="en-US" sz="2000" dirty="0">
                <a:solidFill>
                  <a:srgbClr val="0070C0"/>
                </a:solidFill>
              </a:rPr>
              <a:t> Utilize biohazard containers and bags for disposal of sharps, contaminated items, and material used during clean-up. </a:t>
            </a:r>
          </a:p>
          <a:p>
            <a:pPr marL="342900" indent="-342900">
              <a:buFont typeface="Arial" panose="020B0604020202020204" pitchFamily="34" charset="0"/>
              <a:buChar char="•"/>
            </a:pPr>
            <a:endParaRPr lang="en-US" sz="2000" dirty="0">
              <a:solidFill>
                <a:srgbClr val="0070C0"/>
              </a:solidFill>
            </a:endParaRPr>
          </a:p>
          <a:p>
            <a:pPr marL="342900" indent="-342900">
              <a:buFont typeface="Arial" panose="020B0604020202020204" pitchFamily="34" charset="0"/>
              <a:buChar char="•"/>
            </a:pPr>
            <a:endParaRPr lang="en-US" sz="2000" dirty="0">
              <a:solidFill>
                <a:srgbClr val="0070C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4927" y="5840239"/>
            <a:ext cx="609600" cy="609600"/>
          </a:xfrm>
          <a:prstGeom prst="rect">
            <a:avLst/>
          </a:prstGeom>
        </p:spPr>
      </p:pic>
    </p:spTree>
    <p:extLst>
      <p:ext uri="{BB962C8B-B14F-4D97-AF65-F5344CB8AC3E}">
        <p14:creationId xmlns:p14="http://schemas.microsoft.com/office/powerpoint/2010/main" val="1467055428"/>
      </p:ext>
    </p:extLst>
  </p:cSld>
  <p:clrMapOvr>
    <a:masterClrMapping/>
  </p:clrMapOvr>
  <mc:AlternateContent xmlns:mc="http://schemas.openxmlformats.org/markup-compatibility/2006" xmlns:p14="http://schemas.microsoft.com/office/powerpoint/2010/main">
    <mc:Choice Requires="p14">
      <p:transition spd="slow" p14:dur="2000" advClick="0" advTm="46000"/>
    </mc:Choice>
    <mc:Fallback xmlns="">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610311"/>
            <a:ext cx="10058400" cy="4866564"/>
          </a:xfrm>
          <a:prstGeom prst="rect">
            <a:avLst/>
          </a:prstGeom>
        </p:spPr>
      </p:pic>
      <p:sp>
        <p:nvSpPr>
          <p:cNvPr id="2" name="TextBox 1"/>
          <p:cNvSpPr txBox="1"/>
          <p:nvPr/>
        </p:nvSpPr>
        <p:spPr>
          <a:xfrm>
            <a:off x="3706957" y="2776492"/>
            <a:ext cx="4810540" cy="2862322"/>
          </a:xfrm>
          <a:prstGeom prst="rect">
            <a:avLst/>
          </a:prstGeom>
          <a:noFill/>
        </p:spPr>
        <p:txBody>
          <a:bodyPr wrap="square" rtlCol="0">
            <a:spAutoFit/>
          </a:bodyPr>
          <a:lstStyle/>
          <a:p>
            <a:r>
              <a:rPr lang="en-US" sz="3600" dirty="0">
                <a:solidFill>
                  <a:srgbClr val="C00000"/>
                </a:solidFill>
              </a:rPr>
              <a:t>Brandon Clidence</a:t>
            </a:r>
          </a:p>
          <a:p>
            <a:r>
              <a:rPr lang="en-US" sz="3600" dirty="0">
                <a:solidFill>
                  <a:srgbClr val="C00000"/>
                </a:solidFill>
              </a:rPr>
              <a:t>Ball State University</a:t>
            </a:r>
          </a:p>
          <a:p>
            <a:r>
              <a:rPr lang="en-US" sz="3600" dirty="0">
                <a:solidFill>
                  <a:srgbClr val="C00000"/>
                </a:solidFill>
              </a:rPr>
              <a:t>Public Health Specialist</a:t>
            </a:r>
          </a:p>
          <a:p>
            <a:r>
              <a:rPr lang="en-US" sz="3600" dirty="0">
                <a:solidFill>
                  <a:srgbClr val="C00000"/>
                </a:solidFill>
              </a:rPr>
              <a:t>5-2825</a:t>
            </a:r>
          </a:p>
          <a:p>
            <a:r>
              <a:rPr lang="en-US" sz="3600" dirty="0">
                <a:solidFill>
                  <a:srgbClr val="C00000"/>
                </a:solidFill>
              </a:rPr>
              <a:t>baclidence@bsu.edu </a:t>
            </a:r>
          </a:p>
        </p:txBody>
      </p:sp>
      <p:sp>
        <p:nvSpPr>
          <p:cNvPr id="7" name="TextBox 6"/>
          <p:cNvSpPr txBox="1"/>
          <p:nvPr/>
        </p:nvSpPr>
        <p:spPr>
          <a:xfrm>
            <a:off x="2784764" y="322118"/>
            <a:ext cx="7554191" cy="923330"/>
          </a:xfrm>
          <a:prstGeom prst="rect">
            <a:avLst/>
          </a:prstGeom>
          <a:noFill/>
        </p:spPr>
        <p:txBody>
          <a:bodyPr wrap="square" rtlCol="0">
            <a:spAutoFit/>
          </a:bodyPr>
          <a:lstStyle/>
          <a:p>
            <a:r>
              <a:rPr lang="en-US" sz="5400" dirty="0"/>
              <a:t>       QUESTIONS?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5173" y="6030363"/>
            <a:ext cx="609600" cy="609600"/>
          </a:xfrm>
          <a:prstGeom prst="rect">
            <a:avLst/>
          </a:prstGeom>
        </p:spPr>
      </p:pic>
    </p:spTree>
    <p:extLst>
      <p:ext uri="{BB962C8B-B14F-4D97-AF65-F5344CB8AC3E}">
        <p14:creationId xmlns:p14="http://schemas.microsoft.com/office/powerpoint/2010/main" val="852605662"/>
      </p:ext>
    </p:extLst>
  </p:cSld>
  <p:clrMapOvr>
    <a:masterClrMapping/>
  </p:clrMapOvr>
  <mc:AlternateContent xmlns:mc="http://schemas.openxmlformats.org/markup-compatibility/2006" xmlns:p14="http://schemas.microsoft.com/office/powerpoint/2010/main">
    <mc:Choice Requires="p14">
      <p:transition spd="slow" p14:dur="2000" advClick="0" advTm="90000"/>
    </mc:Choice>
    <mc:Fallback xmlns="">
      <p:transition spd="slow" advClick="0"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44236"/>
            <a:ext cx="10018713" cy="1794163"/>
          </a:xfrm>
        </p:spPr>
        <p:txBody>
          <a:bodyPr>
            <a:normAutofit fontScale="90000"/>
          </a:bodyPr>
          <a:lstStyle/>
          <a:p>
            <a:r>
              <a:rPr lang="en-US" dirty="0"/>
              <a:t>OSHA 29 CFR 1910.1030</a:t>
            </a:r>
            <a:br>
              <a:rPr lang="en-US" dirty="0"/>
            </a:br>
            <a:r>
              <a:rPr lang="en-US" dirty="0"/>
              <a:t>OSHA’S BBP STANDARD</a:t>
            </a:r>
            <a:br>
              <a:rPr lang="en-US" dirty="0"/>
            </a:br>
            <a:endParaRPr lang="en-US" dirty="0"/>
          </a:p>
        </p:txBody>
      </p:sp>
      <p:sp>
        <p:nvSpPr>
          <p:cNvPr id="3" name="Content Placeholder 2"/>
          <p:cNvSpPr>
            <a:spLocks noGrp="1"/>
          </p:cNvSpPr>
          <p:nvPr>
            <p:ph idx="1"/>
          </p:nvPr>
        </p:nvSpPr>
        <p:spPr>
          <a:xfrm>
            <a:off x="1859973" y="1755648"/>
            <a:ext cx="9871651" cy="5933625"/>
          </a:xfrm>
        </p:spPr>
        <p:txBody>
          <a:bodyPr/>
          <a:lstStyle/>
          <a:p>
            <a:endParaRPr lang="en-US" dirty="0">
              <a:solidFill>
                <a:srgbClr val="0070C0"/>
              </a:solidFill>
            </a:endParaRPr>
          </a:p>
          <a:p>
            <a:r>
              <a:rPr lang="en-US" sz="2800" dirty="0">
                <a:solidFill>
                  <a:srgbClr val="0070C0"/>
                </a:solidFill>
              </a:rPr>
              <a:t>Protects those workers who can reasonably expect to come into contact with blood or OPIM (other potentially infectious materials) while doing their job</a:t>
            </a:r>
          </a:p>
          <a:p>
            <a:endParaRPr lang="en-US" dirty="0">
              <a:solidFill>
                <a:srgbClr val="0070C0"/>
              </a:solidFill>
            </a:endParaRPr>
          </a:p>
          <a:p>
            <a:pPr lvl="1"/>
            <a:endParaRPr lang="en-US" dirty="0">
              <a:solidFill>
                <a:srgbClr val="0070C0"/>
              </a:solidFill>
            </a:endParaRPr>
          </a:p>
          <a:p>
            <a:pPr lvl="1"/>
            <a:r>
              <a:rPr lang="en-US" sz="2800" dirty="0">
                <a:solidFill>
                  <a:srgbClr val="0070C0"/>
                </a:solidFill>
              </a:rPr>
              <a:t>OPIM which includes semen, vaginal secretions, cerebrospinal fluid, synovial fluid, pleural fluid, pericardial fluid, peritoneal fluid, amniotic fluid, saliva in dental procedures, </a:t>
            </a:r>
            <a:r>
              <a:rPr lang="en-US" sz="2800" dirty="0">
                <a:solidFill>
                  <a:srgbClr val="FF0000"/>
                </a:solidFill>
              </a:rPr>
              <a:t>any body fluid that is visibly contaminated with blood, and all body fluids in situations where it is difficult or impossible to differentiate between body fluids</a:t>
            </a:r>
          </a:p>
          <a:p>
            <a:pPr marL="457200" lvl="1" indent="0">
              <a:buNone/>
            </a:pPr>
            <a:endParaRPr lang="en-US" dirty="0">
              <a:solidFill>
                <a:srgbClr val="0070C0"/>
              </a:solidFill>
            </a:endParaRPr>
          </a:p>
          <a:p>
            <a:pPr lvl="1"/>
            <a:endParaRPr lang="en-US" dirty="0">
              <a:solidFill>
                <a:srgbClr val="0070C0"/>
              </a:solidFill>
            </a:endParaRPr>
          </a:p>
          <a:p>
            <a:pPr lvl="1"/>
            <a:endParaRPr lang="en-US" dirty="0">
              <a:solidFill>
                <a:srgbClr val="0070C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7686" y="6166164"/>
            <a:ext cx="609600" cy="609600"/>
          </a:xfrm>
          <a:prstGeom prst="rect">
            <a:avLst/>
          </a:prstGeom>
        </p:spPr>
      </p:pic>
    </p:spTree>
    <p:extLst>
      <p:ext uri="{BB962C8B-B14F-4D97-AF65-F5344CB8AC3E}">
        <p14:creationId xmlns:p14="http://schemas.microsoft.com/office/powerpoint/2010/main" val="686522340"/>
      </p:ext>
    </p:extLst>
  </p:cSld>
  <p:clrMapOvr>
    <a:masterClrMapping/>
  </p:clrMapOvr>
  <mc:AlternateContent xmlns:mc="http://schemas.openxmlformats.org/markup-compatibility/2006" xmlns:p14="http://schemas.microsoft.com/office/powerpoint/2010/main">
    <mc:Choice Requires="p14">
      <p:transition spd="slow" p14:dur="2000" advClick="0" advTm="52000"/>
    </mc:Choice>
    <mc:Fallback xmlns="">
      <p:transition spd="slow" advClick="0"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484" y="0"/>
            <a:ext cx="6316820" cy="2778769"/>
          </a:xfrm>
          <a:prstGeom prst="rect">
            <a:avLst/>
          </a:prstGeom>
        </p:spPr>
      </p:pic>
      <p:sp>
        <p:nvSpPr>
          <p:cNvPr id="4" name="TextBox 3"/>
          <p:cNvSpPr txBox="1"/>
          <p:nvPr/>
        </p:nvSpPr>
        <p:spPr>
          <a:xfrm>
            <a:off x="2973484" y="3755136"/>
            <a:ext cx="8388096"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70C0"/>
                </a:solidFill>
              </a:rPr>
              <a:t>Modeled after OSHA Plan</a:t>
            </a:r>
          </a:p>
          <a:p>
            <a:pPr marL="342900" indent="-342900">
              <a:buFont typeface="Arial" panose="020B0604020202020204" pitchFamily="34" charset="0"/>
              <a:buChar char="•"/>
            </a:pPr>
            <a:endParaRPr lang="en-US" sz="2400" dirty="0">
              <a:solidFill>
                <a:srgbClr val="0070C0"/>
              </a:solidFill>
            </a:endParaRPr>
          </a:p>
          <a:p>
            <a:pPr marL="342900" indent="-342900">
              <a:buFont typeface="Arial" panose="020B0604020202020204" pitchFamily="34" charset="0"/>
              <a:buChar char="•"/>
            </a:pPr>
            <a:r>
              <a:rPr lang="en-US" sz="2400" dirty="0">
                <a:solidFill>
                  <a:srgbClr val="0070C0"/>
                </a:solidFill>
              </a:rPr>
              <a:t>Reviewed annually</a:t>
            </a:r>
          </a:p>
          <a:p>
            <a:pPr marL="342900" indent="-342900">
              <a:buFont typeface="Arial" panose="020B0604020202020204" pitchFamily="34" charset="0"/>
              <a:buChar char="•"/>
            </a:pPr>
            <a:endParaRPr lang="en-US" sz="2400" dirty="0">
              <a:solidFill>
                <a:srgbClr val="0070C0"/>
              </a:solidFill>
            </a:endParaRPr>
          </a:p>
          <a:p>
            <a:pPr marL="342900" indent="-342900">
              <a:buFont typeface="Arial" panose="020B0604020202020204" pitchFamily="34" charset="0"/>
              <a:buChar char="•"/>
            </a:pPr>
            <a:r>
              <a:rPr lang="en-US" sz="2400" dirty="0">
                <a:solidFill>
                  <a:srgbClr val="0070C0"/>
                </a:solidFill>
              </a:rPr>
              <a:t>Available at Risk Management/EHS website</a:t>
            </a:r>
          </a:p>
          <a:p>
            <a:pPr marL="342900" indent="-342900">
              <a:buFont typeface="Arial" panose="020B0604020202020204" pitchFamily="34" charset="0"/>
              <a:buChar char="•"/>
            </a:pPr>
            <a:endParaRPr lang="en-US" sz="2400" dirty="0">
              <a:solidFill>
                <a:srgbClr val="0070C0"/>
              </a:solidFill>
            </a:endParaRPr>
          </a:p>
          <a:p>
            <a:pPr marL="342900" indent="-342900">
              <a:buFont typeface="Arial" panose="020B0604020202020204" pitchFamily="34" charset="0"/>
              <a:buChar char="•"/>
            </a:pPr>
            <a:endParaRPr lang="en-US" sz="2400" dirty="0">
              <a:solidFill>
                <a:srgbClr val="0070C0"/>
              </a:solidFill>
            </a:endParaRPr>
          </a:p>
        </p:txBody>
      </p:sp>
      <p:sp>
        <p:nvSpPr>
          <p:cNvPr id="5" name="TextBox 4"/>
          <p:cNvSpPr txBox="1"/>
          <p:nvPr/>
        </p:nvSpPr>
        <p:spPr>
          <a:xfrm>
            <a:off x="4742688" y="2621280"/>
            <a:ext cx="3095719" cy="707886"/>
          </a:xfrm>
          <a:prstGeom prst="rect">
            <a:avLst/>
          </a:prstGeom>
          <a:noFill/>
        </p:spPr>
        <p:txBody>
          <a:bodyPr wrap="none" rtlCol="0">
            <a:spAutoFit/>
          </a:bodyPr>
          <a:lstStyle/>
          <a:p>
            <a:r>
              <a:rPr lang="en-US" sz="4000" dirty="0">
                <a:solidFill>
                  <a:srgbClr val="0070C0"/>
                </a:solidFill>
              </a:rPr>
              <a:t>BBP Plan is….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6780" y="5948881"/>
            <a:ext cx="609600" cy="609600"/>
          </a:xfrm>
          <a:prstGeom prst="rect">
            <a:avLst/>
          </a:prstGeom>
        </p:spPr>
      </p:pic>
    </p:spTree>
    <p:extLst>
      <p:ext uri="{BB962C8B-B14F-4D97-AF65-F5344CB8AC3E}">
        <p14:creationId xmlns:p14="http://schemas.microsoft.com/office/powerpoint/2010/main" val="3023937602"/>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9281225" cy="1399031"/>
          </a:xfrm>
        </p:spPr>
        <p:txBody>
          <a:bodyPr/>
          <a:lstStyle/>
          <a:p>
            <a:r>
              <a:rPr lang="en-US" dirty="0"/>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183" y="0"/>
            <a:ext cx="3068817" cy="1498610"/>
          </a:xfrm>
          <a:prstGeom prst="ellipse">
            <a:avLst/>
          </a:prstGeom>
          <a:ln>
            <a:noFill/>
          </a:ln>
          <a:effectLst>
            <a:softEdge rad="112500"/>
          </a:effectLst>
        </p:spPr>
      </p:pic>
      <p:sp>
        <p:nvSpPr>
          <p:cNvPr id="8" name="TextBox 7"/>
          <p:cNvSpPr txBox="1"/>
          <p:nvPr/>
        </p:nvSpPr>
        <p:spPr>
          <a:xfrm>
            <a:off x="1889760" y="341376"/>
            <a:ext cx="7233423" cy="523220"/>
          </a:xfrm>
          <a:prstGeom prst="rect">
            <a:avLst/>
          </a:prstGeom>
          <a:noFill/>
        </p:spPr>
        <p:txBody>
          <a:bodyPr wrap="square" rtlCol="0">
            <a:spAutoFit/>
          </a:bodyPr>
          <a:lstStyle/>
          <a:p>
            <a:r>
              <a:rPr lang="en-US" sz="2800" dirty="0"/>
              <a:t>Departments/Groups with Potential Exposure</a:t>
            </a:r>
          </a:p>
        </p:txBody>
      </p:sp>
      <p:sp>
        <p:nvSpPr>
          <p:cNvPr id="9" name="TextBox 8"/>
          <p:cNvSpPr txBox="1"/>
          <p:nvPr/>
        </p:nvSpPr>
        <p:spPr>
          <a:xfrm>
            <a:off x="1889760" y="949929"/>
            <a:ext cx="10302240"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70C0"/>
                </a:solidFill>
              </a:rPr>
              <a:t>Alumni Center </a:t>
            </a:r>
            <a:r>
              <a:rPr lang="en-US" sz="2400" dirty="0" smtClean="0">
                <a:solidFill>
                  <a:srgbClr val="0070C0"/>
                </a:solidFill>
              </a:rPr>
              <a:t>Custodians</a:t>
            </a:r>
          </a:p>
          <a:p>
            <a:pPr marL="285750" indent="-285750">
              <a:buFont typeface="Arial" panose="020B0604020202020204" pitchFamily="34" charset="0"/>
              <a:buChar char="•"/>
            </a:pPr>
            <a:r>
              <a:rPr lang="en-US" sz="2400" dirty="0" smtClean="0">
                <a:solidFill>
                  <a:srgbClr val="0070C0"/>
                </a:solidFill>
              </a:rPr>
              <a:t>Athletics Custodians</a:t>
            </a:r>
            <a:endParaRPr lang="en-US" sz="2400" dirty="0">
              <a:solidFill>
                <a:srgbClr val="0070C0"/>
              </a:solidFill>
            </a:endParaRPr>
          </a:p>
          <a:p>
            <a:pPr marL="285750" indent="-285750">
              <a:buFont typeface="Arial" panose="020B0604020202020204" pitchFamily="34" charset="0"/>
              <a:buChar char="•"/>
            </a:pPr>
            <a:r>
              <a:rPr lang="en-US" sz="2400" dirty="0">
                <a:solidFill>
                  <a:srgbClr val="0070C0"/>
                </a:solidFill>
              </a:rPr>
              <a:t>Athletic Training Staff</a:t>
            </a:r>
          </a:p>
          <a:p>
            <a:pPr marL="285750" indent="-285750">
              <a:buFont typeface="Arial" panose="020B0604020202020204" pitchFamily="34" charset="0"/>
              <a:buChar char="•"/>
            </a:pPr>
            <a:r>
              <a:rPr lang="en-US" sz="2400" dirty="0">
                <a:solidFill>
                  <a:srgbClr val="0070C0"/>
                </a:solidFill>
              </a:rPr>
              <a:t>Burris School Nurse &amp; Indiana Academy Nurse/SLP’s</a:t>
            </a:r>
          </a:p>
          <a:p>
            <a:pPr marL="285750" indent="-285750">
              <a:buFont typeface="Arial" panose="020B0604020202020204" pitchFamily="34" charset="0"/>
              <a:buChar char="•"/>
            </a:pPr>
            <a:r>
              <a:rPr lang="en-US" sz="2400" dirty="0">
                <a:solidFill>
                  <a:srgbClr val="0070C0"/>
                </a:solidFill>
              </a:rPr>
              <a:t>Mitchell Early Childhood &amp; Family Center- Students</a:t>
            </a:r>
          </a:p>
          <a:p>
            <a:pPr marL="285750" indent="-285750">
              <a:buFont typeface="Arial" panose="020B0604020202020204" pitchFamily="34" charset="0"/>
              <a:buChar char="•"/>
            </a:pPr>
            <a:r>
              <a:rPr lang="en-US" sz="2400" dirty="0">
                <a:solidFill>
                  <a:srgbClr val="0070C0"/>
                </a:solidFill>
              </a:rPr>
              <a:t>Dining Supervisors, Concept, Group Leaders, Custodians</a:t>
            </a:r>
          </a:p>
          <a:p>
            <a:pPr marL="285750" indent="-285750">
              <a:buFont typeface="Arial" panose="020B0604020202020204" pitchFamily="34" charset="0"/>
              <a:buChar char="•"/>
            </a:pPr>
            <a:r>
              <a:rPr lang="en-US" sz="2400" dirty="0">
                <a:solidFill>
                  <a:srgbClr val="0070C0"/>
                </a:solidFill>
              </a:rPr>
              <a:t>Environmental Health &amp; Safety- Public Health Specialist, Environmental Specialist</a:t>
            </a:r>
          </a:p>
          <a:p>
            <a:pPr marL="285750" indent="-285750">
              <a:buFont typeface="Arial" panose="020B0604020202020204" pitchFamily="34" charset="0"/>
              <a:buChar char="•"/>
            </a:pPr>
            <a:r>
              <a:rPr lang="en-US" sz="2400" dirty="0">
                <a:solidFill>
                  <a:srgbClr val="0070C0"/>
                </a:solidFill>
              </a:rPr>
              <a:t>Facilities, Planning &amp; Management- Plumbers, Welders, Custodians</a:t>
            </a:r>
          </a:p>
          <a:p>
            <a:pPr marL="285750" indent="-285750">
              <a:buFont typeface="Arial" panose="020B0604020202020204" pitchFamily="34" charset="0"/>
              <a:buChar char="•"/>
            </a:pPr>
            <a:r>
              <a:rPr lang="en-US" sz="2400" dirty="0">
                <a:solidFill>
                  <a:srgbClr val="0070C0"/>
                </a:solidFill>
              </a:rPr>
              <a:t>Human Performance Lab Technicians, Staff, Graduate </a:t>
            </a:r>
            <a:r>
              <a:rPr lang="en-US" sz="2400" dirty="0" smtClean="0">
                <a:solidFill>
                  <a:srgbClr val="0070C0"/>
                </a:solidFill>
              </a:rPr>
              <a:t>Assistants</a:t>
            </a:r>
          </a:p>
          <a:p>
            <a:pPr marL="285750" indent="-285750">
              <a:buFont typeface="Arial" panose="020B0604020202020204" pitchFamily="34" charset="0"/>
              <a:buChar char="•"/>
            </a:pPr>
            <a:r>
              <a:rPr lang="en-US" sz="2400" dirty="0" smtClean="0">
                <a:solidFill>
                  <a:srgbClr val="0070C0"/>
                </a:solidFill>
              </a:rPr>
              <a:t>Landscape Services</a:t>
            </a:r>
            <a:endParaRPr lang="en-US" sz="2400" dirty="0">
              <a:solidFill>
                <a:srgbClr val="0070C0"/>
              </a:solidFill>
            </a:endParaRPr>
          </a:p>
          <a:p>
            <a:pPr marL="285750" indent="-285750">
              <a:buFont typeface="Arial" panose="020B0604020202020204" pitchFamily="34" charset="0"/>
              <a:buChar char="•"/>
            </a:pPr>
            <a:r>
              <a:rPr lang="en-US" sz="2400" dirty="0">
                <a:solidFill>
                  <a:srgbClr val="0070C0"/>
                </a:solidFill>
              </a:rPr>
              <a:t>Public Safety Department- Police</a:t>
            </a:r>
          </a:p>
          <a:p>
            <a:pPr marL="285750" indent="-285750">
              <a:buFont typeface="Arial" panose="020B0604020202020204" pitchFamily="34" charset="0"/>
              <a:buChar char="•"/>
            </a:pPr>
            <a:r>
              <a:rPr lang="en-US" sz="2400" dirty="0">
                <a:solidFill>
                  <a:srgbClr val="0070C0"/>
                </a:solidFill>
              </a:rPr>
              <a:t>School of Nursing Faculty, Graduate Assistants</a:t>
            </a:r>
          </a:p>
          <a:p>
            <a:pPr marL="285750" indent="-285750">
              <a:buFont typeface="Arial" panose="020B0604020202020204" pitchFamily="34" charset="0"/>
              <a:buChar char="•"/>
            </a:pPr>
            <a:r>
              <a:rPr lang="en-US" sz="2400" dirty="0">
                <a:solidFill>
                  <a:srgbClr val="0070C0"/>
                </a:solidFill>
              </a:rPr>
              <a:t>Student Center and Hotel Custodians</a:t>
            </a:r>
          </a:p>
          <a:p>
            <a:pPr marL="285750" indent="-285750">
              <a:buFont typeface="Arial" panose="020B0604020202020204" pitchFamily="34" charset="0"/>
              <a:buChar char="•"/>
            </a:pPr>
            <a:r>
              <a:rPr lang="en-US" sz="2400" dirty="0">
                <a:solidFill>
                  <a:srgbClr val="0070C0"/>
                </a:solidFill>
              </a:rPr>
              <a:t>University Housing Custodians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1386" y="6057973"/>
            <a:ext cx="609600" cy="609600"/>
          </a:xfrm>
          <a:prstGeom prst="rect">
            <a:avLst/>
          </a:prstGeom>
        </p:spPr>
      </p:pic>
    </p:spTree>
    <p:extLst>
      <p:ext uri="{BB962C8B-B14F-4D97-AF65-F5344CB8AC3E}">
        <p14:creationId xmlns:p14="http://schemas.microsoft.com/office/powerpoint/2010/main" val="1040047572"/>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6264" y="955964"/>
            <a:ext cx="6431972" cy="707886"/>
          </a:xfrm>
          <a:prstGeom prst="rect">
            <a:avLst/>
          </a:prstGeom>
          <a:noFill/>
        </p:spPr>
        <p:txBody>
          <a:bodyPr wrap="square" rtlCol="0">
            <a:spAutoFit/>
          </a:bodyPr>
          <a:lstStyle/>
          <a:p>
            <a:r>
              <a:rPr lang="en-US" sz="4000" dirty="0"/>
              <a:t>HEPATITIS B VACCINATION</a:t>
            </a:r>
          </a:p>
        </p:txBody>
      </p:sp>
      <p:sp>
        <p:nvSpPr>
          <p:cNvPr id="3" name="TextBox 2"/>
          <p:cNvSpPr txBox="1"/>
          <p:nvPr/>
        </p:nvSpPr>
        <p:spPr>
          <a:xfrm>
            <a:off x="1298379" y="1798229"/>
            <a:ext cx="9258300" cy="3539430"/>
          </a:xfrm>
          <a:prstGeom prst="rect">
            <a:avLst/>
          </a:prstGeom>
          <a:noFill/>
        </p:spPr>
        <p:txBody>
          <a:bodyPr wrap="square" rtlCol="0">
            <a:spAutoFit/>
          </a:bodyPr>
          <a:lstStyle/>
          <a:p>
            <a:endParaRPr lang="en-US" sz="3200" dirty="0">
              <a:solidFill>
                <a:srgbClr val="0070C0"/>
              </a:solidFill>
            </a:endParaRPr>
          </a:p>
          <a:p>
            <a:pPr marL="457200" indent="-457200">
              <a:buFont typeface="Arial" panose="020B0604020202020204" pitchFamily="34" charset="0"/>
              <a:buChar char="•"/>
            </a:pPr>
            <a:r>
              <a:rPr lang="en-US" sz="3200" dirty="0">
                <a:solidFill>
                  <a:srgbClr val="0070C0"/>
                </a:solidFill>
              </a:rPr>
              <a:t>According to World Health Organization (WHO), protection lasts at least 20 years and is probably lifelong</a:t>
            </a:r>
          </a:p>
          <a:p>
            <a:pPr marL="457200" indent="-457200">
              <a:buFont typeface="Arial" panose="020B0604020202020204" pitchFamily="34" charset="0"/>
              <a:buChar char="•"/>
            </a:pPr>
            <a:r>
              <a:rPr lang="en-US" sz="3200" dirty="0" smtClean="0">
                <a:solidFill>
                  <a:srgbClr val="0070C0"/>
                </a:solidFill>
              </a:rPr>
              <a:t>Usually a 6 month </a:t>
            </a:r>
            <a:r>
              <a:rPr lang="en-US" sz="3200" dirty="0">
                <a:solidFill>
                  <a:srgbClr val="0070C0"/>
                </a:solidFill>
              </a:rPr>
              <a:t>process with </a:t>
            </a:r>
            <a:r>
              <a:rPr lang="en-US" sz="3200" dirty="0" smtClean="0">
                <a:solidFill>
                  <a:srgbClr val="0070C0"/>
                </a:solidFill>
              </a:rPr>
              <a:t>3-4 </a:t>
            </a:r>
            <a:r>
              <a:rPr lang="en-US" sz="3200" dirty="0">
                <a:solidFill>
                  <a:srgbClr val="0070C0"/>
                </a:solidFill>
              </a:rPr>
              <a:t>shots</a:t>
            </a:r>
          </a:p>
          <a:p>
            <a:pPr marL="457200" indent="-457200">
              <a:buFont typeface="Arial" panose="020B0604020202020204" pitchFamily="34" charset="0"/>
              <a:buChar char="•"/>
            </a:pPr>
            <a:r>
              <a:rPr lang="en-US" sz="3200" dirty="0">
                <a:solidFill>
                  <a:srgbClr val="0070C0"/>
                </a:solidFill>
              </a:rPr>
              <a:t>Offered at University Health Center at no cost to employees that are potentially exposed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808" y="275265"/>
            <a:ext cx="1922318" cy="206928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8301" y="5677277"/>
            <a:ext cx="609600" cy="609600"/>
          </a:xfrm>
          <a:prstGeom prst="rect">
            <a:avLst/>
          </a:prstGeom>
        </p:spPr>
      </p:pic>
    </p:spTree>
    <p:extLst>
      <p:ext uri="{BB962C8B-B14F-4D97-AF65-F5344CB8AC3E}">
        <p14:creationId xmlns:p14="http://schemas.microsoft.com/office/powerpoint/2010/main" val="462405157"/>
      </p:ext>
    </p:extLst>
  </p:cSld>
  <p:clrMapOvr>
    <a:masterClrMapping/>
  </p:clrMapOvr>
  <mc:AlternateContent xmlns:mc="http://schemas.openxmlformats.org/markup-compatibility/2006" xmlns:p14="http://schemas.microsoft.com/office/powerpoint/2010/main">
    <mc:Choice Requires="p14">
      <p:transition spd="slow" p14:dur="2000" advClick="0" advTm="109000"/>
    </mc:Choice>
    <mc:Fallback xmlns="">
      <p:transition spd="slow" advClick="0" advTm="10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4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BLOODBORNE PATHOGENS (BBP) ARE….</a:t>
            </a:r>
          </a:p>
        </p:txBody>
      </p:sp>
      <p:sp>
        <p:nvSpPr>
          <p:cNvPr id="3" name="Content Placeholder 2"/>
          <p:cNvSpPr>
            <a:spLocks noGrp="1"/>
          </p:cNvSpPr>
          <p:nvPr>
            <p:ph idx="1"/>
          </p:nvPr>
        </p:nvSpPr>
        <p:spPr>
          <a:xfrm>
            <a:off x="1484310" y="1255777"/>
            <a:ext cx="10018713" cy="3633215"/>
          </a:xfrm>
        </p:spPr>
        <p:txBody>
          <a:bodyPr>
            <a:normAutofit/>
          </a:bodyPr>
          <a:lstStyle/>
          <a:p>
            <a:pPr marL="0" indent="0">
              <a:buNone/>
            </a:pPr>
            <a:r>
              <a:rPr lang="en-US" sz="3200" dirty="0">
                <a:solidFill>
                  <a:srgbClr val="0070C0"/>
                </a:solidFill>
              </a:rPr>
              <a:t>…infectious microorganisms in human blood and other body fluids that can cause disease.</a:t>
            </a:r>
          </a:p>
          <a:p>
            <a:pPr marL="0" indent="0">
              <a:buNone/>
            </a:pPr>
            <a:r>
              <a:rPr lang="en-US" sz="3200" dirty="0">
                <a:solidFill>
                  <a:srgbClr val="0070C0"/>
                </a:solidFill>
              </a:rPr>
              <a:t>…agents that can cause serious or life-threatening illness.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3408" y="3877056"/>
            <a:ext cx="4809616" cy="2749042"/>
          </a:xfrm>
          <a:prstGeom prst="rect">
            <a:avLst/>
          </a:prstGeom>
          <a:effectLst>
            <a:softEdge rad="63500"/>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5212" y="6184272"/>
            <a:ext cx="609600" cy="609600"/>
          </a:xfrm>
          <a:prstGeom prst="rect">
            <a:avLst/>
          </a:prstGeom>
        </p:spPr>
      </p:pic>
    </p:spTree>
    <p:extLst>
      <p:ext uri="{BB962C8B-B14F-4D97-AF65-F5344CB8AC3E}">
        <p14:creationId xmlns:p14="http://schemas.microsoft.com/office/powerpoint/2010/main" val="198376443"/>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59419</TotalTime>
  <Words>1672</Words>
  <Application>Microsoft Office PowerPoint</Application>
  <PresentationFormat>Widescreen</PresentationFormat>
  <Paragraphs>279</Paragraphs>
  <Slides>42</Slides>
  <Notes>4</Notes>
  <HiddenSlides>0</HiddenSlides>
  <MMClips>42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Corbel</vt:lpstr>
      <vt:lpstr>Parallax</vt:lpstr>
      <vt:lpstr>Welcome! Before starting the presentation…</vt:lpstr>
      <vt:lpstr>BLOODBORNE PATHOGENS</vt:lpstr>
      <vt:lpstr>Workers can be exposed to BBP in a variety of occupations</vt:lpstr>
      <vt:lpstr>PowerPoint Presentation</vt:lpstr>
      <vt:lpstr>OSHA 29 CFR 1910.1030 OSHA’S BBP STANDARD </vt:lpstr>
      <vt:lpstr>PowerPoint Presentation</vt:lpstr>
      <vt:lpstr>    </vt:lpstr>
      <vt:lpstr>PowerPoint Presentation</vt:lpstr>
      <vt:lpstr>BLOODBORNE PATHOGENS (BBP) ARE….</vt:lpstr>
      <vt:lpstr>PowerPoint Presentation</vt:lpstr>
      <vt:lpstr>PowerPoint Presentation</vt:lpstr>
      <vt:lpstr>PowerPoint Presentation</vt:lpstr>
      <vt:lpstr>THINGS TO CONSIDER WHEN DETERMINING RISK OF EXPOSURE </vt:lpstr>
      <vt:lpstr>THREE DISEASES MENTIONED IN OSHA PLAN</vt:lpstr>
      <vt:lpstr>HEPATITIS B</vt:lpstr>
      <vt:lpstr>PowerPoint Presentation</vt:lpstr>
      <vt:lpstr>HEPATITIS C </vt:lpstr>
      <vt:lpstr>HEPATITIS C SYMPTOMS</vt:lpstr>
      <vt:lpstr>HEPATITIS C EXPOSURE</vt:lpstr>
      <vt:lpstr> Hepatitis C Treatment </vt:lpstr>
      <vt:lpstr>HIV/AIDS</vt:lpstr>
      <vt:lpstr>PowerPoint Presentation</vt:lpstr>
      <vt:lpstr>HIV/AIDS</vt:lpstr>
      <vt:lpstr>UNIVERSAL PRECAUTIONS (UP)</vt:lpstr>
      <vt:lpstr>HEALTHCARE SETTINGS- STANDARD PRECAUTIONS (SP)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Removing PPE </vt:lpstr>
      <vt:lpstr>Glove Removal</vt:lpstr>
      <vt:lpstr>GLOVE REMOVAL</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BLOODBORNE PATHOGENS</dc:title>
  <dc:creator>Clidence, Brandon</dc:creator>
  <cp:lastModifiedBy>Clidence, Brandon</cp:lastModifiedBy>
  <cp:revision>468</cp:revision>
  <cp:lastPrinted>2018-06-04T17:48:37Z</cp:lastPrinted>
  <dcterms:created xsi:type="dcterms:W3CDTF">2017-05-24T18:13:21Z</dcterms:created>
  <dcterms:modified xsi:type="dcterms:W3CDTF">2023-07-26T17:56:34Z</dcterms:modified>
</cp:coreProperties>
</file>