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61" r:id="rId5"/>
    <p:sldId id="267" r:id="rId6"/>
    <p:sldId id="268" r:id="rId7"/>
    <p:sldId id="270" r:id="rId8"/>
    <p:sldId id="271" r:id="rId9"/>
    <p:sldId id="272" r:id="rId10"/>
    <p:sldId id="290" r:id="rId11"/>
    <p:sldId id="274" r:id="rId12"/>
    <p:sldId id="291" r:id="rId13"/>
    <p:sldId id="289" r:id="rId14"/>
    <p:sldId id="292" r:id="rId15"/>
    <p:sldId id="293" r:id="rId16"/>
    <p:sldId id="280" r:id="rId17"/>
    <p:sldId id="281" r:id="rId18"/>
    <p:sldId id="294" r:id="rId19"/>
    <p:sldId id="297" r:id="rId20"/>
    <p:sldId id="298" r:id="rId21"/>
    <p:sldId id="295" r:id="rId22"/>
    <p:sldId id="296" r:id="rId23"/>
    <p:sldId id="284" r:id="rId24"/>
    <p:sldId id="283" r:id="rId25"/>
    <p:sldId id="286" r:id="rId26"/>
    <p:sldId id="287" r:id="rId27"/>
    <p:sldId id="288" r:id="rId28"/>
    <p:sldId id="26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4996" autoAdjust="0"/>
    <p:restoredTop sz="94660"/>
  </p:normalViewPr>
  <p:slideViewPr>
    <p:cSldViewPr snapToGrid="0">
      <p:cViewPr varScale="1">
        <p:scale>
          <a:sx n="121" d="100"/>
          <a:sy n="121" d="100"/>
        </p:scale>
        <p:origin x="523" y="77"/>
      </p:cViewPr>
      <p:guideLst/>
    </p:cSldViewPr>
  </p:slideViewPr>
  <p:notesTextViewPr>
    <p:cViewPr>
      <p:scale>
        <a:sx n="3" d="2"/>
        <a:sy n="3" d="2"/>
      </p:scale>
      <p:origin x="0" y="0"/>
    </p:cViewPr>
  </p:notesTextViewPr>
  <p:notesViewPr>
    <p:cSldViewPr snapToGrid="0">
      <p:cViewPr varScale="1">
        <p:scale>
          <a:sx n="92" d="100"/>
          <a:sy n="92" d="100"/>
        </p:scale>
        <p:origin x="411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62216-E788-41EA-88C2-7BD4C7A59042}"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07B53-3550-4CCF-8781-417B448DEE0D}" type="slidenum">
              <a:rPr lang="en-US" smtClean="0"/>
              <a:t>‹#›</a:t>
            </a:fld>
            <a:endParaRPr lang="en-US"/>
          </a:p>
        </p:txBody>
      </p:sp>
    </p:spTree>
    <p:extLst>
      <p:ext uri="{BB962C8B-B14F-4D97-AF65-F5344CB8AC3E}">
        <p14:creationId xmlns:p14="http://schemas.microsoft.com/office/powerpoint/2010/main" val="3370079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nb.fidelity.co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607B53-3550-4CCF-8781-417B448DEE0D}" type="slidenum">
              <a:rPr lang="en-US" smtClean="0"/>
              <a:t>1</a:t>
            </a:fld>
            <a:endParaRPr lang="en-US"/>
          </a:p>
        </p:txBody>
      </p:sp>
    </p:spTree>
    <p:extLst>
      <p:ext uri="{BB962C8B-B14F-4D97-AF65-F5344CB8AC3E}">
        <p14:creationId xmlns:p14="http://schemas.microsoft.com/office/powerpoint/2010/main" val="3397564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2</a:t>
            </a:fld>
            <a:endParaRPr lang="en-US"/>
          </a:p>
        </p:txBody>
      </p:sp>
    </p:spTree>
    <p:extLst>
      <p:ext uri="{BB962C8B-B14F-4D97-AF65-F5344CB8AC3E}">
        <p14:creationId xmlns:p14="http://schemas.microsoft.com/office/powerpoint/2010/main" val="1524972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3</a:t>
            </a:fld>
            <a:endParaRPr lang="en-US"/>
          </a:p>
        </p:txBody>
      </p:sp>
    </p:spTree>
    <p:extLst>
      <p:ext uri="{BB962C8B-B14F-4D97-AF65-F5344CB8AC3E}">
        <p14:creationId xmlns:p14="http://schemas.microsoft.com/office/powerpoint/2010/main" val="1832949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4</a:t>
            </a:fld>
            <a:endParaRPr lang="en-US"/>
          </a:p>
        </p:txBody>
      </p:sp>
    </p:spTree>
    <p:extLst>
      <p:ext uri="{BB962C8B-B14F-4D97-AF65-F5344CB8AC3E}">
        <p14:creationId xmlns:p14="http://schemas.microsoft.com/office/powerpoint/2010/main" val="2044915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5</a:t>
            </a:fld>
            <a:endParaRPr lang="en-US"/>
          </a:p>
        </p:txBody>
      </p:sp>
    </p:spTree>
    <p:extLst>
      <p:ext uri="{BB962C8B-B14F-4D97-AF65-F5344CB8AC3E}">
        <p14:creationId xmlns:p14="http://schemas.microsoft.com/office/powerpoint/2010/main" val="3836670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6</a:t>
            </a:fld>
            <a:endParaRPr lang="en-US"/>
          </a:p>
        </p:txBody>
      </p:sp>
    </p:spTree>
    <p:extLst>
      <p:ext uri="{BB962C8B-B14F-4D97-AF65-F5344CB8AC3E}">
        <p14:creationId xmlns:p14="http://schemas.microsoft.com/office/powerpoint/2010/main" val="3018023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into further detail for the PPO Health Plan….There are changes to the deductibles and OOPMs this year</a:t>
            </a:r>
            <a:r>
              <a:rPr lang="en-US" baseline="0" dirty="0"/>
              <a:t> for </a:t>
            </a:r>
            <a:r>
              <a:rPr lang="en-US" dirty="0"/>
              <a:t>this plan</a:t>
            </a:r>
            <a:r>
              <a:rPr lang="en-US" baseline="0" dirty="0"/>
              <a:t>.</a:t>
            </a:r>
            <a:endParaRPr lang="en-US" dirty="0"/>
          </a:p>
          <a:p>
            <a:r>
              <a:rPr lang="en-US" dirty="0"/>
              <a:t>Your Deductible remains is $2000 for individual and $4000 for employee/child or family coverage. Prescription costs are now included in medical out of pocket, this is a change from last year.</a:t>
            </a:r>
          </a:p>
          <a:p>
            <a:endParaRPr lang="en-US" dirty="0"/>
          </a:p>
        </p:txBody>
      </p:sp>
      <p:sp>
        <p:nvSpPr>
          <p:cNvPr id="4" name="Slide Number Placeholder 3"/>
          <p:cNvSpPr>
            <a:spLocks noGrp="1"/>
          </p:cNvSpPr>
          <p:nvPr>
            <p:ph type="sldNum" sz="quarter" idx="5"/>
          </p:nvPr>
        </p:nvSpPr>
        <p:spPr/>
        <p:txBody>
          <a:bodyPr/>
          <a:lstStyle/>
          <a:p>
            <a:pPr>
              <a:defRPr/>
            </a:pPr>
            <a:fld id="{5D02F903-D695-7A49-A6DE-1EFAE7243CD0}" type="slidenum">
              <a:rPr lang="en-US" altLang="en-US" smtClean="0"/>
              <a:pPr>
                <a:defRPr/>
              </a:pPr>
              <a:t>7</a:t>
            </a:fld>
            <a:endParaRPr lang="en-US" altLang="en-US"/>
          </a:p>
        </p:txBody>
      </p:sp>
    </p:spTree>
    <p:extLst>
      <p:ext uri="{BB962C8B-B14F-4D97-AF65-F5344CB8AC3E}">
        <p14:creationId xmlns:p14="http://schemas.microsoft.com/office/powerpoint/2010/main" val="3278075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8</a:t>
            </a:fld>
            <a:endParaRPr lang="en-US"/>
          </a:p>
        </p:txBody>
      </p:sp>
    </p:spTree>
    <p:extLst>
      <p:ext uri="{BB962C8B-B14F-4D97-AF65-F5344CB8AC3E}">
        <p14:creationId xmlns:p14="http://schemas.microsoft.com/office/powerpoint/2010/main" val="234247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on to more detail about the HSA Qualified Health Plan….There are changes to the deductibles and OOPMs this year</a:t>
            </a:r>
            <a:r>
              <a:rPr lang="en-US" baseline="0" dirty="0"/>
              <a:t> for this plan.</a:t>
            </a:r>
            <a:r>
              <a:rPr lang="en-US" dirty="0"/>
              <a:t> </a:t>
            </a:r>
          </a:p>
          <a:p>
            <a:r>
              <a:rPr lang="en-US" dirty="0"/>
              <a:t>Your deductible will be $3000 for single and $6000 for employee/child or family coverage</a:t>
            </a:r>
          </a:p>
          <a:p>
            <a:r>
              <a:rPr lang="en-US" dirty="0"/>
              <a:t>On the next slide we will go into more detail about the deductibles and OOPMs</a:t>
            </a:r>
          </a:p>
          <a:p>
            <a:endParaRPr lang="en-US" dirty="0"/>
          </a:p>
        </p:txBody>
      </p:sp>
      <p:sp>
        <p:nvSpPr>
          <p:cNvPr id="4" name="Slide Number Placeholder 3"/>
          <p:cNvSpPr>
            <a:spLocks noGrp="1"/>
          </p:cNvSpPr>
          <p:nvPr>
            <p:ph type="sldNum" sz="quarter" idx="5"/>
          </p:nvPr>
        </p:nvSpPr>
        <p:spPr/>
        <p:txBody>
          <a:bodyPr/>
          <a:lstStyle/>
          <a:p>
            <a:pPr>
              <a:defRPr/>
            </a:pPr>
            <a:fld id="{5D02F903-D695-7A49-A6DE-1EFAE7243CD0}" type="slidenum">
              <a:rPr lang="en-US" altLang="en-US" smtClean="0"/>
              <a:pPr>
                <a:defRPr/>
              </a:pPr>
              <a:t>9</a:t>
            </a:fld>
            <a:endParaRPr lang="en-US" altLang="en-US"/>
          </a:p>
        </p:txBody>
      </p:sp>
    </p:spTree>
    <p:extLst>
      <p:ext uri="{BB962C8B-B14F-4D97-AF65-F5344CB8AC3E}">
        <p14:creationId xmlns:p14="http://schemas.microsoft.com/office/powerpoint/2010/main" val="2955990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D02F903-D695-7A49-A6DE-1EFAE7243CD0}" type="slidenum">
              <a:rPr lang="en-US" altLang="en-US" smtClean="0"/>
              <a:pPr>
                <a:defRPr/>
              </a:pPr>
              <a:t>10</a:t>
            </a:fld>
            <a:endParaRPr lang="en-US" altLang="en-US"/>
          </a:p>
        </p:txBody>
      </p:sp>
    </p:spTree>
    <p:extLst>
      <p:ext uri="{BB962C8B-B14F-4D97-AF65-F5344CB8AC3E}">
        <p14:creationId xmlns:p14="http://schemas.microsoft.com/office/powerpoint/2010/main" val="1871623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HSA?</a:t>
            </a:r>
          </a:p>
          <a:p>
            <a:endParaRPr lang="en-US" dirty="0"/>
          </a:p>
          <a:p>
            <a:r>
              <a:rPr lang="en-US" dirty="0"/>
              <a:t>An HSA is an IRS regulated savings account, to allow you to save tax free dollars to pay for you, your spouse and any of your IRS tax dependent’s current and future years qualified medical expenses. You need to be enrolled in the HSA Qualified Health Plan to contribute and cannot be covered by any other non-qualified HSA plan. This includes Medicare, Medicaid, tri-care or a spouse’s FSA. You can only use an HSA tax-free for expenses incurred on or after the date your HSA is opened.   Make sure that when you are setting up your HSA you assign a beneficiary to your account.  This designation can be changed at any time during the life of your HSA.  The beneficiary form can be found on the Fidelity account online using </a:t>
            </a:r>
            <a:r>
              <a:rPr lang="en-US" dirty="0">
                <a:hlinkClick r:id="rId3"/>
              </a:rPr>
              <a:t>www.nb.fidelity.com</a:t>
            </a:r>
            <a:r>
              <a:rPr lang="en-US" dirty="0"/>
              <a:t> or call the Client Assistance Center at 800-544-3716.</a:t>
            </a:r>
          </a:p>
          <a:p>
            <a:r>
              <a:rPr lang="en-US" dirty="0"/>
              <a:t>The biggest difference between an HSA and an FSA is with an HSA there is no ‘use it or lose it’ clause. Also, an HSA is truly owned by you, the employee and not Ball State. So if you switch health plans or leave the university, you keep the funds that have been accumulated in your account.</a:t>
            </a:r>
          </a:p>
          <a:p>
            <a:r>
              <a:rPr lang="en-US" dirty="0"/>
              <a:t>If you use this account to pay for anything that is a not a qualified medical expense and you are audited by the IRS, it will be included in your taxable income and be subject to a 20% tax penalty. The IRS can go back 7 years to ask for substantiating documentation so make sure you keep your receipts and explanation of benefits. However once you turn age 65, you can use this account to pay for anything you want with no penalty, but it would be included in your taxable income.</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5D02F903-D695-7A49-A6DE-1EFAE7243CD0}" type="slidenum">
              <a:rPr lang="en-US" altLang="en-US" smtClean="0"/>
              <a:pPr>
                <a:defRPr/>
              </a:pPr>
              <a:t>11</a:t>
            </a:fld>
            <a:endParaRPr lang="en-US" altLang="en-US"/>
          </a:p>
        </p:txBody>
      </p:sp>
    </p:spTree>
    <p:extLst>
      <p:ext uri="{BB962C8B-B14F-4D97-AF65-F5344CB8AC3E}">
        <p14:creationId xmlns:p14="http://schemas.microsoft.com/office/powerpoint/2010/main" val="1924847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2140109"/>
          </a:xfrm>
        </p:spPr>
        <p:txBody>
          <a:bodyPr/>
          <a:lstStyle/>
          <a:p>
            <a:r>
              <a:rPr lang="en-US" dirty="0"/>
              <a:t>What does and HSA pay for?</a:t>
            </a:r>
          </a:p>
          <a:p>
            <a:r>
              <a:rPr lang="en-US" dirty="0"/>
              <a:t>Anything subject</a:t>
            </a:r>
            <a:r>
              <a:rPr lang="en-US" baseline="0" dirty="0"/>
              <a:t> to your medical plan, dental and vision expenses, prescriptions. You can even use this account to pay COBRA premiums if you ever need to elect COBRA. </a:t>
            </a:r>
          </a:p>
          <a:p>
            <a:r>
              <a:rPr lang="en-US" baseline="0" dirty="0"/>
              <a:t>The IRS publishes a list of qualified medical expenses</a:t>
            </a:r>
            <a:r>
              <a:rPr lang="en-US" dirty="0"/>
              <a:t> </a:t>
            </a:r>
            <a:r>
              <a:rPr lang="en-US" baseline="0" dirty="0"/>
              <a:t>on their website at www.IRS.gov -- it is Publication 502.</a:t>
            </a:r>
          </a:p>
          <a:p>
            <a:r>
              <a:rPr lang="en-US" baseline="0" dirty="0"/>
              <a:t>Ball State now uses Fidelity for making employer and employee pre-tax contributions. While you are an active employee, we will pay your monthly maintenance fee on your behalf to </a:t>
            </a:r>
            <a:r>
              <a:rPr lang="en-US" dirty="0"/>
              <a:t>Fidelity</a:t>
            </a:r>
            <a:r>
              <a:rPr lang="en-US" baseline="0" dirty="0"/>
              <a:t>.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5D02F903-D695-7A49-A6DE-1EFAE7243CD0}" type="slidenum">
              <a:rPr lang="en-US" altLang="en-US" smtClean="0"/>
              <a:pPr>
                <a:defRPr/>
              </a:pPr>
              <a:t>12</a:t>
            </a:fld>
            <a:endParaRPr lang="en-US" altLang="en-US"/>
          </a:p>
        </p:txBody>
      </p:sp>
    </p:spTree>
    <p:extLst>
      <p:ext uri="{BB962C8B-B14F-4D97-AF65-F5344CB8AC3E}">
        <p14:creationId xmlns:p14="http://schemas.microsoft.com/office/powerpoint/2010/main" val="1839768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13</a:t>
            </a:fld>
            <a:endParaRPr lang="en-US"/>
          </a:p>
        </p:txBody>
      </p:sp>
    </p:spTree>
    <p:extLst>
      <p:ext uri="{BB962C8B-B14F-4D97-AF65-F5344CB8AC3E}">
        <p14:creationId xmlns:p14="http://schemas.microsoft.com/office/powerpoint/2010/main" val="1250003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14</a:t>
            </a:fld>
            <a:endParaRPr lang="en-US"/>
          </a:p>
        </p:txBody>
      </p:sp>
    </p:spTree>
    <p:extLst>
      <p:ext uri="{BB962C8B-B14F-4D97-AF65-F5344CB8AC3E}">
        <p14:creationId xmlns:p14="http://schemas.microsoft.com/office/powerpoint/2010/main" val="3159184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2387045"/>
          </a:xfrm>
        </p:spPr>
        <p:txBody>
          <a:bodyPr/>
          <a:lstStyle/>
          <a:p>
            <a:r>
              <a:rPr lang="en-US" dirty="0"/>
              <a:t>Here are a few examples</a:t>
            </a:r>
            <a:r>
              <a:rPr lang="en-US" baseline="0" dirty="0"/>
              <a:t> of what you can use a general purpose FSA on.</a:t>
            </a:r>
          </a:p>
          <a:p>
            <a:r>
              <a:rPr lang="en-US" baseline="0" dirty="0"/>
              <a:t>Anything subject to your health plan, prescription, dental and vision expenses and even laser eye surgery that you are responsible to pay for.</a:t>
            </a:r>
          </a:p>
          <a:p>
            <a:r>
              <a:rPr lang="en-US" baseline="0" dirty="0"/>
              <a:t>Some things that you can not use a general purpose FSA on… cosmetic surgery, vitamins, teeth whitening and insurance premiums.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5D02F903-D695-7A49-A6DE-1EFAE7243CD0}" type="slidenum">
              <a:rPr lang="en-US" altLang="en-US" smtClean="0"/>
              <a:pPr>
                <a:defRPr/>
              </a:pPr>
              <a:t>15</a:t>
            </a:fld>
            <a:endParaRPr lang="en-US" altLang="en-US"/>
          </a:p>
        </p:txBody>
      </p:sp>
    </p:spTree>
    <p:extLst>
      <p:ext uri="{BB962C8B-B14F-4D97-AF65-F5344CB8AC3E}">
        <p14:creationId xmlns:p14="http://schemas.microsoft.com/office/powerpoint/2010/main" val="1533182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16</a:t>
            </a:fld>
            <a:endParaRPr lang="en-US"/>
          </a:p>
        </p:txBody>
      </p:sp>
    </p:spTree>
    <p:extLst>
      <p:ext uri="{BB962C8B-B14F-4D97-AF65-F5344CB8AC3E}">
        <p14:creationId xmlns:p14="http://schemas.microsoft.com/office/powerpoint/2010/main" val="3635221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17</a:t>
            </a:fld>
            <a:endParaRPr lang="en-US"/>
          </a:p>
        </p:txBody>
      </p:sp>
    </p:spTree>
    <p:extLst>
      <p:ext uri="{BB962C8B-B14F-4D97-AF65-F5344CB8AC3E}">
        <p14:creationId xmlns:p14="http://schemas.microsoft.com/office/powerpoint/2010/main" val="2356318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Sydney Health platform is available to all active employees enrolled in an Anthem health plan.</a:t>
            </a:r>
          </a:p>
          <a:p>
            <a:r>
              <a:rPr lang="en-US" dirty="0"/>
              <a:t>Features of the Sydney Health app included:</a:t>
            </a:r>
          </a:p>
          <a:p>
            <a:r>
              <a:rPr lang="en-US" b="1" dirty="0"/>
              <a:t>Finding care and checking costs:  </a:t>
            </a:r>
            <a:r>
              <a:rPr lang="en-US" dirty="0"/>
              <a:t>We encourage all employees to use this tool to find the best quality care.  Search for doctors, hospitals, etc., in our network and compare costs.  We also encourage employees to be good stewards of your health care spend and ensure that you are getting the best quality of care and cost when having procedures done in order to keep claims and premiums low.</a:t>
            </a:r>
          </a:p>
          <a:p>
            <a:r>
              <a:rPr lang="en-US" dirty="0"/>
              <a:t>You can easily view your claims, </a:t>
            </a:r>
            <a:r>
              <a:rPr lang="en-US" b="1" dirty="0"/>
              <a:t>View and use digital ID cards,  See all of your available benefit details such as your deductible, any copays or share of costs.</a:t>
            </a:r>
          </a:p>
          <a:p>
            <a:r>
              <a:rPr lang="en-US" dirty="0"/>
              <a:t>Sydney Health app is free and available for both the iPhone and Androids.  You can find it on the app store or google play.</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5D02F903-D695-7A49-A6DE-1EFAE7243CD0}" type="slidenum">
              <a:rPr lang="en-US" altLang="en-US" smtClean="0"/>
              <a:pPr>
                <a:defRPr/>
              </a:pPr>
              <a:t>18</a:t>
            </a:fld>
            <a:endParaRPr lang="en-US" altLang="en-US"/>
          </a:p>
        </p:txBody>
      </p:sp>
    </p:spTree>
    <p:extLst>
      <p:ext uri="{BB962C8B-B14F-4D97-AF65-F5344CB8AC3E}">
        <p14:creationId xmlns:p14="http://schemas.microsoft.com/office/powerpoint/2010/main" val="1757401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Ball</a:t>
            </a:r>
            <a:r>
              <a:rPr lang="en-US" baseline="0" dirty="0"/>
              <a:t> state continues to utilized Live Health Online for our health plan members.</a:t>
            </a:r>
          </a:p>
          <a:p>
            <a:endParaRPr lang="en-US" dirty="0"/>
          </a:p>
          <a:p>
            <a:r>
              <a:rPr lang="en-US" baseline="0" dirty="0" err="1"/>
              <a:t>LiveHealth</a:t>
            </a:r>
            <a:r>
              <a:rPr lang="en-US" baseline="0" dirty="0"/>
              <a:t> Online Medical………read slide</a:t>
            </a:r>
          </a:p>
          <a:p>
            <a:endParaRPr lang="en-US" dirty="0"/>
          </a:p>
        </p:txBody>
      </p:sp>
      <p:sp>
        <p:nvSpPr>
          <p:cNvPr id="4" name="Slide Number Placeholder 3"/>
          <p:cNvSpPr>
            <a:spLocks noGrp="1"/>
          </p:cNvSpPr>
          <p:nvPr>
            <p:ph type="sldNum" sz="quarter" idx="5"/>
          </p:nvPr>
        </p:nvSpPr>
        <p:spPr/>
        <p:txBody>
          <a:bodyPr/>
          <a:lstStyle/>
          <a:p>
            <a:pPr>
              <a:defRPr/>
            </a:pPr>
            <a:fld id="{5D02F903-D695-7A49-A6DE-1EFAE7243CD0}" type="slidenum">
              <a:rPr lang="en-US" altLang="en-US" smtClean="0"/>
              <a:pPr>
                <a:defRPr/>
              </a:pPr>
              <a:t>19</a:t>
            </a:fld>
            <a:endParaRPr lang="en-US" altLang="en-US"/>
          </a:p>
        </p:txBody>
      </p:sp>
    </p:spTree>
    <p:extLst>
      <p:ext uri="{BB962C8B-B14F-4D97-AF65-F5344CB8AC3E}">
        <p14:creationId xmlns:p14="http://schemas.microsoft.com/office/powerpoint/2010/main" val="1587175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20</a:t>
            </a:fld>
            <a:endParaRPr lang="en-US"/>
          </a:p>
        </p:txBody>
      </p:sp>
    </p:spTree>
    <p:extLst>
      <p:ext uri="{BB962C8B-B14F-4D97-AF65-F5344CB8AC3E}">
        <p14:creationId xmlns:p14="http://schemas.microsoft.com/office/powerpoint/2010/main" val="1287450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21</a:t>
            </a:fld>
            <a:endParaRPr lang="en-US"/>
          </a:p>
        </p:txBody>
      </p:sp>
    </p:spTree>
    <p:extLst>
      <p:ext uri="{BB962C8B-B14F-4D97-AF65-F5344CB8AC3E}">
        <p14:creationId xmlns:p14="http://schemas.microsoft.com/office/powerpoint/2010/main" val="2739458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22</a:t>
            </a:fld>
            <a:endParaRPr lang="en-US"/>
          </a:p>
        </p:txBody>
      </p:sp>
    </p:spTree>
    <p:extLst>
      <p:ext uri="{BB962C8B-B14F-4D97-AF65-F5344CB8AC3E}">
        <p14:creationId xmlns:p14="http://schemas.microsoft.com/office/powerpoint/2010/main" val="1701139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23</a:t>
            </a:fld>
            <a:endParaRPr lang="en-US"/>
          </a:p>
        </p:txBody>
      </p:sp>
    </p:spTree>
    <p:extLst>
      <p:ext uri="{BB962C8B-B14F-4D97-AF65-F5344CB8AC3E}">
        <p14:creationId xmlns:p14="http://schemas.microsoft.com/office/powerpoint/2010/main" val="2870118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24</a:t>
            </a:fld>
            <a:endParaRPr lang="en-US"/>
          </a:p>
        </p:txBody>
      </p:sp>
    </p:spTree>
    <p:extLst>
      <p:ext uri="{BB962C8B-B14F-4D97-AF65-F5344CB8AC3E}">
        <p14:creationId xmlns:p14="http://schemas.microsoft.com/office/powerpoint/2010/main" val="2360532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607B53-3550-4CCF-8781-417B448DEE0D}" type="slidenum">
              <a:rPr lang="en-US" smtClean="0"/>
              <a:t>25</a:t>
            </a:fld>
            <a:endParaRPr lang="en-US"/>
          </a:p>
        </p:txBody>
      </p:sp>
    </p:spTree>
    <p:extLst>
      <p:ext uri="{BB962C8B-B14F-4D97-AF65-F5344CB8AC3E}">
        <p14:creationId xmlns:p14="http://schemas.microsoft.com/office/powerpoint/2010/main" val="3476103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02B8C-A8D3-EEA9-90F8-F2AE3DC8CE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A7B23E-E189-C74D-C5AF-E1F779680A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A7EBF2-78DB-39FF-7374-E39B9D6B37DC}"/>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5" name="Footer Placeholder 4">
            <a:extLst>
              <a:ext uri="{FF2B5EF4-FFF2-40B4-BE49-F238E27FC236}">
                <a16:creationId xmlns:a16="http://schemas.microsoft.com/office/drawing/2014/main" id="{13760C02-2ECE-5D0E-BF04-7409EFCB62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C3D00A-F338-D23A-5406-D9A66B6C4757}"/>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4102287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62B33-5C27-AE5D-8690-67BD7DFDF9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F263B7-EE6B-C755-AF59-8570F89348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594F62-54F5-A2A7-E6E1-FDE749B3915E}"/>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5" name="Footer Placeholder 4">
            <a:extLst>
              <a:ext uri="{FF2B5EF4-FFF2-40B4-BE49-F238E27FC236}">
                <a16:creationId xmlns:a16="http://schemas.microsoft.com/office/drawing/2014/main" id="{BD73DB29-AB97-D764-D2CB-EA585DA42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136EA-6B63-C86F-0D57-24F889650A68}"/>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2332612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E9BFB-31A0-B22E-E2E9-2CCC919133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CFEE24-6E70-9B03-9D3B-255AAFEE02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37A9A6-DD1B-B7FA-0FB5-873C046F189D}"/>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5" name="Footer Placeholder 4">
            <a:extLst>
              <a:ext uri="{FF2B5EF4-FFF2-40B4-BE49-F238E27FC236}">
                <a16:creationId xmlns:a16="http://schemas.microsoft.com/office/drawing/2014/main" id="{BA4C6738-B648-FAD5-5C65-6BF36C2100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A05A6-8E96-254F-A10A-304ED8E7FF29}"/>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1286877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1B9AE-96AB-9950-4BB2-9B8A05A43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4A3910-BFF6-B583-F3AC-CA82007A0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F7A2E4-2DAC-861F-03A4-E992311761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E088BD-D2AC-8A34-CE6C-B8A865F93DF6}"/>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6" name="Footer Placeholder 5">
            <a:extLst>
              <a:ext uri="{FF2B5EF4-FFF2-40B4-BE49-F238E27FC236}">
                <a16:creationId xmlns:a16="http://schemas.microsoft.com/office/drawing/2014/main" id="{1C0D4F08-C8E2-1B7A-A1FD-31BE802CF7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374AB3-080E-7E5B-A770-29F3358BC607}"/>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3164612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7600C-E227-573A-BD13-8883FA5BE7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354878-1AA4-0242-A02C-AFDB971B55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062C9F-59B0-36C0-E290-229A06C010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93B78A-7F7C-6E81-AD30-65D734AC88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E39E56-D473-46A6-3BA6-D3899A0A3C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A9075E-F8D6-5434-9CA2-7160158558FE}"/>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8" name="Footer Placeholder 7">
            <a:extLst>
              <a:ext uri="{FF2B5EF4-FFF2-40B4-BE49-F238E27FC236}">
                <a16:creationId xmlns:a16="http://schemas.microsoft.com/office/drawing/2014/main" id="{08EA9B66-10AC-7350-B0A0-9A5CF4C0B2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569A5B-763F-1097-5FAF-FBD2AC4A202F}"/>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1487182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FE000-1C64-ADAE-0975-4B367F9D3D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184861-B9D0-FA00-61C4-182292E3CE7A}"/>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4" name="Footer Placeholder 3">
            <a:extLst>
              <a:ext uri="{FF2B5EF4-FFF2-40B4-BE49-F238E27FC236}">
                <a16:creationId xmlns:a16="http://schemas.microsoft.com/office/drawing/2014/main" id="{98CC060B-A851-C8C1-AC81-8BB3F2BB23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0E76988-B5CD-3222-A577-15C7D5A92DF7}"/>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1895021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256344-6A50-D113-E332-7435A8B4E764}"/>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3" name="Footer Placeholder 2">
            <a:extLst>
              <a:ext uri="{FF2B5EF4-FFF2-40B4-BE49-F238E27FC236}">
                <a16:creationId xmlns:a16="http://schemas.microsoft.com/office/drawing/2014/main" id="{168F904F-96FB-E186-789B-DEEC7E17B0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2EAA26-FA6E-996F-042D-619322E902B4}"/>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2500766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C2882-39BA-A8F0-2CFB-418DC58411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180E18-3129-462A-7DF2-9A454C4EE2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B17456-879E-4570-9576-B2F922132A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B6D76B-DDE1-27EE-AAAD-8F6D8604E0E8}"/>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6" name="Footer Placeholder 5">
            <a:extLst>
              <a:ext uri="{FF2B5EF4-FFF2-40B4-BE49-F238E27FC236}">
                <a16:creationId xmlns:a16="http://schemas.microsoft.com/office/drawing/2014/main" id="{ACDAEA2F-107F-0FAE-46EE-DD3FC4D4E6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F81365-81A3-F895-2ED8-BF9FC485EF88}"/>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2356093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4413-7241-DF90-E948-932B88E3A1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1112B5-D221-18E5-47B5-1516995983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DB97B8-5861-B93E-37FD-A97C67BBB4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F1DAF4-B951-C3AD-8CBE-8D64E0D32FE4}"/>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6" name="Footer Placeholder 5">
            <a:extLst>
              <a:ext uri="{FF2B5EF4-FFF2-40B4-BE49-F238E27FC236}">
                <a16:creationId xmlns:a16="http://schemas.microsoft.com/office/drawing/2014/main" id="{AB112E94-CC8E-E6B1-2FC7-1916A56C42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2500C7-D5D7-C18F-7C77-8E4CC6802728}"/>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4139094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F56E6-8170-AB06-220E-CA7F8E7C98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DA86D9-EE4B-C6F7-7C62-CAE1999A29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100FA4-0486-6992-A2AC-7F8CA0810DB6}"/>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5" name="Footer Placeholder 4">
            <a:extLst>
              <a:ext uri="{FF2B5EF4-FFF2-40B4-BE49-F238E27FC236}">
                <a16:creationId xmlns:a16="http://schemas.microsoft.com/office/drawing/2014/main" id="{F5787B61-BFFC-7D1E-A98A-AB99F4E6D0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A0604-FC1F-2320-C551-09688B646DF4}"/>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4140472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6CD510-71A0-46CB-D049-80C28557B1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CC80B4-D28D-693F-22F6-C56DEAEE5B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E857AB-87F4-AF6D-EEBB-12005A477BEE}"/>
              </a:ext>
            </a:extLst>
          </p:cNvPr>
          <p:cNvSpPr>
            <a:spLocks noGrp="1"/>
          </p:cNvSpPr>
          <p:nvPr>
            <p:ph type="dt" sz="half" idx="10"/>
          </p:nvPr>
        </p:nvSpPr>
        <p:spPr/>
        <p:txBody>
          <a:bodyPr/>
          <a:lstStyle/>
          <a:p>
            <a:fld id="{FDB4A75D-1C3D-4C00-AD1A-6E3ABAFA9237}" type="datetimeFigureOut">
              <a:rPr lang="en-US" smtClean="0"/>
              <a:t>10/12/2026</a:t>
            </a:fld>
            <a:endParaRPr lang="en-US"/>
          </a:p>
        </p:txBody>
      </p:sp>
      <p:sp>
        <p:nvSpPr>
          <p:cNvPr id="5" name="Footer Placeholder 4">
            <a:extLst>
              <a:ext uri="{FF2B5EF4-FFF2-40B4-BE49-F238E27FC236}">
                <a16:creationId xmlns:a16="http://schemas.microsoft.com/office/drawing/2014/main" id="{2596D6E3-3D30-17B5-DAE4-647F0E6DD9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7D588D-D488-E9D1-ABFF-CF2534A218CA}"/>
              </a:ext>
            </a:extLst>
          </p:cNvPr>
          <p:cNvSpPr>
            <a:spLocks noGrp="1"/>
          </p:cNvSpPr>
          <p:nvPr>
            <p:ph type="sldNum" sz="quarter" idx="12"/>
          </p:nvPr>
        </p:nvSpPr>
        <p:spPr/>
        <p:txBody>
          <a:bodyPr/>
          <a:lstStyle/>
          <a:p>
            <a:fld id="{C90F915C-728F-4B85-9EB8-B9DB77C6F597}" type="slidenum">
              <a:rPr lang="en-US" smtClean="0"/>
              <a:t>‹#›</a:t>
            </a:fld>
            <a:endParaRPr lang="en-US"/>
          </a:p>
        </p:txBody>
      </p:sp>
    </p:spTree>
    <p:extLst>
      <p:ext uri="{BB962C8B-B14F-4D97-AF65-F5344CB8AC3E}">
        <p14:creationId xmlns:p14="http://schemas.microsoft.com/office/powerpoint/2010/main" val="287591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dy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20C1AE-E64B-1AFA-235B-A21D0082A696}"/>
              </a:ext>
            </a:extLst>
          </p:cNvPr>
          <p:cNvPicPr>
            <a:picLocks noChangeAspect="1"/>
          </p:cNvPicPr>
          <p:nvPr userDrawn="1"/>
        </p:nvPicPr>
        <p:blipFill>
          <a:blip r:embed="rId2">
            <a:alphaModFix amt="30000"/>
          </a:blip>
          <a:srcRect l="7848" t="24526" r="63" b="7051"/>
          <a:stretch/>
        </p:blipFill>
        <p:spPr>
          <a:xfrm>
            <a:off x="13748" y="-1"/>
            <a:ext cx="12178252" cy="6858001"/>
          </a:xfrm>
          <a:prstGeom prst="rect">
            <a:avLst/>
          </a:prstGeom>
        </p:spPr>
      </p:pic>
      <p:sp>
        <p:nvSpPr>
          <p:cNvPr id="9" name="Rectangle 8">
            <a:extLst>
              <a:ext uri="{FF2B5EF4-FFF2-40B4-BE49-F238E27FC236}">
                <a16:creationId xmlns:a16="http://schemas.microsoft.com/office/drawing/2014/main" id="{BD46B9F4-E15B-929C-78BE-15D79A3ED97E}"/>
              </a:ext>
            </a:extLst>
          </p:cNvPr>
          <p:cNvSpPr/>
          <p:nvPr userDrawn="1"/>
        </p:nvSpPr>
        <p:spPr>
          <a:xfrm>
            <a:off x="-1" y="6417098"/>
            <a:ext cx="12191999" cy="438148"/>
          </a:xfrm>
          <a:prstGeom prst="rect">
            <a:avLst/>
          </a:prstGeom>
          <a:solidFill>
            <a:srgbClr val="BA0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EDC832F-8589-7D11-94F8-2212F534D014}"/>
              </a:ext>
            </a:extLst>
          </p:cNvPr>
          <p:cNvPicPr>
            <a:picLocks noChangeAspect="1"/>
          </p:cNvPicPr>
          <p:nvPr userDrawn="1"/>
        </p:nvPicPr>
        <p:blipFill>
          <a:blip r:embed="rId3"/>
          <a:srcRect/>
          <a:stretch/>
        </p:blipFill>
        <p:spPr>
          <a:xfrm>
            <a:off x="55497" y="6384712"/>
            <a:ext cx="1209675" cy="502920"/>
          </a:xfrm>
          <a:prstGeom prst="rect">
            <a:avLst/>
          </a:prstGeom>
        </p:spPr>
      </p:pic>
      <p:pic>
        <p:nvPicPr>
          <p:cNvPr id="12" name="Picture 11">
            <a:extLst>
              <a:ext uri="{FF2B5EF4-FFF2-40B4-BE49-F238E27FC236}">
                <a16:creationId xmlns:a16="http://schemas.microsoft.com/office/drawing/2014/main" id="{96A12DD0-35CD-8258-786D-5299A83CFCFB}"/>
              </a:ext>
            </a:extLst>
          </p:cNvPr>
          <p:cNvPicPr>
            <a:picLocks noChangeAspect="1"/>
          </p:cNvPicPr>
          <p:nvPr userDrawn="1"/>
        </p:nvPicPr>
        <p:blipFill>
          <a:blip r:embed="rId4"/>
          <a:stretch>
            <a:fillRect/>
          </a:stretch>
        </p:blipFill>
        <p:spPr>
          <a:xfrm>
            <a:off x="-1" y="0"/>
            <a:ext cx="1320671" cy="1461062"/>
          </a:xfrm>
          <a:prstGeom prst="rect">
            <a:avLst/>
          </a:prstGeom>
        </p:spPr>
      </p:pic>
      <p:sp>
        <p:nvSpPr>
          <p:cNvPr id="5" name="Text Placeholder 6">
            <a:extLst>
              <a:ext uri="{FF2B5EF4-FFF2-40B4-BE49-F238E27FC236}">
                <a16:creationId xmlns:a16="http://schemas.microsoft.com/office/drawing/2014/main" id="{A094788E-4019-D41F-4BD2-7BBAF4E517DB}"/>
              </a:ext>
            </a:extLst>
          </p:cNvPr>
          <p:cNvSpPr>
            <a:spLocks noGrp="1"/>
          </p:cNvSpPr>
          <p:nvPr>
            <p:ph type="body" sz="quarter" idx="10" hasCustomPrompt="1"/>
          </p:nvPr>
        </p:nvSpPr>
        <p:spPr>
          <a:xfrm>
            <a:off x="8794750" y="6469973"/>
            <a:ext cx="3322515" cy="166199"/>
          </a:xfrm>
        </p:spPr>
        <p:txBody>
          <a:bodyPr wrap="square" lIns="0" tIns="0" rIns="0" bIns="0">
            <a:spAutoFit/>
          </a:bodyPr>
          <a:lstStyle>
            <a:lvl1pPr marL="0" indent="0" algn="r">
              <a:buNone/>
              <a:defRPr sz="12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Title</a:t>
            </a:r>
          </a:p>
        </p:txBody>
      </p:sp>
      <p:sp>
        <p:nvSpPr>
          <p:cNvPr id="6" name="Text Placeholder 6">
            <a:extLst>
              <a:ext uri="{FF2B5EF4-FFF2-40B4-BE49-F238E27FC236}">
                <a16:creationId xmlns:a16="http://schemas.microsoft.com/office/drawing/2014/main" id="{E1CD309B-9AEB-D89A-921D-07DE058480B3}"/>
              </a:ext>
            </a:extLst>
          </p:cNvPr>
          <p:cNvSpPr>
            <a:spLocks noGrp="1"/>
          </p:cNvSpPr>
          <p:nvPr>
            <p:ph type="body" sz="quarter" idx="11" hasCustomPrompt="1"/>
          </p:nvPr>
        </p:nvSpPr>
        <p:spPr>
          <a:xfrm>
            <a:off x="8794750" y="6642441"/>
            <a:ext cx="3322515" cy="166199"/>
          </a:xfrm>
        </p:spPr>
        <p:txBody>
          <a:bodyPr wrap="square" lIns="0" tIns="0" rIns="0" bIns="0">
            <a:spAutoFit/>
          </a:bodyPr>
          <a:lstStyle>
            <a:lvl1pPr marL="0" indent="0" algn="r">
              <a:buNone/>
              <a:defRPr sz="12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Presentation Subtitle</a:t>
            </a:r>
          </a:p>
        </p:txBody>
      </p:sp>
      <p:sp>
        <p:nvSpPr>
          <p:cNvPr id="7" name="Slide Number Placeholder 6">
            <a:extLst>
              <a:ext uri="{FF2B5EF4-FFF2-40B4-BE49-F238E27FC236}">
                <a16:creationId xmlns:a16="http://schemas.microsoft.com/office/drawing/2014/main" id="{8D33E4FB-A0D6-C294-A14A-C8DDFD709C24}"/>
              </a:ext>
            </a:extLst>
          </p:cNvPr>
          <p:cNvSpPr>
            <a:spLocks noGrp="1"/>
          </p:cNvSpPr>
          <p:nvPr>
            <p:ph type="sldNum" sz="quarter" idx="4"/>
          </p:nvPr>
        </p:nvSpPr>
        <p:spPr>
          <a:xfrm>
            <a:off x="5727700" y="6538913"/>
            <a:ext cx="736600" cy="188540"/>
          </a:xfrm>
          <a:prstGeom prst="rect">
            <a:avLst/>
          </a:prstGeom>
        </p:spPr>
        <p:txBody>
          <a:bodyPr vert="horz" lIns="91440" tIns="45720" rIns="91440" bIns="45720" rtlCol="0" anchor="ctr"/>
          <a:lstStyle>
            <a:lvl1pPr algn="ctr">
              <a:defRPr sz="1200" b="1" i="0">
                <a:solidFill>
                  <a:schemeClr val="tx1">
                    <a:tint val="82000"/>
                  </a:schemeClr>
                </a:solidFill>
                <a:latin typeface="Arial" panose="020B0604020202020204" pitchFamily="34" charset="0"/>
                <a:cs typeface="Arial" panose="020B0604020202020204" pitchFamily="34" charset="0"/>
              </a:defRPr>
            </a:lvl1pPr>
          </a:lstStyle>
          <a:p>
            <a:fld id="{B477BE95-BAA2-FE4F-9C92-42659BBDB963}" type="slidenum">
              <a:rPr lang="en-US" altLang="en-US" smtClean="0"/>
              <a:pPr/>
              <a:t>‹#›</a:t>
            </a:fld>
            <a:endParaRPr lang="en-US" dirty="0"/>
          </a:p>
        </p:txBody>
      </p:sp>
    </p:spTree>
    <p:extLst>
      <p:ext uri="{BB962C8B-B14F-4D97-AF65-F5344CB8AC3E}">
        <p14:creationId xmlns:p14="http://schemas.microsoft.com/office/powerpoint/2010/main" val="2342243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afe Slide 3">
    <p:bg>
      <p:bgPr>
        <a:solidFill>
          <a:srgbClr val="BA0C2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CA0E72-9C92-B884-816B-CF2DFED68D98}"/>
              </a:ext>
            </a:extLst>
          </p:cNvPr>
          <p:cNvPicPr>
            <a:picLocks noChangeAspect="1"/>
          </p:cNvPicPr>
          <p:nvPr userDrawn="1"/>
        </p:nvPicPr>
        <p:blipFill>
          <a:blip r:embed="rId2"/>
          <a:srcRect/>
          <a:stretch/>
        </p:blipFill>
        <p:spPr>
          <a:xfrm>
            <a:off x="4164281" y="0"/>
            <a:ext cx="3863438" cy="4274132"/>
          </a:xfrm>
          <a:prstGeom prst="rect">
            <a:avLst/>
          </a:prstGeom>
        </p:spPr>
      </p:pic>
      <p:pic>
        <p:nvPicPr>
          <p:cNvPr id="3" name="Picture 2">
            <a:extLst>
              <a:ext uri="{FF2B5EF4-FFF2-40B4-BE49-F238E27FC236}">
                <a16:creationId xmlns:a16="http://schemas.microsoft.com/office/drawing/2014/main" id="{1D697C94-1E78-13B8-3426-F263C1EF6FFD}"/>
              </a:ext>
            </a:extLst>
          </p:cNvPr>
          <p:cNvPicPr>
            <a:picLocks noChangeAspect="1"/>
          </p:cNvPicPr>
          <p:nvPr userDrawn="1"/>
        </p:nvPicPr>
        <p:blipFill>
          <a:blip r:embed="rId3"/>
          <a:srcRect/>
          <a:stretch/>
        </p:blipFill>
        <p:spPr>
          <a:xfrm>
            <a:off x="3592286" y="5665695"/>
            <a:ext cx="5007428" cy="444822"/>
          </a:xfrm>
          <a:prstGeom prst="rect">
            <a:avLst/>
          </a:prstGeom>
        </p:spPr>
      </p:pic>
    </p:spTree>
    <p:extLst>
      <p:ext uri="{BB962C8B-B14F-4D97-AF65-F5344CB8AC3E}">
        <p14:creationId xmlns:p14="http://schemas.microsoft.com/office/powerpoint/2010/main" val="138221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F0052E8-9ACE-6A4C-80CD-D2CFABD13015}"/>
              </a:ext>
            </a:extLst>
          </p:cNvPr>
          <p:cNvPicPr>
            <a:picLocks noChangeAspect="1"/>
          </p:cNvPicPr>
          <p:nvPr userDrawn="1"/>
        </p:nvPicPr>
        <p:blipFill>
          <a:blip r:embed="rId2"/>
          <a:stretch>
            <a:fillRect/>
          </a:stretch>
        </p:blipFill>
        <p:spPr>
          <a:xfrm>
            <a:off x="0" y="6062133"/>
            <a:ext cx="12192000" cy="795867"/>
          </a:xfrm>
          <a:prstGeom prst="rect">
            <a:avLst/>
          </a:prstGeom>
        </p:spPr>
      </p:pic>
      <p:sp>
        <p:nvSpPr>
          <p:cNvPr id="11" name="Slide Number Placeholder 5">
            <a:extLst>
              <a:ext uri="{FF2B5EF4-FFF2-40B4-BE49-F238E27FC236}">
                <a16:creationId xmlns:a16="http://schemas.microsoft.com/office/drawing/2014/main" id="{765969D5-8E23-EA4A-B81E-1DC2D3B6FE9B}"/>
              </a:ext>
            </a:extLst>
          </p:cNvPr>
          <p:cNvSpPr>
            <a:spLocks noGrp="1"/>
          </p:cNvSpPr>
          <p:nvPr>
            <p:ph type="sldNum" sz="quarter" idx="4"/>
          </p:nvPr>
        </p:nvSpPr>
        <p:spPr>
          <a:xfrm>
            <a:off x="4724400" y="6448942"/>
            <a:ext cx="27432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000" b="0" i="0" smtClean="0">
                <a:solidFill>
                  <a:schemeClr val="bg1"/>
                </a:solidFill>
                <a:latin typeface="HelveticaNeueLT Std" panose="020B0604020202020204" pitchFamily="34" charset="0"/>
              </a:defRPr>
            </a:lvl1pPr>
          </a:lstStyle>
          <a:p>
            <a:pPr>
              <a:defRPr/>
            </a:pPr>
            <a:fld id="{B477BE95-BAA2-FE4F-9C92-42659BBDB963}" type="slidenum">
              <a:rPr lang="en-US" altLang="en-US" smtClean="0"/>
              <a:pPr>
                <a:defRPr/>
              </a:pPr>
              <a:t>‹#›</a:t>
            </a:fld>
            <a:endParaRPr lang="en-US" altLang="en-US" dirty="0"/>
          </a:p>
        </p:txBody>
      </p:sp>
      <p:pic>
        <p:nvPicPr>
          <p:cNvPr id="15" name="Picture 14">
            <a:extLst>
              <a:ext uri="{FF2B5EF4-FFF2-40B4-BE49-F238E27FC236}">
                <a16:creationId xmlns:a16="http://schemas.microsoft.com/office/drawing/2014/main" id="{6608CE2C-60EC-0D4C-B5DF-BA3F59CFB6D1}"/>
              </a:ext>
            </a:extLst>
          </p:cNvPr>
          <p:cNvPicPr>
            <a:picLocks noChangeAspect="1"/>
          </p:cNvPicPr>
          <p:nvPr userDrawn="1"/>
        </p:nvPicPr>
        <p:blipFill>
          <a:blip r:embed="rId3"/>
          <a:stretch>
            <a:fillRect/>
          </a:stretch>
        </p:blipFill>
        <p:spPr>
          <a:xfrm>
            <a:off x="225630" y="0"/>
            <a:ext cx="1320671" cy="1461062"/>
          </a:xfrm>
          <a:prstGeom prst="rect">
            <a:avLst/>
          </a:prstGeom>
        </p:spPr>
      </p:pic>
      <p:sp>
        <p:nvSpPr>
          <p:cNvPr id="7" name="Text Placeholder 6">
            <a:extLst>
              <a:ext uri="{FF2B5EF4-FFF2-40B4-BE49-F238E27FC236}">
                <a16:creationId xmlns:a16="http://schemas.microsoft.com/office/drawing/2014/main" id="{5D34336F-0503-EB4B-8532-1F42B68A503A}"/>
              </a:ext>
            </a:extLst>
          </p:cNvPr>
          <p:cNvSpPr>
            <a:spLocks noGrp="1"/>
          </p:cNvSpPr>
          <p:nvPr>
            <p:ph type="body" sz="quarter" idx="10" hasCustomPrompt="1"/>
          </p:nvPr>
        </p:nvSpPr>
        <p:spPr>
          <a:xfrm>
            <a:off x="10515600" y="6243346"/>
            <a:ext cx="1531815" cy="193899"/>
          </a:xfrm>
        </p:spPr>
        <p:txBody>
          <a:bodyPr lIns="0" tIns="0" rIns="0" bIns="0">
            <a:spAutoFit/>
          </a:bodyPr>
          <a:lstStyle>
            <a:lvl1pPr marL="0" indent="0" algn="r">
              <a:buNone/>
              <a:defRPr sz="14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 of event</a:t>
            </a:r>
          </a:p>
        </p:txBody>
      </p:sp>
      <p:sp>
        <p:nvSpPr>
          <p:cNvPr id="8" name="Text Placeholder 6">
            <a:extLst>
              <a:ext uri="{FF2B5EF4-FFF2-40B4-BE49-F238E27FC236}">
                <a16:creationId xmlns:a16="http://schemas.microsoft.com/office/drawing/2014/main" id="{B85FB085-F6A4-4A46-ACE4-F4098F35D947}"/>
              </a:ext>
            </a:extLst>
          </p:cNvPr>
          <p:cNvSpPr>
            <a:spLocks noGrp="1"/>
          </p:cNvSpPr>
          <p:nvPr>
            <p:ph type="body" sz="quarter" idx="11" hasCustomPrompt="1"/>
          </p:nvPr>
        </p:nvSpPr>
        <p:spPr>
          <a:xfrm>
            <a:off x="10515600" y="6464038"/>
            <a:ext cx="1531815" cy="193899"/>
          </a:xfrm>
        </p:spPr>
        <p:txBody>
          <a:bodyPr lIns="0" tIns="0" rIns="0" bIns="0">
            <a:spAutoFit/>
          </a:bodyPr>
          <a:lstStyle>
            <a:lvl1pPr marL="0" indent="0" algn="r">
              <a:buNone/>
              <a:defRPr sz="14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of event</a:t>
            </a:r>
          </a:p>
        </p:txBody>
      </p:sp>
    </p:spTree>
    <p:extLst>
      <p:ext uri="{BB962C8B-B14F-4D97-AF65-F5344CB8AC3E}">
        <p14:creationId xmlns:p14="http://schemas.microsoft.com/office/powerpoint/2010/main" val="29110753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5B9FF7-818F-A883-7ABC-D06171BBD1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F50461-80EB-4733-49B7-F789B7497D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3F7FE-DB56-DB70-7893-F8CDC61C6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B4A75D-1C3D-4C00-AD1A-6E3ABAFA9237}" type="datetimeFigureOut">
              <a:rPr lang="en-US" smtClean="0"/>
              <a:t>10/12/2026</a:t>
            </a:fld>
            <a:endParaRPr lang="en-US"/>
          </a:p>
        </p:txBody>
      </p:sp>
      <p:sp>
        <p:nvSpPr>
          <p:cNvPr id="5" name="Footer Placeholder 4">
            <a:extLst>
              <a:ext uri="{FF2B5EF4-FFF2-40B4-BE49-F238E27FC236}">
                <a16:creationId xmlns:a16="http://schemas.microsoft.com/office/drawing/2014/main" id="{27EBEAFA-0180-CE5F-5B5D-3645DAEA84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4B62C92-7B4E-1F65-737C-95E0370A64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0F915C-728F-4B85-9EB8-B9DB77C6F597}" type="slidenum">
              <a:rPr lang="en-US" smtClean="0"/>
              <a:t>‹#›</a:t>
            </a:fld>
            <a:endParaRPr lang="en-US"/>
          </a:p>
        </p:txBody>
      </p:sp>
    </p:spTree>
    <p:extLst>
      <p:ext uri="{BB962C8B-B14F-4D97-AF65-F5344CB8AC3E}">
        <p14:creationId xmlns:p14="http://schemas.microsoft.com/office/powerpoint/2010/main" val="3596219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7.png"/><Relationship Id="rId5" Type="http://schemas.openxmlformats.org/officeDocument/2006/relationships/hyperlink" Target="http://www.hsabank.com/" TargetMode="Externa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hyperlink" Target="http://www.irs.gov/" TargetMode="Externa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7.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2.xml"/><Relationship Id="rId7" Type="http://schemas.openxmlformats.org/officeDocument/2006/relationships/image" Target="../media/image12.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7.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7.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hyperlink" Target="mailto:jjdriver@bsu.edu" TargetMode="External"/><Relationship Id="rId3" Type="http://schemas.openxmlformats.org/officeDocument/2006/relationships/slideLayout" Target="../slideLayouts/slideLayout12.xml"/><Relationship Id="rId7" Type="http://schemas.openxmlformats.org/officeDocument/2006/relationships/hyperlink" Target="mailto:Elizabeth.batt@bsu.edu" TargetMode="Externa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hyperlink" Target="mailto:pmmasters@bsu.edu" TargetMode="External"/><Relationship Id="rId5" Type="http://schemas.openxmlformats.org/officeDocument/2006/relationships/hyperlink" Target="mailto:akgregory@bsu.edu" TargetMode="External"/><Relationship Id="rId10" Type="http://schemas.openxmlformats.org/officeDocument/2006/relationships/image" Target="../media/image7.png"/><Relationship Id="rId4" Type="http://schemas.openxmlformats.org/officeDocument/2006/relationships/notesSlide" Target="../notesSlides/notesSlide24.xml"/><Relationship Id="rId9" Type="http://schemas.openxmlformats.org/officeDocument/2006/relationships/hyperlink" Target="mailto:slfrench@bsu.edu"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D7B3C1A-5E33-FD76-BBDD-9F83B1418AD9}"/>
              </a:ext>
            </a:extLst>
          </p:cNvPr>
          <p:cNvSpPr>
            <a:spLocks noGrp="1"/>
          </p:cNvSpPr>
          <p:nvPr>
            <p:ph type="body" sz="quarter" idx="10"/>
          </p:nvPr>
        </p:nvSpPr>
        <p:spPr/>
        <p:txBody>
          <a:bodyPr/>
          <a:lstStyle/>
          <a:p>
            <a:r>
              <a:rPr lang="en-US" dirty="0"/>
              <a:t>Employee Benefits</a:t>
            </a:r>
          </a:p>
        </p:txBody>
      </p:sp>
      <p:sp>
        <p:nvSpPr>
          <p:cNvPr id="7" name="Text Placeholder 6">
            <a:extLst>
              <a:ext uri="{FF2B5EF4-FFF2-40B4-BE49-F238E27FC236}">
                <a16:creationId xmlns:a16="http://schemas.microsoft.com/office/drawing/2014/main" id="{2250C568-C8A2-5F70-92FF-C07EC911D577}"/>
              </a:ext>
            </a:extLst>
          </p:cNvPr>
          <p:cNvSpPr>
            <a:spLocks noGrp="1"/>
          </p:cNvSpPr>
          <p:nvPr>
            <p:ph type="body" sz="quarter" idx="11"/>
          </p:nvPr>
        </p:nvSpPr>
        <p:spPr>
          <a:xfrm>
            <a:off x="8812002" y="6642441"/>
            <a:ext cx="3322515" cy="166199"/>
          </a:xfrm>
        </p:spPr>
        <p:txBody>
          <a:bodyPr/>
          <a:lstStyle/>
          <a:p>
            <a:r>
              <a:rPr lang="en-US" dirty="0"/>
              <a:t>Open Enrollment 2027</a:t>
            </a:r>
          </a:p>
        </p:txBody>
      </p:sp>
      <p:sp>
        <p:nvSpPr>
          <p:cNvPr id="3" name="TextBox 2">
            <a:extLst>
              <a:ext uri="{FF2B5EF4-FFF2-40B4-BE49-F238E27FC236}">
                <a16:creationId xmlns:a16="http://schemas.microsoft.com/office/drawing/2014/main" id="{AB35E4E1-A314-26B4-13A6-1F3F161420CB}"/>
              </a:ext>
            </a:extLst>
          </p:cNvPr>
          <p:cNvSpPr txBox="1"/>
          <p:nvPr/>
        </p:nvSpPr>
        <p:spPr>
          <a:xfrm>
            <a:off x="1772044" y="882869"/>
            <a:ext cx="9087244" cy="1200329"/>
          </a:xfrm>
          <a:prstGeom prst="rect">
            <a:avLst/>
          </a:prstGeom>
          <a:noFill/>
        </p:spPr>
        <p:txBody>
          <a:bodyPr wrap="square">
            <a:spAutoFit/>
          </a:bodyPr>
          <a:lstStyle/>
          <a:p>
            <a:pPr algn="ctr"/>
            <a:r>
              <a:rPr lang="en-US" sz="3600" b="1" dirty="0">
                <a:solidFill>
                  <a:srgbClr val="C00000"/>
                </a:solidFill>
                <a:latin typeface="Helvetica" panose="020B0604020202020204" pitchFamily="34" charset="0"/>
                <a:cs typeface="Helvetica" panose="020B0604020202020204" pitchFamily="34" charset="0"/>
              </a:rPr>
              <a:t>INSURANCE OPEN ENROLLMENT FOR CALENDAR YEAR 2027</a:t>
            </a:r>
            <a:endParaRPr lang="en-US" sz="3600" b="1" dirty="0">
              <a:solidFill>
                <a:srgbClr val="C00000"/>
              </a:solidFill>
            </a:endParaRPr>
          </a:p>
        </p:txBody>
      </p:sp>
      <p:sp>
        <p:nvSpPr>
          <p:cNvPr id="5" name="TextBox 4">
            <a:extLst>
              <a:ext uri="{FF2B5EF4-FFF2-40B4-BE49-F238E27FC236}">
                <a16:creationId xmlns:a16="http://schemas.microsoft.com/office/drawing/2014/main" id="{A68103C1-768B-F76A-D984-7D6CE3BFA2DA}"/>
              </a:ext>
            </a:extLst>
          </p:cNvPr>
          <p:cNvSpPr txBox="1"/>
          <p:nvPr/>
        </p:nvSpPr>
        <p:spPr>
          <a:xfrm>
            <a:off x="2188254" y="2799956"/>
            <a:ext cx="8368336" cy="923330"/>
          </a:xfrm>
          <a:prstGeom prst="rect">
            <a:avLst/>
          </a:prstGeom>
          <a:noFill/>
        </p:spPr>
        <p:txBody>
          <a:bodyPr wrap="square" rtlCol="0">
            <a:spAutoFit/>
          </a:bodyPr>
          <a:lstStyle/>
          <a:p>
            <a:pPr algn="ctr"/>
            <a:r>
              <a:rPr lang="en-US" sz="3600" b="1" dirty="0">
                <a:solidFill>
                  <a:srgbClr val="C00000"/>
                </a:solidFill>
                <a:latin typeface="Calibri" panose="020F0502020204030204" pitchFamily="34" charset="0"/>
                <a:ea typeface="Calibri" panose="020F0502020204030204" pitchFamily="34" charset="0"/>
                <a:cs typeface="Calibri" panose="020F0502020204030204" pitchFamily="34" charset="0"/>
              </a:rPr>
              <a:t>October 27, 2026 – November 12, 2026</a:t>
            </a:r>
          </a:p>
          <a:p>
            <a:endParaRPr lang="en-US" dirty="0"/>
          </a:p>
        </p:txBody>
      </p:sp>
      <p:pic>
        <p:nvPicPr>
          <p:cNvPr id="27" name="Audio 26">
            <a:hlinkClick r:id="" action="ppaction://media"/>
            <a:extLst>
              <a:ext uri="{FF2B5EF4-FFF2-40B4-BE49-F238E27FC236}">
                <a16:creationId xmlns:a16="http://schemas.microsoft.com/office/drawing/2014/main" id="{65C59DA5-A0FC-4FBD-C85C-6146416FB0B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66865780"/>
      </p:ext>
    </p:extLst>
  </p:cSld>
  <p:clrMapOvr>
    <a:masterClrMapping/>
  </p:clrMapOvr>
  <mc:AlternateContent xmlns:mc="http://schemas.openxmlformats.org/markup-compatibility/2006" xmlns:p14="http://schemas.microsoft.com/office/powerpoint/2010/main">
    <mc:Choice Requires="p14">
      <p:transition spd="slow" p14:dur="2000" advTm="23992"/>
    </mc:Choice>
    <mc:Fallback xmlns="">
      <p:transition spd="slow" advTm="239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2000AD-58AF-7467-AC04-9ACD639D1FD6}"/>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7564F957-A847-AEDA-E912-88C13F8A62E2}"/>
              </a:ext>
            </a:extLst>
          </p:cNvPr>
          <p:cNvSpPr>
            <a:spLocks noGrp="1"/>
          </p:cNvSpPr>
          <p:nvPr>
            <p:ph type="body" sz="quarter" idx="11"/>
          </p:nvPr>
        </p:nvSpPr>
        <p:spPr/>
        <p:txBody>
          <a:bodyPr/>
          <a:lstStyle/>
          <a:p>
            <a:r>
              <a:rPr lang="en-US" dirty="0"/>
              <a:t>Open Enrollment 2027</a:t>
            </a:r>
          </a:p>
        </p:txBody>
      </p:sp>
      <p:sp>
        <p:nvSpPr>
          <p:cNvPr id="4" name="TextBox 3">
            <a:extLst>
              <a:ext uri="{FF2B5EF4-FFF2-40B4-BE49-F238E27FC236}">
                <a16:creationId xmlns:a16="http://schemas.microsoft.com/office/drawing/2014/main" id="{51944CF7-7A10-E6FF-9012-2E9C48233D74}"/>
              </a:ext>
            </a:extLst>
          </p:cNvPr>
          <p:cNvSpPr txBox="1"/>
          <p:nvPr/>
        </p:nvSpPr>
        <p:spPr>
          <a:xfrm>
            <a:off x="1545022" y="397291"/>
            <a:ext cx="9101958" cy="984885"/>
          </a:xfrm>
          <a:prstGeom prst="rect">
            <a:avLst/>
          </a:prstGeom>
          <a:noFill/>
        </p:spPr>
        <p:txBody>
          <a:bodyPr wrap="square" rtlCol="0">
            <a:spAutoFit/>
          </a:bodyPr>
          <a:lstStyle/>
          <a:p>
            <a:r>
              <a:rPr lang="en-US" sz="4000" b="1" dirty="0">
                <a:solidFill>
                  <a:srgbClr val="C00000"/>
                </a:solidFill>
                <a:latin typeface="Helvetica" panose="020B0604020202020204" pitchFamily="34" charset="0"/>
                <a:cs typeface="Helvetica" panose="020B0604020202020204" pitchFamily="34" charset="0"/>
              </a:rPr>
              <a:t>Insurance OE Checklist For Retirees</a:t>
            </a:r>
          </a:p>
          <a:p>
            <a:endParaRPr lang="en-US" dirty="0"/>
          </a:p>
        </p:txBody>
      </p:sp>
      <p:sp>
        <p:nvSpPr>
          <p:cNvPr id="5" name="TextBox 4">
            <a:extLst>
              <a:ext uri="{FF2B5EF4-FFF2-40B4-BE49-F238E27FC236}">
                <a16:creationId xmlns:a16="http://schemas.microsoft.com/office/drawing/2014/main" id="{D3756D37-FDF7-F996-084D-7D4CEDFC83AF}"/>
              </a:ext>
            </a:extLst>
          </p:cNvPr>
          <p:cNvSpPr txBox="1"/>
          <p:nvPr/>
        </p:nvSpPr>
        <p:spPr>
          <a:xfrm>
            <a:off x="340536" y="1519796"/>
            <a:ext cx="11616032" cy="4524315"/>
          </a:xfrm>
          <a:prstGeom prst="rect">
            <a:avLst/>
          </a:prstGeom>
          <a:noFill/>
        </p:spPr>
        <p:txBody>
          <a:bodyPr wrap="square" rtlCol="0">
            <a:spAutoFit/>
          </a:bodyPr>
          <a:lstStyle/>
          <a:p>
            <a:pPr marL="731520" lvl="1" indent="-457200">
              <a:buSzPct val="125000"/>
              <a:buFont typeface="Wingdings" panose="05000000000000000000" pitchFamily="2" charset="2"/>
              <a:buChar char="ü"/>
            </a:pPr>
            <a:r>
              <a:rPr lang="en-US" b="0" dirty="0">
                <a:solidFill>
                  <a:schemeClr val="tx1"/>
                </a:solidFill>
                <a:latin typeface="Arial" panose="020B0604020202020204" pitchFamily="34" charset="0"/>
                <a:cs typeface="Arial" panose="020B0604020202020204" pitchFamily="34" charset="0"/>
              </a:rPr>
              <a:t>If you are enrolled in the Under 65 Retiree PPO Health Plan, you must complete a new Tobacco-Free Affidavit by </a:t>
            </a:r>
            <a:r>
              <a:rPr lang="en-US" dirty="0">
                <a:latin typeface="Arial" panose="020B0604020202020204" pitchFamily="34" charset="0"/>
                <a:cs typeface="Arial" panose="020B0604020202020204" pitchFamily="34" charset="0"/>
              </a:rPr>
              <a:t>November 13, 2026</a:t>
            </a:r>
            <a:r>
              <a:rPr lang="en-US" b="0" dirty="0">
                <a:solidFill>
                  <a:schemeClr val="tx1"/>
                </a:solidFill>
                <a:latin typeface="Arial" panose="020B0604020202020204" pitchFamily="34" charset="0"/>
                <a:cs typeface="Arial" panose="020B0604020202020204" pitchFamily="34" charset="0"/>
              </a:rPr>
              <a:t>, to begin or continue your tobacco-free premium discount for 2027. </a:t>
            </a:r>
          </a:p>
          <a:p>
            <a:pPr marL="731520" lvl="1" indent="-274320">
              <a:buSzPct val="125000"/>
              <a:buFont typeface="Wingdings" panose="05000000000000000000" pitchFamily="2" charset="2"/>
              <a:buChar char="ü"/>
            </a:pPr>
            <a:endParaRPr lang="en-US" dirty="0">
              <a:latin typeface="Arial" panose="020B0604020202020204" pitchFamily="34" charset="0"/>
              <a:cs typeface="Arial" panose="020B0604020202020204" pitchFamily="34" charset="0"/>
            </a:endParaRPr>
          </a:p>
          <a:p>
            <a:pPr marL="731520" lvl="1" indent="-457200">
              <a:buSzPct val="125000"/>
              <a:buFont typeface="Wingdings" panose="05000000000000000000" pitchFamily="2" charset="2"/>
              <a:buChar char="ü"/>
            </a:pPr>
            <a:r>
              <a:rPr lang="en-US" dirty="0">
                <a:latin typeface="Arial" panose="020B0604020202020204" pitchFamily="34" charset="0"/>
                <a:cs typeface="Arial" panose="020B0604020202020204" pitchFamily="34" charset="0"/>
              </a:rPr>
              <a:t>Under 65 Retiree Monthly Rates for 2027 - Tobacco Free (TF) / Tobacco (T):</a:t>
            </a:r>
          </a:p>
          <a:p>
            <a:pPr lvl="1">
              <a:buSzPct val="125000"/>
            </a:pPr>
            <a:r>
              <a:rPr lang="en-US" dirty="0">
                <a:latin typeface="Arial" panose="020B0604020202020204" pitchFamily="34" charset="0"/>
                <a:cs typeface="Arial" panose="020B0604020202020204" pitchFamily="34" charset="0"/>
              </a:rPr>
              <a:t>				     </a:t>
            </a:r>
          </a:p>
          <a:p>
            <a:pPr lvl="1">
              <a:buSzPct val="125000"/>
            </a:pPr>
            <a:r>
              <a:rPr lang="en-US" dirty="0">
                <a:latin typeface="Arial" panose="020B0604020202020204" pitchFamily="34" charset="0"/>
                <a:cs typeface="Arial" panose="020B0604020202020204" pitchFamily="34" charset="0"/>
              </a:rPr>
              <a:t>				         	        Medical	              	Dental</a:t>
            </a:r>
          </a:p>
          <a:p>
            <a:pPr lvl="1">
              <a:buSzPct val="125000"/>
            </a:pPr>
            <a:r>
              <a:rPr lang="en-US" dirty="0">
                <a:latin typeface="Arial" panose="020B0604020202020204" pitchFamily="34" charset="0"/>
                <a:cs typeface="Arial" panose="020B0604020202020204" pitchFamily="34" charset="0"/>
              </a:rPr>
              <a:t>				   </a:t>
            </a:r>
            <a:r>
              <a:rPr lang="en-US" b="0" dirty="0">
                <a:solidFill>
                  <a:schemeClr val="tx1"/>
                </a:solidFill>
                <a:latin typeface="Arial" panose="020B0604020202020204" pitchFamily="34" charset="0"/>
                <a:cs typeface="Arial" panose="020B0604020202020204" pitchFamily="34" charset="0"/>
              </a:rPr>
              <a:t> 	     TF      /     T</a:t>
            </a:r>
            <a:endParaRPr lang="en-US" dirty="0">
              <a:latin typeface="Arial" panose="020B0604020202020204" pitchFamily="34" charset="0"/>
              <a:cs typeface="Arial" panose="020B0604020202020204" pitchFamily="34" charset="0"/>
            </a:endParaRPr>
          </a:p>
          <a:p>
            <a:pPr lvl="3">
              <a:buSzPct val="125000"/>
            </a:pPr>
            <a:r>
              <a:rPr lang="en-US" b="0" dirty="0">
                <a:solidFill>
                  <a:schemeClr val="tx1"/>
                </a:solidFill>
                <a:latin typeface="Arial" panose="020B0604020202020204" pitchFamily="34" charset="0"/>
                <a:cs typeface="Arial" panose="020B0604020202020204" pitchFamily="34" charset="0"/>
              </a:rPr>
              <a:t>	Single 			$188.17 / $263.17	$13.31</a:t>
            </a:r>
          </a:p>
          <a:p>
            <a:pPr lvl="3">
              <a:buSzPct val="125000"/>
            </a:pPr>
            <a:r>
              <a:rPr lang="en-US" dirty="0">
                <a:latin typeface="Arial" panose="020B0604020202020204" pitchFamily="34" charset="0"/>
                <a:cs typeface="Arial" panose="020B0604020202020204" pitchFamily="34" charset="0"/>
              </a:rPr>
              <a:t>	EE/Child(ren) 		$371.77 / $446.77	$25.26</a:t>
            </a:r>
          </a:p>
          <a:p>
            <a:pPr lvl="3">
              <a:buSzPct val="125000"/>
            </a:pPr>
            <a:r>
              <a:rPr lang="en-US" b="0" dirty="0">
                <a:solidFill>
                  <a:schemeClr val="tx1"/>
                </a:solidFill>
                <a:latin typeface="Arial" panose="020B0604020202020204" pitchFamily="34" charset="0"/>
                <a:cs typeface="Arial" panose="020B0604020202020204" pitchFamily="34" charset="0"/>
              </a:rPr>
              <a:t>	Family </a:t>
            </a:r>
            <a:r>
              <a:rPr lang="en-US" dirty="0">
                <a:latin typeface="Arial" panose="020B0604020202020204" pitchFamily="34" charset="0"/>
                <a:cs typeface="Arial" panose="020B0604020202020204" pitchFamily="34" charset="0"/>
              </a:rPr>
              <a:t>			$492.49 / $567.49	$34.47</a:t>
            </a:r>
            <a:endParaRPr lang="en-US" b="0" dirty="0">
              <a:solidFill>
                <a:schemeClr val="tx1"/>
              </a:solidFill>
              <a:latin typeface="Arial" panose="020B0604020202020204" pitchFamily="34" charset="0"/>
              <a:cs typeface="Arial" panose="020B0604020202020204" pitchFamily="34" charset="0"/>
            </a:endParaRPr>
          </a:p>
          <a:p>
            <a:pPr lvl="1">
              <a:buSzPct val="125000"/>
            </a:pPr>
            <a:endParaRPr lang="en-US" dirty="0">
              <a:latin typeface="Arial" panose="020B0604020202020204" pitchFamily="34" charset="0"/>
              <a:cs typeface="Arial" panose="020B0604020202020204" pitchFamily="34" charset="0"/>
            </a:endParaRPr>
          </a:p>
          <a:p>
            <a:pPr marL="731520" lvl="1" indent="-457200">
              <a:buSzPct val="125000"/>
              <a:buFont typeface="Wingdings" pitchFamily="2" charset="2"/>
              <a:buChar char="ü"/>
            </a:pPr>
            <a:r>
              <a:rPr lang="en-US" dirty="0">
                <a:latin typeface="Arial" panose="020B0604020202020204" pitchFamily="34" charset="0"/>
                <a:cs typeface="Arial" panose="020B0604020202020204" pitchFamily="34" charset="0"/>
              </a:rPr>
              <a:t>Over 65 Medicare Supplement Plan rate remains at $133.73 per month per person, dental insurance remains at $13.31 per month.</a:t>
            </a:r>
          </a:p>
          <a:p>
            <a:pPr lvl="1">
              <a:buSzPct val="125000"/>
            </a:pPr>
            <a:endParaRPr lang="en-US" dirty="0">
              <a:latin typeface="Arial" panose="020B0604020202020204" pitchFamily="34" charset="0"/>
              <a:cs typeface="Arial" panose="020B0604020202020204" pitchFamily="34" charset="0"/>
            </a:endParaRPr>
          </a:p>
          <a:p>
            <a:pPr marL="731520" lvl="1" indent="-457200">
              <a:buSzPct val="125000"/>
              <a:buFont typeface="Wingdings" pitchFamily="2" charset="2"/>
              <a:buChar char="ü"/>
            </a:pPr>
            <a:r>
              <a:rPr lang="en-US" b="0" dirty="0">
                <a:solidFill>
                  <a:schemeClr val="tx1"/>
                </a:solidFill>
                <a:latin typeface="Arial" panose="020B0604020202020204" pitchFamily="34" charset="0"/>
                <a:cs typeface="Arial" panose="020B0604020202020204" pitchFamily="34" charset="0"/>
              </a:rPr>
              <a:t>Billing for heath, dental and life insurance will continue to be processed and mailed on a monthly basis.  </a:t>
            </a:r>
            <a:endParaRPr lang="en-US" dirty="0">
              <a:solidFill>
                <a:schemeClr val="tx1"/>
              </a:solidFill>
              <a:latin typeface="Helvetica" panose="020B0604020202020204" pitchFamily="34" charset="0"/>
              <a:cs typeface="Helvetica" panose="020B0604020202020204" pitchFamily="34" charset="0"/>
            </a:endParaRPr>
          </a:p>
          <a:p>
            <a:endParaRPr lang="en-US" dirty="0"/>
          </a:p>
        </p:txBody>
      </p:sp>
      <p:pic>
        <p:nvPicPr>
          <p:cNvPr id="30" name="Audio 29">
            <a:hlinkClick r:id="" action="ppaction://media"/>
            <a:extLst>
              <a:ext uri="{FF2B5EF4-FFF2-40B4-BE49-F238E27FC236}">
                <a16:creationId xmlns:a16="http://schemas.microsoft.com/office/drawing/2014/main" id="{9A20CE34-3088-C7A5-1C10-B125BEDA250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13273374"/>
      </p:ext>
    </p:extLst>
  </p:cSld>
  <p:clrMapOvr>
    <a:masterClrMapping/>
  </p:clrMapOvr>
  <mc:AlternateContent xmlns:mc="http://schemas.openxmlformats.org/markup-compatibility/2006" xmlns:p14="http://schemas.microsoft.com/office/powerpoint/2010/main">
    <mc:Choice Requires="p14">
      <p:transition spd="slow" p14:dur="2000" advTm="64864"/>
    </mc:Choice>
    <mc:Fallback xmlns="">
      <p:transition spd="slow" advTm="64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0B604D-C886-4D73-E2D6-C0C96F9EDE70}"/>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2576CBC8-56C1-3604-047D-8CF26874C88E}"/>
              </a:ext>
            </a:extLst>
          </p:cNvPr>
          <p:cNvSpPr>
            <a:spLocks noGrp="1"/>
          </p:cNvSpPr>
          <p:nvPr>
            <p:ph type="body" sz="quarter" idx="11"/>
          </p:nvPr>
        </p:nvSpPr>
        <p:spPr/>
        <p:txBody>
          <a:bodyPr/>
          <a:lstStyle/>
          <a:p>
            <a:r>
              <a:rPr lang="en-US" dirty="0"/>
              <a:t>Open Enrollment 2027</a:t>
            </a:r>
          </a:p>
        </p:txBody>
      </p:sp>
      <p:sp>
        <p:nvSpPr>
          <p:cNvPr id="4" name="TextBox 3">
            <a:extLst>
              <a:ext uri="{FF2B5EF4-FFF2-40B4-BE49-F238E27FC236}">
                <a16:creationId xmlns:a16="http://schemas.microsoft.com/office/drawing/2014/main" id="{26091C64-696E-6E33-E2B9-B7ECD498DF8F}"/>
              </a:ext>
            </a:extLst>
          </p:cNvPr>
          <p:cNvSpPr txBox="1"/>
          <p:nvPr/>
        </p:nvSpPr>
        <p:spPr>
          <a:xfrm>
            <a:off x="2112579" y="441434"/>
            <a:ext cx="9200756" cy="984885"/>
          </a:xfrm>
          <a:prstGeom prst="rect">
            <a:avLst/>
          </a:prstGeom>
          <a:noFill/>
        </p:spPr>
        <p:txBody>
          <a:bodyPr wrap="square" rtlCol="0">
            <a:spAutoFit/>
          </a:bodyPr>
          <a:lstStyle/>
          <a:p>
            <a:r>
              <a:rPr lang="en-US" sz="4000" b="1" dirty="0">
                <a:solidFill>
                  <a:srgbClr val="C00000"/>
                </a:solidFill>
                <a:latin typeface="Helvetica" panose="020B0604020202020204" pitchFamily="34" charset="0"/>
                <a:cs typeface="Helvetica" panose="020B0604020202020204" pitchFamily="34" charset="0"/>
              </a:rPr>
              <a:t>2027 Insurance Open Enrollment</a:t>
            </a:r>
          </a:p>
          <a:p>
            <a:endParaRPr lang="en-US" dirty="0"/>
          </a:p>
        </p:txBody>
      </p:sp>
      <p:sp>
        <p:nvSpPr>
          <p:cNvPr id="5" name="TextBox 4">
            <a:extLst>
              <a:ext uri="{FF2B5EF4-FFF2-40B4-BE49-F238E27FC236}">
                <a16:creationId xmlns:a16="http://schemas.microsoft.com/office/drawing/2014/main" id="{AB64C3CF-489A-B86A-1F5D-5AFE6C8E3C3C}"/>
              </a:ext>
            </a:extLst>
          </p:cNvPr>
          <p:cNvSpPr txBox="1"/>
          <p:nvPr/>
        </p:nvSpPr>
        <p:spPr>
          <a:xfrm>
            <a:off x="895481" y="2017986"/>
            <a:ext cx="10417853" cy="3108543"/>
          </a:xfrm>
          <a:prstGeom prst="rect">
            <a:avLst/>
          </a:prstGeom>
          <a:noFill/>
        </p:spPr>
        <p:txBody>
          <a:bodyPr wrap="square" rtlCol="0">
            <a:spAutoFit/>
          </a:bodyPr>
          <a:lstStyle/>
          <a:p>
            <a:r>
              <a:rPr lang="en-US" sz="2400" b="0" dirty="0">
                <a:solidFill>
                  <a:schemeClr val="tx1"/>
                </a:solidFill>
                <a:latin typeface="Helvetica"/>
                <a:cs typeface="Helvetica"/>
              </a:rPr>
              <a:t>Please review your 2027 insurance benefits. Re-enrollment is required each year to continue </a:t>
            </a:r>
            <a:r>
              <a:rPr lang="en-US" sz="2400" i="1" u="sng" dirty="0">
                <a:solidFill>
                  <a:schemeClr val="tx1"/>
                </a:solidFill>
                <a:latin typeface="Helvetica"/>
                <a:cs typeface="Helvetica"/>
              </a:rPr>
              <a:t>some</a:t>
            </a:r>
            <a:r>
              <a:rPr lang="en-US" sz="2400" b="0" dirty="0">
                <a:solidFill>
                  <a:schemeClr val="tx1"/>
                </a:solidFill>
                <a:latin typeface="Helvetica"/>
                <a:cs typeface="Helvetica"/>
              </a:rPr>
              <a:t> benefits into the following plan year, including:</a:t>
            </a:r>
          </a:p>
          <a:p>
            <a:endParaRPr lang="en-US" sz="2000" dirty="0">
              <a:solidFill>
                <a:schemeClr val="tx1"/>
              </a:solidFill>
              <a:latin typeface="Helvetica"/>
              <a:cs typeface="Helvetica"/>
            </a:endParaRPr>
          </a:p>
          <a:p>
            <a:pPr marL="285750" indent="-285750">
              <a:buFont typeface="Wingdings" panose="05000000000000000000" pitchFamily="2" charset="2"/>
              <a:buChar char="§"/>
            </a:pPr>
            <a:r>
              <a:rPr lang="en-US" b="1" dirty="0">
                <a:solidFill>
                  <a:schemeClr val="tx1"/>
                </a:solidFill>
                <a:latin typeface="Helvetica" panose="020B0604020202020204" pitchFamily="34" charset="0"/>
                <a:cs typeface="Helvetica" panose="020B0604020202020204" pitchFamily="34" charset="0"/>
              </a:rPr>
              <a:t>Flexible Spending Accounts (FSA)</a:t>
            </a:r>
          </a:p>
          <a:p>
            <a:endParaRPr lang="en-US" b="1" dirty="0">
              <a:solidFill>
                <a:schemeClr val="tx1"/>
              </a:solidFill>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en-US" b="1" dirty="0">
                <a:solidFill>
                  <a:schemeClr val="tx1"/>
                </a:solidFill>
                <a:latin typeface="Helvetica" panose="020B0604020202020204" pitchFamily="34" charset="0"/>
                <a:cs typeface="Helvetica" panose="020B0604020202020204" pitchFamily="34" charset="0"/>
              </a:rPr>
              <a:t>Health Savings Account (HSA) Contributions</a:t>
            </a:r>
          </a:p>
          <a:p>
            <a:endParaRPr lang="en-US" b="1"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en-US" b="1" dirty="0">
                <a:solidFill>
                  <a:schemeClr val="tx1"/>
                </a:solidFill>
                <a:latin typeface="Helvetica" panose="020B0604020202020204" pitchFamily="34" charset="0"/>
                <a:cs typeface="Helvetica" panose="020B0604020202020204" pitchFamily="34" charset="0"/>
              </a:rPr>
              <a:t>Tobacco-Free Premium Discount Affidavit</a:t>
            </a:r>
            <a:r>
              <a:rPr lang="en-US" dirty="0">
                <a:latin typeface="Helvetica" panose="020B0604020202020204" pitchFamily="34" charset="0"/>
                <a:cs typeface="Helvetica" panose="020B0604020202020204" pitchFamily="34" charset="0"/>
              </a:rPr>
              <a:t>:</a:t>
            </a:r>
            <a:r>
              <a:rPr lang="en-US" dirty="0">
                <a:solidFill>
                  <a:srgbClr val="FF0000"/>
                </a:solidFill>
                <a:latin typeface="Helvetica" panose="020B0604020202020204" pitchFamily="34" charset="0"/>
                <a:cs typeface="Helvetica" panose="020B0604020202020204" pitchFamily="34" charset="0"/>
              </a:rPr>
              <a:t>  </a:t>
            </a:r>
            <a:r>
              <a:rPr lang="en-US" b="1" dirty="0">
                <a:solidFill>
                  <a:srgbClr val="C00000"/>
                </a:solidFill>
                <a:latin typeface="Helvetica" panose="020B0604020202020204" pitchFamily="34" charset="0"/>
                <a:cs typeface="Helvetica" panose="020B0604020202020204" pitchFamily="34" charset="0"/>
              </a:rPr>
              <a:t>If you do not take any action during Open Enrollment you will lose your tobacco-free premium discount beginning January 1, 2027. </a:t>
            </a:r>
          </a:p>
          <a:p>
            <a:endParaRPr lang="en-US" sz="2000" dirty="0">
              <a:latin typeface="Helvetica" panose="020B0604020202020204" pitchFamily="34" charset="0"/>
              <a:cs typeface="Helvetica" panose="020B0604020202020204" pitchFamily="34" charset="0"/>
            </a:endParaRPr>
          </a:p>
        </p:txBody>
      </p:sp>
      <p:pic>
        <p:nvPicPr>
          <p:cNvPr id="23" name="Audio 22">
            <a:hlinkClick r:id="" action="ppaction://media"/>
            <a:extLst>
              <a:ext uri="{FF2B5EF4-FFF2-40B4-BE49-F238E27FC236}">
                <a16:creationId xmlns:a16="http://schemas.microsoft.com/office/drawing/2014/main" id="{C3151748-A5F0-E8AD-1796-F2B5C601F6E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29870734"/>
      </p:ext>
    </p:extLst>
  </p:cSld>
  <p:clrMapOvr>
    <a:masterClrMapping/>
  </p:clrMapOvr>
  <mc:AlternateContent xmlns:mc="http://schemas.openxmlformats.org/markup-compatibility/2006" xmlns:p14="http://schemas.microsoft.com/office/powerpoint/2010/main">
    <mc:Choice Requires="p14">
      <p:transition spd="slow" p14:dur="2000" advTm="23255"/>
    </mc:Choice>
    <mc:Fallback xmlns="">
      <p:transition spd="slow" advTm="232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pic>
        <p:nvPicPr>
          <p:cNvPr id="5" name="Picture 4">
            <a:extLst>
              <a:ext uri="{FF2B5EF4-FFF2-40B4-BE49-F238E27FC236}">
                <a16:creationId xmlns:a16="http://schemas.microsoft.com/office/drawing/2014/main" id="{78D77659-813C-A307-2106-1637EC56D4B3}"/>
              </a:ext>
            </a:extLst>
          </p:cNvPr>
          <p:cNvPicPr>
            <a:picLocks noChangeAspect="1"/>
          </p:cNvPicPr>
          <p:nvPr/>
        </p:nvPicPr>
        <p:blipFill>
          <a:blip r:embed="rId5"/>
          <a:srcRect l="1860" t="1366" r="21984" b="1077"/>
          <a:stretch/>
        </p:blipFill>
        <p:spPr>
          <a:xfrm>
            <a:off x="8922576" y="0"/>
            <a:ext cx="2771903" cy="6400800"/>
          </a:xfrm>
          <a:prstGeom prst="rect">
            <a:avLst/>
          </a:prstGeom>
        </p:spPr>
      </p:pic>
      <p:sp>
        <p:nvSpPr>
          <p:cNvPr id="6" name="TextBox 5">
            <a:extLst>
              <a:ext uri="{FF2B5EF4-FFF2-40B4-BE49-F238E27FC236}">
                <a16:creationId xmlns:a16="http://schemas.microsoft.com/office/drawing/2014/main" id="{9C79177B-E9C2-6EF2-BE97-AC2B16047490}"/>
              </a:ext>
            </a:extLst>
          </p:cNvPr>
          <p:cNvSpPr txBox="1"/>
          <p:nvPr/>
        </p:nvSpPr>
        <p:spPr>
          <a:xfrm>
            <a:off x="743301" y="2089667"/>
            <a:ext cx="7384568" cy="1815882"/>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Sign in to the </a:t>
            </a:r>
            <a:r>
              <a:rPr lang="en-US" sz="1600" dirty="0" err="1">
                <a:latin typeface="Arial" panose="020B0604020202020204" pitchFamily="34" charset="0"/>
                <a:cs typeface="Arial" panose="020B0604020202020204" pitchFamily="34" charset="0"/>
              </a:rPr>
              <a:t>MyBallState</a:t>
            </a:r>
            <a:r>
              <a:rPr lang="en-US" sz="1600" dirty="0">
                <a:latin typeface="Arial" panose="020B0604020202020204" pitchFamily="34" charset="0"/>
                <a:cs typeface="Arial" panose="020B0604020202020204" pitchFamily="34" charset="0"/>
              </a:rPr>
              <a:t> Dashboard to access Workday.  Workday access is located on the left side of the dashboard.  Scroll down the left side of the page to Tools and then click on the arrow to the right of Human Resource Tools and scroll down to Workday and click on it and it will take you to Workday.  There will be an Open Enrollment task awaiting action in your task box to select to start reviewing your 2027 benefits.  Review all details including the dependents covered and covered amounts for all plans.</a:t>
            </a:r>
          </a:p>
        </p:txBody>
      </p:sp>
      <p:sp>
        <p:nvSpPr>
          <p:cNvPr id="4" name="TextBox 3">
            <a:extLst>
              <a:ext uri="{FF2B5EF4-FFF2-40B4-BE49-F238E27FC236}">
                <a16:creationId xmlns:a16="http://schemas.microsoft.com/office/drawing/2014/main" id="{9CE77CB7-A1ED-0C6A-E631-1B360D1318AF}"/>
              </a:ext>
            </a:extLst>
          </p:cNvPr>
          <p:cNvSpPr txBox="1"/>
          <p:nvPr/>
        </p:nvSpPr>
        <p:spPr>
          <a:xfrm>
            <a:off x="743301" y="4107437"/>
            <a:ext cx="7680960" cy="2308324"/>
          </a:xfrm>
          <a:prstGeom prst="rect">
            <a:avLst/>
          </a:prstGeom>
          <a:noFill/>
        </p:spPr>
        <p:txBody>
          <a:bodyPr wrap="square" rtlCol="0">
            <a:spAutoFit/>
          </a:bodyPr>
          <a:lstStyle/>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If making changes, please ensure you have all of your family’s information readily available.  (Ex. Child’s birth certificate, marriage license and social security numbers.)</a:t>
            </a:r>
          </a:p>
          <a:p>
            <a:pPr marL="285750" indent="-285750">
              <a:buFont typeface="Wingdings" panose="05000000000000000000" pitchFamily="2" charset="2"/>
              <a:buChar char="§"/>
            </a:pPr>
            <a:endParaRPr lang="en-US"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If your spouse had a change in employment or coverage eligibility status, please upload an updated Working Spouse Affidavit.</a:t>
            </a:r>
          </a:p>
          <a:p>
            <a:pPr marL="285750" indent="-285750">
              <a:buFont typeface="Wingdings" panose="05000000000000000000" pitchFamily="2" charset="2"/>
              <a:buChar char="§"/>
            </a:pPr>
            <a:endParaRPr lang="en-US"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sz="1600" dirty="0">
                <a:latin typeface="Arial" panose="020B0604020202020204" pitchFamily="34" charset="0"/>
                <a:cs typeface="Arial" panose="020B0604020202020204" pitchFamily="34" charset="0"/>
              </a:rPr>
              <a:t>We will be conducting a dependent plan audit in 2027, look for more information in the spring of 2027</a:t>
            </a:r>
          </a:p>
        </p:txBody>
      </p:sp>
      <p:sp>
        <p:nvSpPr>
          <p:cNvPr id="8" name="TextBox 7">
            <a:extLst>
              <a:ext uri="{FF2B5EF4-FFF2-40B4-BE49-F238E27FC236}">
                <a16:creationId xmlns:a16="http://schemas.microsoft.com/office/drawing/2014/main" id="{59844E45-D979-988E-2736-A66977417791}"/>
              </a:ext>
            </a:extLst>
          </p:cNvPr>
          <p:cNvSpPr txBox="1"/>
          <p:nvPr/>
        </p:nvSpPr>
        <p:spPr>
          <a:xfrm>
            <a:off x="1648396" y="211527"/>
            <a:ext cx="6479473" cy="1323439"/>
          </a:xfrm>
          <a:prstGeom prst="rect">
            <a:avLst/>
          </a:prstGeom>
          <a:noFill/>
        </p:spPr>
        <p:txBody>
          <a:bodyPr wrap="square" rtlCol="0">
            <a:spAutoFit/>
          </a:bodyPr>
          <a:lstStyle/>
          <a:p>
            <a:pPr algn="ctr"/>
            <a:r>
              <a:rPr lang="en-US" sz="4000" b="1" dirty="0">
                <a:solidFill>
                  <a:srgbClr val="C00000"/>
                </a:solidFill>
                <a:latin typeface="Helvetica" panose="020B0604020202020204" pitchFamily="34" charset="0"/>
                <a:cs typeface="Helvetica" panose="020B0604020202020204" pitchFamily="34" charset="0"/>
              </a:rPr>
              <a:t>Access Open Enrollment in Workday</a:t>
            </a:r>
            <a:endParaRPr lang="en-US" dirty="0"/>
          </a:p>
        </p:txBody>
      </p:sp>
      <p:pic>
        <p:nvPicPr>
          <p:cNvPr id="30" name="Audio 29">
            <a:hlinkClick r:id="" action="ppaction://media"/>
            <a:extLst>
              <a:ext uri="{FF2B5EF4-FFF2-40B4-BE49-F238E27FC236}">
                <a16:creationId xmlns:a16="http://schemas.microsoft.com/office/drawing/2014/main" id="{C4EC08B6-D7C6-355A-9066-4DBE38928BA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74183095"/>
      </p:ext>
    </p:extLst>
  </p:cSld>
  <p:clrMapOvr>
    <a:masterClrMapping/>
  </p:clrMapOvr>
  <mc:AlternateContent xmlns:mc="http://schemas.openxmlformats.org/markup-compatibility/2006" xmlns:p14="http://schemas.microsoft.com/office/powerpoint/2010/main">
    <mc:Choice Requires="p14">
      <p:transition spd="slow" p14:dur="2000" advTm="65014"/>
    </mc:Choice>
    <mc:Fallback xmlns="">
      <p:transition spd="slow" advTm="65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sp>
        <p:nvSpPr>
          <p:cNvPr id="4" name="TextBox 3">
            <a:extLst>
              <a:ext uri="{FF2B5EF4-FFF2-40B4-BE49-F238E27FC236}">
                <a16:creationId xmlns:a16="http://schemas.microsoft.com/office/drawing/2014/main" id="{82D4FFD2-F770-53D2-0D70-5DC1A5A461AB}"/>
              </a:ext>
            </a:extLst>
          </p:cNvPr>
          <p:cNvSpPr txBox="1"/>
          <p:nvPr/>
        </p:nvSpPr>
        <p:spPr>
          <a:xfrm>
            <a:off x="2005374" y="420278"/>
            <a:ext cx="8759321" cy="707886"/>
          </a:xfrm>
          <a:prstGeom prst="rect">
            <a:avLst/>
          </a:prstGeom>
          <a:noFill/>
        </p:spPr>
        <p:txBody>
          <a:bodyPr wrap="square" rtlCol="0">
            <a:spAutoFit/>
          </a:bodyPr>
          <a:lstStyle/>
          <a:p>
            <a:pPr algn="ctr"/>
            <a:r>
              <a:rPr lang="en-US" sz="4000" b="1" dirty="0">
                <a:solidFill>
                  <a:srgbClr val="C00000"/>
                </a:solidFill>
                <a:latin typeface="Helvetica" panose="020B0604020202020204" pitchFamily="34" charset="0"/>
                <a:cs typeface="Helvetica" panose="020B0604020202020204" pitchFamily="34" charset="0"/>
              </a:rPr>
              <a:t>2027 Active Employee Premiums</a:t>
            </a:r>
            <a:endParaRPr lang="en-US" sz="4000" b="1" dirty="0">
              <a:solidFill>
                <a:srgbClr val="C00000"/>
              </a:solidFill>
            </a:endParaRPr>
          </a:p>
        </p:txBody>
      </p:sp>
      <p:sp>
        <p:nvSpPr>
          <p:cNvPr id="5" name="TextBox 4">
            <a:extLst>
              <a:ext uri="{FF2B5EF4-FFF2-40B4-BE49-F238E27FC236}">
                <a16:creationId xmlns:a16="http://schemas.microsoft.com/office/drawing/2014/main" id="{3E073A9E-5C83-8685-5FC9-B001EE814468}"/>
              </a:ext>
            </a:extLst>
          </p:cNvPr>
          <p:cNvSpPr txBox="1"/>
          <p:nvPr/>
        </p:nvSpPr>
        <p:spPr>
          <a:xfrm>
            <a:off x="687377" y="1683757"/>
            <a:ext cx="5763873" cy="4572000"/>
          </a:xfrm>
          <a:prstGeom prst="rect">
            <a:avLst/>
          </a:prstGeom>
          <a:noFill/>
        </p:spPr>
        <p:txBody>
          <a:bodyPr wrap="square" rtlCol="0">
            <a:spAutoFit/>
          </a:bodyPr>
          <a:lstStyle/>
          <a:p>
            <a:endParaRPr lang="en-US" dirty="0"/>
          </a:p>
        </p:txBody>
      </p:sp>
      <p:graphicFrame>
        <p:nvGraphicFramePr>
          <p:cNvPr id="9" name="Table 8">
            <a:extLst>
              <a:ext uri="{FF2B5EF4-FFF2-40B4-BE49-F238E27FC236}">
                <a16:creationId xmlns:a16="http://schemas.microsoft.com/office/drawing/2014/main" id="{3063FBF3-B4D5-8E37-BE2C-BFD65A87892D}"/>
              </a:ext>
            </a:extLst>
          </p:cNvPr>
          <p:cNvGraphicFramePr>
            <a:graphicFrameLocks noGrp="1"/>
          </p:cNvGraphicFramePr>
          <p:nvPr>
            <p:extLst>
              <p:ext uri="{D42A27DB-BD31-4B8C-83A1-F6EECF244321}">
                <p14:modId xmlns:p14="http://schemas.microsoft.com/office/powerpoint/2010/main" val="3155365262"/>
              </p:ext>
            </p:extLst>
          </p:nvPr>
        </p:nvGraphicFramePr>
        <p:xfrm>
          <a:off x="659703" y="1683757"/>
          <a:ext cx="5662720" cy="4622450"/>
        </p:xfrm>
        <a:graphic>
          <a:graphicData uri="http://schemas.openxmlformats.org/drawingml/2006/table">
            <a:tbl>
              <a:tblPr/>
              <a:tblGrid>
                <a:gridCol w="1644016">
                  <a:extLst>
                    <a:ext uri="{9D8B030D-6E8A-4147-A177-3AD203B41FA5}">
                      <a16:colId xmlns:a16="http://schemas.microsoft.com/office/drawing/2014/main" val="3666269059"/>
                    </a:ext>
                  </a:extLst>
                </a:gridCol>
                <a:gridCol w="1009596">
                  <a:extLst>
                    <a:ext uri="{9D8B030D-6E8A-4147-A177-3AD203B41FA5}">
                      <a16:colId xmlns:a16="http://schemas.microsoft.com/office/drawing/2014/main" val="3252600171"/>
                    </a:ext>
                  </a:extLst>
                </a:gridCol>
                <a:gridCol w="1003036">
                  <a:extLst>
                    <a:ext uri="{9D8B030D-6E8A-4147-A177-3AD203B41FA5}">
                      <a16:colId xmlns:a16="http://schemas.microsoft.com/office/drawing/2014/main" val="2489453965"/>
                    </a:ext>
                  </a:extLst>
                </a:gridCol>
                <a:gridCol w="1003036">
                  <a:extLst>
                    <a:ext uri="{9D8B030D-6E8A-4147-A177-3AD203B41FA5}">
                      <a16:colId xmlns:a16="http://schemas.microsoft.com/office/drawing/2014/main" val="2731521317"/>
                    </a:ext>
                  </a:extLst>
                </a:gridCol>
                <a:gridCol w="1003036">
                  <a:extLst>
                    <a:ext uri="{9D8B030D-6E8A-4147-A177-3AD203B41FA5}">
                      <a16:colId xmlns:a16="http://schemas.microsoft.com/office/drawing/2014/main" val="434851811"/>
                    </a:ext>
                  </a:extLst>
                </a:gridCol>
              </a:tblGrid>
              <a:tr h="559491">
                <a:tc rowSpan="3">
                  <a:txBody>
                    <a:bodyPr/>
                    <a:lstStyle/>
                    <a:p>
                      <a:pPr algn="ctr" fontAlgn="ctr"/>
                      <a:r>
                        <a:rPr lang="en-US" sz="1200" b="1" i="0" u="none" strike="noStrike" dirty="0">
                          <a:solidFill>
                            <a:srgbClr val="000000"/>
                          </a:solidFill>
                          <a:effectLst/>
                          <a:latin typeface="Calibri" panose="020F0502020204030204" pitchFamily="34" charset="0"/>
                        </a:rPr>
                        <a:t>Health Plan Premiums </a:t>
                      </a:r>
                      <a:br>
                        <a:rPr lang="en-US" sz="1050" b="0" i="0" u="none" strike="noStrike" dirty="0">
                          <a:solidFill>
                            <a:srgbClr val="000000"/>
                          </a:solidFill>
                          <a:effectLst/>
                          <a:latin typeface="Calibri" panose="020F0502020204030204" pitchFamily="34" charset="0"/>
                        </a:rPr>
                      </a:br>
                      <a:r>
                        <a:rPr lang="en-US" sz="1050" b="0" i="0" u="none" strike="noStrike" dirty="0">
                          <a:solidFill>
                            <a:srgbClr val="000000"/>
                          </a:solidFill>
                          <a:effectLst/>
                          <a:latin typeface="Calibri" panose="020F0502020204030204" pitchFamily="34" charset="0"/>
                        </a:rPr>
                        <a:t>(Medical &amp; Prescription)                                                  TF = Tobacco Free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US" sz="1050" b="0" i="0" u="none" strike="noStrike" dirty="0">
                          <a:solidFill>
                            <a:srgbClr val="000000"/>
                          </a:solidFill>
                          <a:effectLst/>
                          <a:latin typeface="Calibri" panose="020F0502020204030204" pitchFamily="34" charset="0"/>
                        </a:rPr>
                        <a:t>High Deductible Health Plan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050" b="0" i="0" u="none" strike="noStrike" dirty="0">
                          <a:solidFill>
                            <a:srgbClr val="000000"/>
                          </a:solidFill>
                          <a:effectLst/>
                          <a:latin typeface="Calibri" panose="020F0502020204030204" pitchFamily="34" charset="0"/>
                        </a:rPr>
                        <a:t>PPO Health Plan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557802254"/>
                  </a:ext>
                </a:extLst>
              </a:tr>
              <a:tr h="372992">
                <a:tc vMerge="1">
                  <a:txBody>
                    <a:bodyPr/>
                    <a:lstStyle/>
                    <a:p>
                      <a:endParaRPr lang="en-US"/>
                    </a:p>
                  </a:txBody>
                  <a:tcPr/>
                </a:tc>
                <a:tc gridSpan="2">
                  <a:txBody>
                    <a:bodyPr/>
                    <a:lstStyle/>
                    <a:p>
                      <a:pPr algn="ctr" fontAlgn="ctr"/>
                      <a:r>
                        <a:rPr lang="en-US" sz="1050" b="1" i="0" u="none" strike="noStrike" dirty="0">
                          <a:solidFill>
                            <a:srgbClr val="FF0000"/>
                          </a:solidFill>
                          <a:effectLst/>
                          <a:latin typeface="Calibri" panose="020F0502020204030204" pitchFamily="34" charset="0"/>
                        </a:rPr>
                        <a:t>Biweekly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1050" b="1" i="0" u="none" strike="noStrike" dirty="0">
                          <a:solidFill>
                            <a:srgbClr val="FF0000"/>
                          </a:solidFill>
                          <a:effectLst/>
                          <a:latin typeface="Calibri" panose="020F0502020204030204" pitchFamily="34" charset="0"/>
                        </a:rPr>
                        <a:t>Biweekly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4271882137"/>
                  </a:ext>
                </a:extLst>
              </a:tr>
              <a:tr h="572811">
                <a:tc vMerge="1">
                  <a:txBody>
                    <a:bodyPr/>
                    <a:lstStyle/>
                    <a:p>
                      <a:endParaRPr lang="en-US"/>
                    </a:p>
                  </a:txBody>
                  <a:tcPr/>
                </a:tc>
                <a:tc>
                  <a:txBody>
                    <a:bodyPr/>
                    <a:lstStyle/>
                    <a:p>
                      <a:pPr algn="ctr" fontAlgn="ctr"/>
                      <a:r>
                        <a:rPr lang="en-US" sz="1050" b="1" i="0" u="none" strike="noStrike" dirty="0">
                          <a:solidFill>
                            <a:srgbClr val="000000"/>
                          </a:solidFill>
                          <a:effectLst/>
                          <a:latin typeface="Calibri" panose="020F0502020204030204" pitchFamily="34" charset="0"/>
                        </a:rPr>
                        <a:t>10 Month </a:t>
                      </a:r>
                    </a:p>
                    <a:p>
                      <a:pPr algn="ctr" fontAlgn="ctr"/>
                      <a:r>
                        <a:rPr lang="en-US" sz="1050" b="1" i="0" u="none" strike="noStrike" dirty="0">
                          <a:solidFill>
                            <a:srgbClr val="000000"/>
                          </a:solidFill>
                          <a:effectLst/>
                          <a:latin typeface="Calibri" panose="020F0502020204030204" pitchFamily="34" charset="0"/>
                        </a:rPr>
                        <a:t>(18 Pays)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1" i="0" u="none" strike="noStrike" dirty="0">
                          <a:solidFill>
                            <a:srgbClr val="000000"/>
                          </a:solidFill>
                          <a:effectLst/>
                          <a:latin typeface="Calibri" panose="020F0502020204030204" pitchFamily="34" charset="0"/>
                        </a:rPr>
                        <a:t>12 Month </a:t>
                      </a:r>
                    </a:p>
                    <a:p>
                      <a:pPr algn="ctr" fontAlgn="ctr"/>
                      <a:r>
                        <a:rPr lang="en-US" sz="1050" b="1" i="0" u="none" strike="noStrike" dirty="0">
                          <a:solidFill>
                            <a:srgbClr val="000000"/>
                          </a:solidFill>
                          <a:effectLst/>
                          <a:latin typeface="Calibri" panose="020F0502020204030204" pitchFamily="34" charset="0"/>
                        </a:rPr>
                        <a:t>(26 pays)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1" i="0" u="none" strike="noStrike" dirty="0">
                          <a:solidFill>
                            <a:srgbClr val="000000"/>
                          </a:solidFill>
                          <a:effectLst/>
                          <a:latin typeface="Calibri" panose="020F0502020204030204" pitchFamily="34" charset="0"/>
                        </a:rPr>
                        <a:t>10 Month </a:t>
                      </a:r>
                    </a:p>
                    <a:p>
                      <a:pPr algn="ctr" fontAlgn="ctr"/>
                      <a:r>
                        <a:rPr lang="en-US" sz="1050" b="1" i="0" u="none" strike="noStrike" dirty="0">
                          <a:solidFill>
                            <a:srgbClr val="000000"/>
                          </a:solidFill>
                          <a:effectLst/>
                          <a:latin typeface="Calibri" panose="020F0502020204030204" pitchFamily="34" charset="0"/>
                        </a:rPr>
                        <a:t>(18 Pays)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1" i="0" u="none" strike="noStrike" dirty="0">
                          <a:solidFill>
                            <a:srgbClr val="000000"/>
                          </a:solidFill>
                          <a:effectLst/>
                          <a:latin typeface="Calibri" panose="020F0502020204030204" pitchFamily="34" charset="0"/>
                        </a:rPr>
                        <a:t>12 Month </a:t>
                      </a:r>
                    </a:p>
                    <a:p>
                      <a:pPr algn="ctr" fontAlgn="ctr"/>
                      <a:r>
                        <a:rPr lang="en-US" sz="1050" b="1" i="0" u="none" strike="noStrike" dirty="0">
                          <a:solidFill>
                            <a:srgbClr val="000000"/>
                          </a:solidFill>
                          <a:effectLst/>
                          <a:latin typeface="Calibri" panose="020F0502020204030204" pitchFamily="34" charset="0"/>
                        </a:rPr>
                        <a:t>(26 pays)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40055710"/>
                  </a:ext>
                </a:extLst>
              </a:tr>
              <a:tr h="519526">
                <a:tc>
                  <a:txBody>
                    <a:bodyPr/>
                    <a:lstStyle/>
                    <a:p>
                      <a:pPr algn="ctr" fontAlgn="ctr"/>
                      <a:r>
                        <a:rPr lang="en-US" sz="1050" b="1" i="0" u="none" strike="noStrike" dirty="0" err="1">
                          <a:solidFill>
                            <a:srgbClr val="000000"/>
                          </a:solidFill>
                          <a:effectLst/>
                          <a:latin typeface="Calibri" panose="020F0502020204030204" pitchFamily="34" charset="0"/>
                        </a:rPr>
                        <a:t>SingleTF</a:t>
                      </a:r>
                      <a:r>
                        <a:rPr lang="en-US" sz="1050" b="1"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$84.75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$58.68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$125.45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$86.85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25139824"/>
                  </a:ext>
                </a:extLst>
              </a:tr>
              <a:tr h="519526">
                <a:tc>
                  <a:txBody>
                    <a:bodyPr/>
                    <a:lstStyle/>
                    <a:p>
                      <a:pPr algn="ctr" fontAlgn="ctr"/>
                      <a:r>
                        <a:rPr lang="en-US" sz="1050" b="1" i="0" u="none" strike="noStrike" dirty="0">
                          <a:solidFill>
                            <a:srgbClr val="000000"/>
                          </a:solidFill>
                          <a:effectLst/>
                          <a:latin typeface="Calibri" panose="020F0502020204030204" pitchFamily="34" charset="0"/>
                        </a:rPr>
                        <a:t>Single Full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$134.75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$93.29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$175.45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$121.46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684426000"/>
                  </a:ext>
                </a:extLst>
              </a:tr>
              <a:tr h="519526">
                <a:tc>
                  <a:txBody>
                    <a:bodyPr/>
                    <a:lstStyle/>
                    <a:p>
                      <a:pPr algn="ctr" fontAlgn="ctr"/>
                      <a:r>
                        <a:rPr lang="en-US" sz="1050" b="1" i="0" u="none" strike="noStrike" dirty="0">
                          <a:solidFill>
                            <a:srgbClr val="000000"/>
                          </a:solidFill>
                          <a:effectLst/>
                          <a:latin typeface="Calibri" panose="020F0502020204030204" pitchFamily="34" charset="0"/>
                        </a:rPr>
                        <a:t>EE+CH TF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$170.51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$118.04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$247.85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$171.59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02058678"/>
                  </a:ext>
                </a:extLst>
              </a:tr>
              <a:tr h="519526">
                <a:tc>
                  <a:txBody>
                    <a:bodyPr/>
                    <a:lstStyle/>
                    <a:p>
                      <a:pPr algn="ctr" fontAlgn="ctr"/>
                      <a:r>
                        <a:rPr lang="en-US" sz="1050" b="1" i="0" u="none" strike="noStrike" dirty="0">
                          <a:solidFill>
                            <a:srgbClr val="000000"/>
                          </a:solidFill>
                          <a:effectLst/>
                          <a:latin typeface="Calibri" panose="020F0502020204030204" pitchFamily="34" charset="0"/>
                        </a:rPr>
                        <a:t>EE+CH Full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$220.51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$152.66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$297.85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$206.20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78368932"/>
                  </a:ext>
                </a:extLst>
              </a:tr>
              <a:tr h="519526">
                <a:tc>
                  <a:txBody>
                    <a:bodyPr/>
                    <a:lstStyle/>
                    <a:p>
                      <a:pPr algn="ctr" fontAlgn="ctr"/>
                      <a:r>
                        <a:rPr lang="en-US" sz="1050" b="1" i="0" u="none" strike="noStrike" dirty="0">
                          <a:solidFill>
                            <a:srgbClr val="000000"/>
                          </a:solidFill>
                          <a:effectLst/>
                          <a:latin typeface="Calibri" panose="020F0502020204030204" pitchFamily="34" charset="0"/>
                        </a:rPr>
                        <a:t>Family TF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$222.68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$154.16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$328.33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$227.30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154378939"/>
                  </a:ext>
                </a:extLst>
              </a:tr>
              <a:tr h="519526">
                <a:tc>
                  <a:txBody>
                    <a:bodyPr/>
                    <a:lstStyle/>
                    <a:p>
                      <a:pPr algn="ctr" fontAlgn="ctr"/>
                      <a:r>
                        <a:rPr lang="en-US" sz="1050" b="1" i="0" u="none" strike="noStrike" dirty="0">
                          <a:solidFill>
                            <a:srgbClr val="000000"/>
                          </a:solidFill>
                          <a:effectLst/>
                          <a:latin typeface="Calibri" panose="020F0502020204030204" pitchFamily="34" charset="0"/>
                        </a:rPr>
                        <a:t>Family Full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$272.68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$188.78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$378.33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solidFill>
                            <a:srgbClr val="000000"/>
                          </a:solidFill>
                          <a:effectLst/>
                          <a:latin typeface="Calibri" panose="020F0502020204030204" pitchFamily="34" charset="0"/>
                        </a:rPr>
                        <a:t>$261.92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445330735"/>
                  </a:ext>
                </a:extLst>
              </a:tr>
            </a:tbl>
          </a:graphicData>
        </a:graphic>
      </p:graphicFrame>
      <p:graphicFrame>
        <p:nvGraphicFramePr>
          <p:cNvPr id="10" name="Table 9">
            <a:extLst>
              <a:ext uri="{FF2B5EF4-FFF2-40B4-BE49-F238E27FC236}">
                <a16:creationId xmlns:a16="http://schemas.microsoft.com/office/drawing/2014/main" id="{9DDB14C3-403C-F1DB-C1F4-674A36D8269F}"/>
              </a:ext>
            </a:extLst>
          </p:cNvPr>
          <p:cNvGraphicFramePr>
            <a:graphicFrameLocks noGrp="1"/>
          </p:cNvGraphicFramePr>
          <p:nvPr>
            <p:extLst>
              <p:ext uri="{D42A27DB-BD31-4B8C-83A1-F6EECF244321}">
                <p14:modId xmlns:p14="http://schemas.microsoft.com/office/powerpoint/2010/main" val="2460257326"/>
              </p:ext>
            </p:extLst>
          </p:nvPr>
        </p:nvGraphicFramePr>
        <p:xfrm>
          <a:off x="6490125" y="2499360"/>
          <a:ext cx="5257737" cy="2203269"/>
        </p:xfrm>
        <a:graphic>
          <a:graphicData uri="http://schemas.openxmlformats.org/drawingml/2006/table">
            <a:tbl>
              <a:tblPr/>
              <a:tblGrid>
                <a:gridCol w="2239491">
                  <a:extLst>
                    <a:ext uri="{9D8B030D-6E8A-4147-A177-3AD203B41FA5}">
                      <a16:colId xmlns:a16="http://schemas.microsoft.com/office/drawing/2014/main" val="4024049532"/>
                    </a:ext>
                  </a:extLst>
                </a:gridCol>
                <a:gridCol w="1509123">
                  <a:extLst>
                    <a:ext uri="{9D8B030D-6E8A-4147-A177-3AD203B41FA5}">
                      <a16:colId xmlns:a16="http://schemas.microsoft.com/office/drawing/2014/main" val="4202338940"/>
                    </a:ext>
                  </a:extLst>
                </a:gridCol>
                <a:gridCol w="1509123">
                  <a:extLst>
                    <a:ext uri="{9D8B030D-6E8A-4147-A177-3AD203B41FA5}">
                      <a16:colId xmlns:a16="http://schemas.microsoft.com/office/drawing/2014/main" val="1563165606"/>
                    </a:ext>
                  </a:extLst>
                </a:gridCol>
              </a:tblGrid>
              <a:tr h="340009">
                <a:tc rowSpan="2">
                  <a:txBody>
                    <a:bodyPr/>
                    <a:lstStyle/>
                    <a:p>
                      <a:pPr algn="ctr" fontAlgn="ctr"/>
                      <a:r>
                        <a:rPr lang="en-US" sz="1200" b="1" i="0" u="none" strike="noStrike" dirty="0">
                          <a:solidFill>
                            <a:srgbClr val="000000"/>
                          </a:solidFill>
                          <a:effectLst/>
                          <a:latin typeface="Calibri" panose="020F0502020204030204" pitchFamily="34" charset="0"/>
                        </a:rPr>
                        <a:t>Active Employee </a:t>
                      </a:r>
                      <a:br>
                        <a:rPr lang="en-US" sz="1200" b="1"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Dental Plan Rates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1050" b="1" i="0" u="none" strike="noStrike">
                          <a:solidFill>
                            <a:srgbClr val="C00000"/>
                          </a:solidFill>
                          <a:effectLst/>
                          <a:latin typeface="Calibri" panose="020F0502020204030204" pitchFamily="34" charset="0"/>
                        </a:rPr>
                        <a:t>Biweekly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296648775"/>
                  </a:ext>
                </a:extLst>
              </a:tr>
              <a:tr h="472313">
                <a:tc vMerge="1">
                  <a:txBody>
                    <a:bodyPr/>
                    <a:lstStyle/>
                    <a:p>
                      <a:endParaRPr lang="en-US"/>
                    </a:p>
                  </a:txBody>
                  <a:tcPr/>
                </a:tc>
                <a:tc>
                  <a:txBody>
                    <a:bodyPr/>
                    <a:lstStyle/>
                    <a:p>
                      <a:pPr algn="ctr" fontAlgn="ctr"/>
                      <a:r>
                        <a:rPr lang="en-US" sz="1050" b="1" i="0" u="none" strike="noStrike" dirty="0">
                          <a:solidFill>
                            <a:srgbClr val="000000"/>
                          </a:solidFill>
                          <a:effectLst/>
                          <a:latin typeface="Calibri" panose="020F0502020204030204" pitchFamily="34" charset="0"/>
                        </a:rPr>
                        <a:t>10 Month             </a:t>
                      </a:r>
                      <a:br>
                        <a:rPr lang="en-US" sz="1050" b="1" i="0" u="none" strike="noStrike" dirty="0">
                          <a:solidFill>
                            <a:srgbClr val="000000"/>
                          </a:solidFill>
                          <a:effectLst/>
                          <a:latin typeface="Calibri" panose="020F0502020204030204" pitchFamily="34" charset="0"/>
                        </a:rPr>
                      </a:br>
                      <a:r>
                        <a:rPr lang="en-US" sz="1050" b="1" i="0" u="none" strike="noStrike" dirty="0">
                          <a:solidFill>
                            <a:srgbClr val="000000"/>
                          </a:solidFill>
                          <a:effectLst/>
                          <a:latin typeface="Calibri" panose="020F0502020204030204" pitchFamily="34" charset="0"/>
                        </a:rPr>
                        <a:t>(18 pays)</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1" i="0" u="none" strike="noStrike" dirty="0">
                          <a:solidFill>
                            <a:srgbClr val="000000"/>
                          </a:solidFill>
                          <a:effectLst/>
                          <a:latin typeface="Calibri" panose="020F0502020204030204" pitchFamily="34" charset="0"/>
                        </a:rPr>
                        <a:t>12 Month </a:t>
                      </a:r>
                      <a:br>
                        <a:rPr lang="en-US" sz="1050" b="1" i="0" u="none" strike="noStrike" dirty="0">
                          <a:solidFill>
                            <a:srgbClr val="000000"/>
                          </a:solidFill>
                          <a:effectLst/>
                          <a:latin typeface="Calibri" panose="020F0502020204030204" pitchFamily="34" charset="0"/>
                        </a:rPr>
                      </a:br>
                      <a:r>
                        <a:rPr lang="en-US" sz="1050" b="1" i="0" u="none" strike="noStrike" dirty="0">
                          <a:solidFill>
                            <a:srgbClr val="000000"/>
                          </a:solidFill>
                          <a:effectLst/>
                          <a:latin typeface="Calibri" panose="020F0502020204030204" pitchFamily="34" charset="0"/>
                        </a:rPr>
                        <a:t>(26 pays)</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8205997"/>
                  </a:ext>
                </a:extLst>
              </a:tr>
              <a:tr h="463649">
                <a:tc>
                  <a:txBody>
                    <a:bodyPr/>
                    <a:lstStyle/>
                    <a:p>
                      <a:pPr algn="ctr" fontAlgn="ctr"/>
                      <a:r>
                        <a:rPr lang="en-US" sz="1050" b="1" i="0" u="none" strike="noStrike" dirty="0">
                          <a:solidFill>
                            <a:srgbClr val="000000"/>
                          </a:solidFill>
                          <a:effectLst/>
                          <a:latin typeface="Calibri" panose="020F0502020204030204" pitchFamily="34" charset="0"/>
                        </a:rPr>
                        <a:t>Single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$8.87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dirty="0">
                          <a:solidFill>
                            <a:srgbClr val="000000"/>
                          </a:solidFill>
                          <a:effectLst/>
                          <a:latin typeface="Calibri" panose="020F0502020204030204" pitchFamily="34" charset="0"/>
                        </a:rPr>
                        <a:t>$6.14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636540260"/>
                  </a:ext>
                </a:extLst>
              </a:tr>
              <a:tr h="463649">
                <a:tc>
                  <a:txBody>
                    <a:bodyPr/>
                    <a:lstStyle/>
                    <a:p>
                      <a:pPr algn="ctr" fontAlgn="ctr"/>
                      <a:r>
                        <a:rPr lang="en-US" sz="1050" b="1" i="0" u="none" strike="noStrike" dirty="0">
                          <a:solidFill>
                            <a:srgbClr val="000000"/>
                          </a:solidFill>
                          <a:effectLst/>
                          <a:latin typeface="Calibri" panose="020F0502020204030204" pitchFamily="34" charset="0"/>
                        </a:rPr>
                        <a:t>EE+CH (Employee +Child(ren)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$16.84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dirty="0">
                          <a:solidFill>
                            <a:srgbClr val="000000"/>
                          </a:solidFill>
                          <a:effectLst/>
                          <a:latin typeface="Calibri" panose="020F0502020204030204" pitchFamily="34" charset="0"/>
                        </a:rPr>
                        <a:t>$11.66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185499828"/>
                  </a:ext>
                </a:extLst>
              </a:tr>
              <a:tr h="463649">
                <a:tc>
                  <a:txBody>
                    <a:bodyPr/>
                    <a:lstStyle/>
                    <a:p>
                      <a:pPr algn="ctr" fontAlgn="ctr"/>
                      <a:r>
                        <a:rPr lang="en-US" sz="1050" b="1" i="0" u="none" strike="noStrike" dirty="0">
                          <a:solidFill>
                            <a:srgbClr val="000000"/>
                          </a:solidFill>
                          <a:effectLst/>
                          <a:latin typeface="Calibri" panose="020F0502020204030204" pitchFamily="34" charset="0"/>
                        </a:rPr>
                        <a:t>Family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50" b="0" i="0" u="none" strike="noStrike" dirty="0">
                          <a:solidFill>
                            <a:srgbClr val="000000"/>
                          </a:solidFill>
                          <a:effectLst/>
                          <a:latin typeface="Calibri" panose="020F0502020204030204" pitchFamily="34" charset="0"/>
                        </a:rPr>
                        <a:t>$22.98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050" b="0" i="0" u="none" strike="noStrike" dirty="0">
                          <a:solidFill>
                            <a:srgbClr val="000000"/>
                          </a:solidFill>
                          <a:effectLst/>
                          <a:latin typeface="Calibri" panose="020F0502020204030204" pitchFamily="34" charset="0"/>
                        </a:rPr>
                        <a:t>$15.91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61203652"/>
                  </a:ext>
                </a:extLst>
              </a:tr>
            </a:tbl>
          </a:graphicData>
        </a:graphic>
      </p:graphicFrame>
      <p:pic>
        <p:nvPicPr>
          <p:cNvPr id="21" name="Audio 20">
            <a:hlinkClick r:id="" action="ppaction://media"/>
            <a:extLst>
              <a:ext uri="{FF2B5EF4-FFF2-40B4-BE49-F238E27FC236}">
                <a16:creationId xmlns:a16="http://schemas.microsoft.com/office/drawing/2014/main" id="{8AD61DDE-955F-1FF1-99CE-270E56AA06B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04788241"/>
      </p:ext>
    </p:extLst>
  </p:cSld>
  <p:clrMapOvr>
    <a:masterClrMapping/>
  </p:clrMapOvr>
  <mc:AlternateContent xmlns:mc="http://schemas.openxmlformats.org/markup-compatibility/2006" xmlns:p14="http://schemas.microsoft.com/office/powerpoint/2010/main">
    <mc:Choice Requires="p14">
      <p:transition spd="slow" p14:dur="2000" advTm="22632"/>
    </mc:Choice>
    <mc:Fallback xmlns="">
      <p:transition spd="slow" advTm="22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a:xfrm>
            <a:off x="8786124" y="6642441"/>
            <a:ext cx="3322515" cy="166199"/>
          </a:xfrm>
        </p:spPr>
        <p:txBody>
          <a:bodyPr/>
          <a:lstStyle/>
          <a:p>
            <a:r>
              <a:rPr lang="en-US" dirty="0"/>
              <a:t>Open Enrollment 2027</a:t>
            </a:r>
          </a:p>
        </p:txBody>
      </p:sp>
      <p:sp>
        <p:nvSpPr>
          <p:cNvPr id="5" name="TextBox 4">
            <a:extLst>
              <a:ext uri="{FF2B5EF4-FFF2-40B4-BE49-F238E27FC236}">
                <a16:creationId xmlns:a16="http://schemas.microsoft.com/office/drawing/2014/main" id="{A36C65E0-76C4-0662-C3A9-8CC1452707AA}"/>
              </a:ext>
            </a:extLst>
          </p:cNvPr>
          <p:cNvSpPr txBox="1"/>
          <p:nvPr/>
        </p:nvSpPr>
        <p:spPr>
          <a:xfrm>
            <a:off x="2066626" y="409903"/>
            <a:ext cx="8906174" cy="984885"/>
          </a:xfrm>
          <a:prstGeom prst="rect">
            <a:avLst/>
          </a:prstGeom>
          <a:noFill/>
        </p:spPr>
        <p:txBody>
          <a:bodyPr wrap="square" rtlCol="0">
            <a:spAutoFit/>
          </a:bodyPr>
          <a:lstStyle/>
          <a:p>
            <a:r>
              <a:rPr lang="en-US" sz="4000" b="1" dirty="0">
                <a:solidFill>
                  <a:srgbClr val="C00000"/>
                </a:solidFill>
                <a:latin typeface="Helvetica" panose="020B0604020202020204" pitchFamily="34" charset="0"/>
                <a:cs typeface="Helvetica" panose="020B0604020202020204" pitchFamily="34" charset="0"/>
              </a:rPr>
              <a:t>Making Your Medical Plan Decision</a:t>
            </a:r>
          </a:p>
          <a:p>
            <a:endParaRPr lang="en-US" dirty="0"/>
          </a:p>
        </p:txBody>
      </p:sp>
      <p:sp>
        <p:nvSpPr>
          <p:cNvPr id="7" name="TextBox 6">
            <a:extLst>
              <a:ext uri="{FF2B5EF4-FFF2-40B4-BE49-F238E27FC236}">
                <a16:creationId xmlns:a16="http://schemas.microsoft.com/office/drawing/2014/main" id="{E9D61684-EDBA-2E6B-D98C-A4EEAF798ECC}"/>
              </a:ext>
            </a:extLst>
          </p:cNvPr>
          <p:cNvSpPr txBox="1"/>
          <p:nvPr/>
        </p:nvSpPr>
        <p:spPr>
          <a:xfrm>
            <a:off x="1210961" y="1680954"/>
            <a:ext cx="10297297" cy="2400657"/>
          </a:xfrm>
          <a:prstGeom prst="rect">
            <a:avLst/>
          </a:prstGeom>
          <a:noFill/>
        </p:spPr>
        <p:txBody>
          <a:bodyPr wrap="square">
            <a:spAutoFit/>
          </a:bodyPr>
          <a:lstStyle/>
          <a:p>
            <a:pPr>
              <a:spcAft>
                <a:spcPts val="600"/>
              </a:spcAft>
              <a:buSzPct val="50000"/>
            </a:pPr>
            <a:r>
              <a:rPr lang="en-US" sz="2000" b="0" dirty="0">
                <a:solidFill>
                  <a:schemeClr val="tx1"/>
                </a:solidFill>
                <a:latin typeface="Helvetica" panose="020B0604020202020204" pitchFamily="34" charset="0"/>
                <a:cs typeface="Helvetica" panose="020B0604020202020204" pitchFamily="34" charset="0"/>
              </a:rPr>
              <a:t>There are 2 active employee medical plans to choose from: </a:t>
            </a:r>
          </a:p>
          <a:p>
            <a:pPr>
              <a:spcAft>
                <a:spcPts val="600"/>
              </a:spcAft>
              <a:buSzPct val="50000"/>
            </a:pPr>
            <a:endParaRPr lang="en-US" sz="1000" dirty="0">
              <a:solidFill>
                <a:schemeClr val="tx1"/>
              </a:solidFill>
              <a:latin typeface="Helvetica" panose="020B0604020202020204" pitchFamily="34" charset="0"/>
              <a:cs typeface="Helvetica" panose="020B0604020202020204" pitchFamily="34" charset="0"/>
            </a:endParaRPr>
          </a:p>
          <a:p>
            <a:pPr>
              <a:spcAft>
                <a:spcPts val="600"/>
              </a:spcAft>
              <a:buSzPct val="50000"/>
            </a:pPr>
            <a:r>
              <a:rPr lang="en-US" sz="2000" dirty="0">
                <a:solidFill>
                  <a:schemeClr val="tx1"/>
                </a:solidFill>
                <a:latin typeface="Helvetica" panose="020B0604020202020204" pitchFamily="34" charset="0"/>
                <a:cs typeface="Helvetica" panose="020B0604020202020204" pitchFamily="34" charset="0"/>
              </a:rPr>
              <a:t>The HSA Qualified Health Plan</a:t>
            </a:r>
          </a:p>
          <a:p>
            <a:pPr marL="274320" lvl="1" indent="-274320">
              <a:spcAft>
                <a:spcPts val="60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Lowest premiums</a:t>
            </a:r>
          </a:p>
          <a:p>
            <a:pPr marL="274320" lvl="1" indent="-274320">
              <a:spcAft>
                <a:spcPts val="60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Paired with a tax-advantage HSA account</a:t>
            </a:r>
          </a:p>
          <a:p>
            <a:pPr marL="274320" lvl="1" indent="-274320">
              <a:spcAft>
                <a:spcPts val="60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Once the deductible is satisfied, medical expenses are paid at 80% by the University (and non-preventive prescriptions are paid at their appropriate Coinsurance)</a:t>
            </a:r>
          </a:p>
          <a:p>
            <a:pPr marL="274320" lvl="1" indent="-274320">
              <a:spcAft>
                <a:spcPts val="60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Once the out-of-pocket maximum is satisfied, medical and prescription expenses are paid at 100% by the University</a:t>
            </a:r>
          </a:p>
        </p:txBody>
      </p:sp>
      <p:sp>
        <p:nvSpPr>
          <p:cNvPr id="9" name="TextBox 8">
            <a:extLst>
              <a:ext uri="{FF2B5EF4-FFF2-40B4-BE49-F238E27FC236}">
                <a16:creationId xmlns:a16="http://schemas.microsoft.com/office/drawing/2014/main" id="{E53AB159-1CD5-FED2-14C0-B27284C82CFB}"/>
              </a:ext>
            </a:extLst>
          </p:cNvPr>
          <p:cNvSpPr txBox="1"/>
          <p:nvPr/>
        </p:nvSpPr>
        <p:spPr>
          <a:xfrm>
            <a:off x="1210961" y="4301884"/>
            <a:ext cx="10074877" cy="1785104"/>
          </a:xfrm>
          <a:prstGeom prst="rect">
            <a:avLst/>
          </a:prstGeom>
          <a:noFill/>
        </p:spPr>
        <p:txBody>
          <a:bodyPr wrap="square">
            <a:spAutoFit/>
          </a:bodyPr>
          <a:lstStyle/>
          <a:p>
            <a:pPr>
              <a:spcAft>
                <a:spcPts val="600"/>
              </a:spcAft>
              <a:buSzPct val="50000"/>
            </a:pPr>
            <a:r>
              <a:rPr lang="en-US" sz="2000" dirty="0">
                <a:solidFill>
                  <a:schemeClr val="tx1"/>
                </a:solidFill>
                <a:latin typeface="Helvetica" panose="020B0604020202020204" pitchFamily="34" charset="0"/>
                <a:cs typeface="Helvetica" panose="020B0604020202020204" pitchFamily="34" charset="0"/>
              </a:rPr>
              <a:t>The PPO Health Plan</a:t>
            </a:r>
          </a:p>
          <a:p>
            <a:pPr marL="274320" lvl="1" indent="-274320">
              <a:spcAft>
                <a:spcPts val="60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Highest Premiums</a:t>
            </a:r>
          </a:p>
          <a:p>
            <a:pPr marL="274320" lvl="1" indent="-274320">
              <a:spcAft>
                <a:spcPts val="60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Once the medical deductible is satisfied, medical expenses are paid at 80% by the University</a:t>
            </a:r>
          </a:p>
          <a:p>
            <a:pPr marL="274320" lvl="1" indent="-274320">
              <a:spcAft>
                <a:spcPts val="60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Medical &amp; prescription expenses now accumulate toward the same out-of-pocket maximums and once satisfied, expenses are paid at 100% by the University</a:t>
            </a:r>
          </a:p>
          <a:p>
            <a:pPr marL="274320" lvl="1" indent="-274320">
              <a:spcAft>
                <a:spcPts val="600"/>
              </a:spcAft>
              <a:buFont typeface="Wingdings" panose="05000000000000000000" pitchFamily="2" charset="2"/>
              <a:buChar char="§"/>
            </a:pPr>
            <a:r>
              <a:rPr lang="en-US" sz="1400" dirty="0">
                <a:latin typeface="Helvetica" panose="020B0604020202020204" pitchFamily="34" charset="0"/>
                <a:cs typeface="Helvetica" panose="020B0604020202020204" pitchFamily="34" charset="0"/>
              </a:rPr>
              <a:t>Prescription copays immediately</a:t>
            </a:r>
          </a:p>
        </p:txBody>
      </p:sp>
      <p:pic>
        <p:nvPicPr>
          <p:cNvPr id="40" name="Audio 39">
            <a:hlinkClick r:id="" action="ppaction://media"/>
            <a:extLst>
              <a:ext uri="{FF2B5EF4-FFF2-40B4-BE49-F238E27FC236}">
                <a16:creationId xmlns:a16="http://schemas.microsoft.com/office/drawing/2014/main" id="{E021A320-10AC-4C1A-225C-8EED257EFF1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16481265"/>
      </p:ext>
    </p:extLst>
  </p:cSld>
  <p:clrMapOvr>
    <a:masterClrMapping/>
  </p:clrMapOvr>
  <mc:AlternateContent xmlns:mc="http://schemas.openxmlformats.org/markup-compatibility/2006" xmlns:p14="http://schemas.microsoft.com/office/powerpoint/2010/main">
    <mc:Choice Requires="p14">
      <p:transition spd="slow" p14:dur="2000" advTm="78382"/>
    </mc:Choice>
    <mc:Fallback xmlns="">
      <p:transition spd="slow" advTm="78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056032E-7211-40F4-BD86-7001167EDD8D}"/>
              </a:ext>
            </a:extLst>
          </p:cNvPr>
          <p:cNvSpPr txBox="1"/>
          <p:nvPr/>
        </p:nvSpPr>
        <p:spPr>
          <a:xfrm>
            <a:off x="2150076" y="535908"/>
            <a:ext cx="7760043"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PPO Health Plan</a:t>
            </a:r>
            <a:endParaRPr lang="en-US" sz="4000" b="1" dirty="0">
              <a:solidFill>
                <a:srgbClr val="C00000"/>
              </a:solidFill>
            </a:endParaRPr>
          </a:p>
        </p:txBody>
      </p:sp>
      <p:sp>
        <p:nvSpPr>
          <p:cNvPr id="8" name="TextBox 7">
            <a:extLst>
              <a:ext uri="{FF2B5EF4-FFF2-40B4-BE49-F238E27FC236}">
                <a16:creationId xmlns:a16="http://schemas.microsoft.com/office/drawing/2014/main" id="{AB1EC734-42AD-48C1-A40D-3825B760424E}"/>
              </a:ext>
            </a:extLst>
          </p:cNvPr>
          <p:cNvSpPr txBox="1"/>
          <p:nvPr/>
        </p:nvSpPr>
        <p:spPr>
          <a:xfrm>
            <a:off x="2286002" y="2089444"/>
            <a:ext cx="7760042" cy="3013069"/>
          </a:xfrm>
          <a:prstGeom prst="rect">
            <a:avLst/>
          </a:prstGeom>
          <a:noFill/>
        </p:spPr>
        <p:txBody>
          <a:bodyPr wrap="square">
            <a:spAutoFit/>
          </a:bodyPr>
          <a:lstStyle/>
          <a:p>
            <a:pPr marL="274320" lvl="1" indent="-274320" fontAlgn="auto">
              <a:lnSpc>
                <a:spcPct val="120000"/>
              </a:lnSpc>
              <a:spcAft>
                <a:spcPts val="0"/>
              </a:spcAft>
              <a:buFont typeface="Wingdings" panose="05000000000000000000" pitchFamily="2" charset="2"/>
              <a:buChar char="§"/>
            </a:pPr>
            <a:endParaRPr lang="en-US" sz="2000" dirty="0">
              <a:latin typeface="Helvetica" panose="020B0604020202020204" pitchFamily="34" charset="0"/>
              <a:cs typeface="Helvetica" panose="020B0604020202020204" pitchFamily="34" charset="0"/>
            </a:endParaRPr>
          </a:p>
          <a:p>
            <a:pPr marL="274320" lvl="1" indent="-274320" fontAlgn="auto">
              <a:lnSpc>
                <a:spcPct val="120000"/>
              </a:lnSpc>
              <a:spcAft>
                <a:spcPts val="0"/>
              </a:spcAft>
              <a:buFont typeface="Wingdings" panose="05000000000000000000" pitchFamily="2" charset="2"/>
              <a:buChar char="§"/>
            </a:pPr>
            <a:r>
              <a:rPr lang="en-US" sz="2000" dirty="0">
                <a:latin typeface="Helvetica" panose="020B0604020202020204" pitchFamily="34" charset="0"/>
                <a:cs typeface="Helvetica" panose="020B0604020202020204" pitchFamily="34" charset="0"/>
              </a:rPr>
              <a:t>Deductible: $2,000 individual / $4,000 employee/child or family</a:t>
            </a:r>
          </a:p>
          <a:p>
            <a:pPr marL="274320" lvl="1" indent="-274320" fontAlgn="auto">
              <a:lnSpc>
                <a:spcPct val="120000"/>
              </a:lnSpc>
              <a:spcAft>
                <a:spcPts val="0"/>
              </a:spcAft>
              <a:buFont typeface="Wingdings" panose="05000000000000000000" pitchFamily="2" charset="2"/>
              <a:buChar char="§"/>
            </a:pPr>
            <a:endParaRPr lang="en-US" sz="2000" dirty="0">
              <a:latin typeface="Helvetica" panose="020B0604020202020204" pitchFamily="34" charset="0"/>
              <a:cs typeface="Helvetica" panose="020B0604020202020204" pitchFamily="34" charset="0"/>
            </a:endParaRPr>
          </a:p>
          <a:p>
            <a:pPr marL="274320" lvl="1" indent="-274320" fontAlgn="auto">
              <a:lnSpc>
                <a:spcPct val="120000"/>
              </a:lnSpc>
              <a:spcAft>
                <a:spcPts val="0"/>
              </a:spcAft>
              <a:buFont typeface="Wingdings" panose="05000000000000000000" pitchFamily="2" charset="2"/>
              <a:buChar char="§"/>
            </a:pPr>
            <a:r>
              <a:rPr lang="en-US" sz="2000" dirty="0">
                <a:latin typeface="Helvetica" panose="020B0604020202020204" pitchFamily="34" charset="0"/>
                <a:cs typeface="Helvetica" panose="020B0604020202020204" pitchFamily="34" charset="0"/>
              </a:rPr>
              <a:t>Out-of-Pocket (OOP)  Maximum: </a:t>
            </a:r>
          </a:p>
          <a:p>
            <a:pPr marL="731520" lvl="3" indent="-274320" fontAlgn="auto">
              <a:lnSpc>
                <a:spcPct val="120000"/>
              </a:lnSpc>
              <a:spcAft>
                <a:spcPts val="0"/>
              </a:spcAft>
              <a:buFont typeface="Wingdings" panose="05000000000000000000" pitchFamily="2" charset="2"/>
              <a:buChar char="§"/>
            </a:pPr>
            <a:r>
              <a:rPr lang="en-US" sz="2000" b="1" dirty="0">
                <a:latin typeface="Helvetica" panose="020B0604020202020204" pitchFamily="34" charset="0"/>
                <a:cs typeface="Helvetica" panose="020B0604020202020204" pitchFamily="34" charset="0"/>
              </a:rPr>
              <a:t>In-Network </a:t>
            </a:r>
            <a:r>
              <a:rPr lang="en-US" sz="2000" dirty="0">
                <a:latin typeface="Helvetica" panose="020B0604020202020204" pitchFamily="34" charset="0"/>
                <a:cs typeface="Helvetica" panose="020B0604020202020204" pitchFamily="34" charset="0"/>
              </a:rPr>
              <a:t>providers: $5,050 per person / $10,750 family</a:t>
            </a:r>
          </a:p>
          <a:p>
            <a:pPr marL="731520" lvl="3" indent="-274320" fontAlgn="auto">
              <a:lnSpc>
                <a:spcPct val="120000"/>
              </a:lnSpc>
              <a:spcAft>
                <a:spcPts val="0"/>
              </a:spcAft>
              <a:buFont typeface="Wingdings" panose="05000000000000000000" pitchFamily="2" charset="2"/>
              <a:buChar char="§"/>
            </a:pPr>
            <a:r>
              <a:rPr lang="en-US" sz="2000" dirty="0">
                <a:latin typeface="Helvetica" panose="020B0604020202020204" pitchFamily="34" charset="0"/>
                <a:cs typeface="Helvetica" panose="020B0604020202020204" pitchFamily="34" charset="0"/>
              </a:rPr>
              <a:t>Prescription: Now Included in Medical out-of-pocket</a:t>
            </a:r>
          </a:p>
          <a:p>
            <a:pPr marL="731520" lvl="3" indent="-274320" fontAlgn="auto">
              <a:lnSpc>
                <a:spcPct val="120000"/>
              </a:lnSpc>
              <a:spcAft>
                <a:spcPts val="0"/>
              </a:spcAft>
              <a:buFont typeface="Wingdings" panose="05000000000000000000" pitchFamily="2" charset="2"/>
              <a:buChar char="§"/>
            </a:pPr>
            <a:r>
              <a:rPr lang="en-US" sz="2000" dirty="0">
                <a:latin typeface="Helvetica" panose="020B0604020202020204" pitchFamily="34" charset="0"/>
                <a:cs typeface="Helvetica" panose="020B0604020202020204" pitchFamily="34" charset="0"/>
              </a:rPr>
              <a:t>80% coinsurance for in-network providers</a:t>
            </a:r>
          </a:p>
          <a:p>
            <a:pPr marL="731520" lvl="3" indent="-274320" fontAlgn="auto">
              <a:lnSpc>
                <a:spcPct val="120000"/>
              </a:lnSpc>
              <a:spcAft>
                <a:spcPts val="0"/>
              </a:spcAft>
              <a:buFont typeface="Wingdings" panose="05000000000000000000" pitchFamily="2" charset="2"/>
              <a:buChar char="§"/>
            </a:pPr>
            <a:endParaRPr lang="en-US" sz="2000" dirty="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F5780402-6664-49A1-81ED-D25006286F3B}"/>
              </a:ext>
            </a:extLst>
          </p:cNvPr>
          <p:cNvSpPr txBox="1"/>
          <p:nvPr/>
        </p:nvSpPr>
        <p:spPr>
          <a:xfrm>
            <a:off x="10153048" y="6402350"/>
            <a:ext cx="2281881" cy="461665"/>
          </a:xfrm>
          <a:prstGeom prst="rect">
            <a:avLst/>
          </a:prstGeom>
          <a:noFill/>
        </p:spPr>
        <p:txBody>
          <a:bodyPr wrap="square">
            <a:spAutoFit/>
          </a:bodyPr>
          <a:lstStyle/>
          <a:p>
            <a:r>
              <a:rPr lang="en-US" sz="1200" b="1" dirty="0">
                <a:solidFill>
                  <a:schemeClr val="bg1"/>
                </a:solidFill>
              </a:rPr>
              <a:t>           Employee Benefits</a:t>
            </a:r>
          </a:p>
          <a:p>
            <a:r>
              <a:rPr lang="en-US" sz="1200" b="0" dirty="0">
                <a:solidFill>
                  <a:schemeClr val="bg1"/>
                </a:solidFill>
              </a:rPr>
              <a:t>           Open Enrollment 2027</a:t>
            </a:r>
          </a:p>
        </p:txBody>
      </p:sp>
      <p:pic>
        <p:nvPicPr>
          <p:cNvPr id="40" name="Audio 39">
            <a:hlinkClick r:id="" action="ppaction://media"/>
            <a:extLst>
              <a:ext uri="{FF2B5EF4-FFF2-40B4-BE49-F238E27FC236}">
                <a16:creationId xmlns:a16="http://schemas.microsoft.com/office/drawing/2014/main" id="{F83F0E94-36E3-368F-EA63-75AF196ED0B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41" t="-12541" r="-12541" b="-1254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71542496"/>
      </p:ext>
    </p:extLst>
  </p:cSld>
  <p:clrMapOvr>
    <a:masterClrMapping/>
  </p:clrMapOvr>
  <mc:AlternateContent xmlns:mc="http://schemas.openxmlformats.org/markup-compatibility/2006" xmlns:p14="http://schemas.microsoft.com/office/powerpoint/2010/main">
    <mc:Choice Requires="p14">
      <p:transition spd="slow" p14:dur="2000" advTm="23779"/>
    </mc:Choice>
    <mc:Fallback xmlns="">
      <p:transition spd="slow" advTm="237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a:xfrm>
            <a:off x="8794750" y="6675695"/>
            <a:ext cx="3322515" cy="166199"/>
          </a:xfrm>
        </p:spPr>
        <p:txBody>
          <a:bodyPr/>
          <a:lstStyle/>
          <a:p>
            <a:r>
              <a:rPr lang="en-US" dirty="0"/>
              <a:t>Open Enrollment 2027</a:t>
            </a:r>
          </a:p>
        </p:txBody>
      </p:sp>
      <p:sp>
        <p:nvSpPr>
          <p:cNvPr id="5" name="TextBox 4">
            <a:extLst>
              <a:ext uri="{FF2B5EF4-FFF2-40B4-BE49-F238E27FC236}">
                <a16:creationId xmlns:a16="http://schemas.microsoft.com/office/drawing/2014/main" id="{8DA09491-09E1-1395-60E8-BA98FF345F91}"/>
              </a:ext>
            </a:extLst>
          </p:cNvPr>
          <p:cNvSpPr txBox="1"/>
          <p:nvPr/>
        </p:nvSpPr>
        <p:spPr>
          <a:xfrm>
            <a:off x="2302476" y="496454"/>
            <a:ext cx="8213124"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PPO Health Plan</a:t>
            </a:r>
            <a:endParaRPr lang="en-US" sz="4000" b="1" dirty="0">
              <a:solidFill>
                <a:srgbClr val="C00000"/>
              </a:solidFill>
            </a:endParaRPr>
          </a:p>
        </p:txBody>
      </p:sp>
      <p:sp>
        <p:nvSpPr>
          <p:cNvPr id="6" name="TextBox 5">
            <a:extLst>
              <a:ext uri="{FF2B5EF4-FFF2-40B4-BE49-F238E27FC236}">
                <a16:creationId xmlns:a16="http://schemas.microsoft.com/office/drawing/2014/main" id="{84377B8D-D91F-A01C-E8FE-F1DB9BDF48A2}"/>
              </a:ext>
            </a:extLst>
          </p:cNvPr>
          <p:cNvSpPr txBox="1"/>
          <p:nvPr/>
        </p:nvSpPr>
        <p:spPr>
          <a:xfrm>
            <a:off x="769357" y="1605568"/>
            <a:ext cx="10424161" cy="3816429"/>
          </a:xfrm>
          <a:prstGeom prst="rect">
            <a:avLst/>
          </a:prstGeom>
          <a:noFill/>
        </p:spPr>
        <p:txBody>
          <a:bodyPr wrap="square">
            <a:spAutoFit/>
          </a:bodyPr>
          <a:lstStyle/>
          <a:p>
            <a:pPr>
              <a:buSzPct val="100000"/>
            </a:pPr>
            <a:r>
              <a:rPr lang="en-US" sz="2400" b="1" dirty="0">
                <a:solidFill>
                  <a:schemeClr val="tx1"/>
                </a:solidFill>
                <a:latin typeface="Helvetica" panose="020B0604020202020204" pitchFamily="34" charset="0"/>
                <a:cs typeface="Helvetica" panose="020B0604020202020204" pitchFamily="34" charset="0"/>
              </a:rPr>
              <a:t>How the PPO Health Plans works:</a:t>
            </a:r>
          </a:p>
          <a:p>
            <a:pPr>
              <a:buSzPct val="100000"/>
            </a:pPr>
            <a:endParaRPr lang="en-US" sz="800" dirty="0">
              <a:solidFill>
                <a:schemeClr val="tx1"/>
              </a:solidFill>
              <a:latin typeface="Helvetica" panose="020B0604020202020204" pitchFamily="34" charset="0"/>
              <a:cs typeface="Helvetica" panose="020B0604020202020204" pitchFamily="34" charset="0"/>
            </a:endParaRPr>
          </a:p>
          <a:p>
            <a:pPr marL="365760" indent="-365760">
              <a:spcBef>
                <a:spcPts val="1200"/>
              </a:spcBef>
              <a:spcAft>
                <a:spcPts val="0"/>
              </a:spcAft>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The family deductible must be met by a combination of family members.</a:t>
            </a:r>
          </a:p>
          <a:p>
            <a:pPr marL="365760" indent="-365760">
              <a:spcBef>
                <a:spcPts val="1200"/>
              </a:spcBef>
              <a:spcAft>
                <a:spcPts val="0"/>
              </a:spcAft>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No one member can meet more than the plan’s single deductible amount.</a:t>
            </a:r>
          </a:p>
          <a:p>
            <a:pPr marL="365760" indent="-365760">
              <a:spcBef>
                <a:spcPts val="1200"/>
              </a:spcBef>
              <a:spcAft>
                <a:spcPts val="0"/>
              </a:spcAft>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Each member has their own out-of-pocket maximum for medical.     </a:t>
            </a:r>
          </a:p>
          <a:p>
            <a:pPr marL="365760" indent="-365760">
              <a:spcBef>
                <a:spcPts val="1200"/>
              </a:spcBef>
              <a:spcAft>
                <a:spcPts val="0"/>
              </a:spcAft>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Lab charges at LabCorp, Quest Diagnostic, and American Health Network are covered at 100%. The labs at American Health Network must be billed by LabCorp or American Health Network to be covered at 100%.</a:t>
            </a:r>
          </a:p>
          <a:p>
            <a:pPr marL="365760" indent="-365760">
              <a:spcBef>
                <a:spcPts val="1200"/>
              </a:spcBef>
              <a:spcAft>
                <a:spcPts val="0"/>
              </a:spcAft>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This Plan can be paired with a General Purpose FSA (Flexible Spending Account) to pay for your out-of-pocket expenses using pre-tax dollars. </a:t>
            </a:r>
          </a:p>
        </p:txBody>
      </p:sp>
      <p:pic>
        <p:nvPicPr>
          <p:cNvPr id="26" name="Audio 25">
            <a:hlinkClick r:id="" action="ppaction://media"/>
            <a:extLst>
              <a:ext uri="{FF2B5EF4-FFF2-40B4-BE49-F238E27FC236}">
                <a16:creationId xmlns:a16="http://schemas.microsoft.com/office/drawing/2014/main" id="{25C9347C-C377-3F4C-19AA-F0CEBB3E5A7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62026180"/>
      </p:ext>
    </p:extLst>
  </p:cSld>
  <p:clrMapOvr>
    <a:masterClrMapping/>
  </p:clrMapOvr>
  <mc:AlternateContent xmlns:mc="http://schemas.openxmlformats.org/markup-compatibility/2006" xmlns:p14="http://schemas.microsoft.com/office/powerpoint/2010/main">
    <mc:Choice Requires="p14">
      <p:transition spd="slow" p14:dur="2000" advTm="43145"/>
    </mc:Choice>
    <mc:Fallback xmlns="">
      <p:transition spd="slow" advTm="43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184B2B-4917-4A3B-9A6F-9158AE03B501}"/>
              </a:ext>
            </a:extLst>
          </p:cNvPr>
          <p:cNvSpPr txBox="1"/>
          <p:nvPr/>
        </p:nvSpPr>
        <p:spPr>
          <a:xfrm>
            <a:off x="1932860" y="624337"/>
            <a:ext cx="7735330"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HSA Qualified Health Plan</a:t>
            </a:r>
            <a:endParaRPr lang="en-US" sz="4000" b="1" dirty="0">
              <a:solidFill>
                <a:srgbClr val="C00000"/>
              </a:solidFill>
            </a:endParaRPr>
          </a:p>
        </p:txBody>
      </p:sp>
      <p:sp>
        <p:nvSpPr>
          <p:cNvPr id="8" name="TextBox 7">
            <a:extLst>
              <a:ext uri="{FF2B5EF4-FFF2-40B4-BE49-F238E27FC236}">
                <a16:creationId xmlns:a16="http://schemas.microsoft.com/office/drawing/2014/main" id="{49B4FE54-B10E-488B-8551-429814599959}"/>
              </a:ext>
            </a:extLst>
          </p:cNvPr>
          <p:cNvSpPr txBox="1"/>
          <p:nvPr/>
        </p:nvSpPr>
        <p:spPr>
          <a:xfrm>
            <a:off x="414068" y="2316981"/>
            <a:ext cx="10772915" cy="2866875"/>
          </a:xfrm>
          <a:prstGeom prst="rect">
            <a:avLst/>
          </a:prstGeom>
          <a:noFill/>
        </p:spPr>
        <p:txBody>
          <a:bodyPr wrap="square">
            <a:spAutoFit/>
          </a:bodyPr>
          <a:lstStyle/>
          <a:p>
            <a:pPr marL="342900" indent="-342900">
              <a:buSzPct val="50000"/>
              <a:buFont typeface="Wingdings" panose="05000000000000000000" pitchFamily="2" charset="2"/>
              <a:buChar char="§"/>
            </a:pPr>
            <a:r>
              <a:rPr lang="en-US" sz="2400" b="0" dirty="0">
                <a:solidFill>
                  <a:schemeClr val="tx1"/>
                </a:solidFill>
                <a:latin typeface="Helvetica" panose="020B0604020202020204" pitchFamily="34" charset="0"/>
                <a:cs typeface="Helvetica" panose="020B0604020202020204" pitchFamily="34" charset="0"/>
              </a:rPr>
              <a:t> Deductible: $3,000 </a:t>
            </a:r>
            <a:r>
              <a:rPr lang="en-US" sz="2400" dirty="0">
                <a:latin typeface="Helvetica" panose="020B0604020202020204" pitchFamily="34" charset="0"/>
                <a:cs typeface="Helvetica" panose="020B0604020202020204" pitchFamily="34" charset="0"/>
              </a:rPr>
              <a:t>individual</a:t>
            </a:r>
            <a:r>
              <a:rPr lang="en-US" sz="2400" b="0" dirty="0">
                <a:solidFill>
                  <a:schemeClr val="tx1"/>
                </a:solidFill>
                <a:latin typeface="Helvetica" panose="020B0604020202020204" pitchFamily="34" charset="0"/>
                <a:cs typeface="Helvetica" panose="020B0604020202020204" pitchFamily="34" charset="0"/>
              </a:rPr>
              <a:t> / $6,000 employee/child or family</a:t>
            </a:r>
            <a:endParaRPr lang="en-US" sz="2400" dirty="0">
              <a:latin typeface="Helvetica" panose="020B0604020202020204" pitchFamily="34" charset="0"/>
              <a:cs typeface="Helvetica" panose="020B0604020202020204" pitchFamily="34" charset="0"/>
            </a:endParaRPr>
          </a:p>
          <a:p>
            <a:pPr marL="342900" indent="-342900">
              <a:buSzPct val="50000"/>
              <a:buFont typeface="Wingdings" panose="05000000000000000000" pitchFamily="2" charset="2"/>
              <a:buChar char="§"/>
            </a:pPr>
            <a:endParaRPr lang="en-US" sz="2400" b="0" dirty="0">
              <a:solidFill>
                <a:schemeClr val="tx1"/>
              </a:solidFill>
              <a:latin typeface="Helvetica" panose="020B0604020202020204" pitchFamily="34" charset="0"/>
              <a:cs typeface="Helvetica" panose="020B0604020202020204" pitchFamily="34" charset="0"/>
            </a:endParaRPr>
          </a:p>
          <a:p>
            <a:pPr marL="342900" indent="-342900">
              <a:lnSpc>
                <a:spcPct val="50000"/>
              </a:lnSpc>
              <a:buSzPct val="50000"/>
              <a:buFont typeface="Wingdings" panose="05000000000000000000" pitchFamily="2" charset="2"/>
              <a:buChar char="§"/>
            </a:pPr>
            <a:r>
              <a:rPr lang="en-US" sz="2400" b="0" dirty="0">
                <a:solidFill>
                  <a:schemeClr val="tx1"/>
                </a:solidFill>
                <a:latin typeface="Helvetica" panose="020B0604020202020204" pitchFamily="34" charset="0"/>
                <a:cs typeface="Helvetica" panose="020B0604020202020204" pitchFamily="34" charset="0"/>
              </a:rPr>
              <a:t>Out-of-Pocket (OOP) Maximum: </a:t>
            </a:r>
          </a:p>
          <a:p>
            <a:pPr>
              <a:lnSpc>
                <a:spcPct val="50000"/>
              </a:lnSpc>
              <a:buSzPct val="50000"/>
            </a:pPr>
            <a:endParaRPr lang="en-US" dirty="0">
              <a:solidFill>
                <a:schemeClr val="tx1"/>
              </a:solidFill>
              <a:latin typeface="Helvetica" panose="020B0604020202020204" pitchFamily="34" charset="0"/>
              <a:cs typeface="Helvetica" panose="020B0604020202020204" pitchFamily="34" charset="0"/>
            </a:endParaRPr>
          </a:p>
          <a:p>
            <a:pPr lvl="1">
              <a:lnSpc>
                <a:spcPct val="50000"/>
              </a:lnSpc>
              <a:buFont typeface="Wingdings" panose="05000000000000000000" pitchFamily="2" charset="2"/>
              <a:buChar char="§"/>
            </a:pPr>
            <a:r>
              <a:rPr lang="en-US" b="1" dirty="0">
                <a:latin typeface="Helvetica" panose="020B0604020202020204" pitchFamily="34" charset="0"/>
                <a:cs typeface="Helvetica" panose="020B0604020202020204" pitchFamily="34" charset="0"/>
              </a:rPr>
              <a:t>  </a:t>
            </a:r>
            <a:r>
              <a:rPr lang="en-US" sz="2000" b="1" dirty="0">
                <a:latin typeface="Helvetica" panose="020B0604020202020204" pitchFamily="34" charset="0"/>
                <a:cs typeface="Helvetica" panose="020B0604020202020204" pitchFamily="34" charset="0"/>
              </a:rPr>
              <a:t>In-Network </a:t>
            </a:r>
            <a:r>
              <a:rPr lang="en-US" sz="2000" dirty="0">
                <a:latin typeface="Helvetica" panose="020B0604020202020204" pitchFamily="34" charset="0"/>
                <a:cs typeface="Helvetica" panose="020B0604020202020204" pitchFamily="34" charset="0"/>
              </a:rPr>
              <a:t>providers: </a:t>
            </a:r>
          </a:p>
          <a:p>
            <a:pPr marL="457200" lvl="1" indent="0">
              <a:lnSpc>
                <a:spcPct val="50000"/>
              </a:lnSpc>
              <a:buNone/>
            </a:pPr>
            <a:endParaRPr lang="en-US" sz="2000" dirty="0">
              <a:latin typeface="Helvetica" panose="020B0604020202020204" pitchFamily="34" charset="0"/>
              <a:cs typeface="Helvetica" panose="020B0604020202020204" pitchFamily="34" charset="0"/>
            </a:endParaRPr>
          </a:p>
          <a:p>
            <a:pPr lvl="2">
              <a:lnSpc>
                <a:spcPct val="50000"/>
              </a:lnSpc>
              <a:buFont typeface="Wingdings" panose="05000000000000000000" pitchFamily="2" charset="2"/>
              <a:buChar char="§"/>
            </a:pPr>
            <a:r>
              <a:rPr lang="en-US" sz="2000" dirty="0">
                <a:latin typeface="Helvetica" panose="020B0604020202020204" pitchFamily="34" charset="0"/>
                <a:cs typeface="Helvetica" panose="020B0604020202020204" pitchFamily="34" charset="0"/>
              </a:rPr>
              <a:t>  Currently $5,250 individual (employee only plan) </a:t>
            </a:r>
          </a:p>
          <a:p>
            <a:pPr lvl="2">
              <a:lnSpc>
                <a:spcPct val="50000"/>
              </a:lnSpc>
            </a:pPr>
            <a:endParaRPr lang="en-US" sz="2000" dirty="0">
              <a:latin typeface="Helvetica" panose="020B0604020202020204" pitchFamily="34" charset="0"/>
              <a:cs typeface="Helvetica" panose="020B0604020202020204" pitchFamily="34" charset="0"/>
            </a:endParaRPr>
          </a:p>
          <a:p>
            <a:pPr lvl="2">
              <a:lnSpc>
                <a:spcPct val="50000"/>
              </a:lnSpc>
              <a:buFont typeface="Wingdings" panose="05000000000000000000" pitchFamily="2" charset="2"/>
              <a:buChar char="§"/>
            </a:pPr>
            <a:r>
              <a:rPr lang="en-US" sz="2000" dirty="0">
                <a:latin typeface="Helvetica" panose="020B0604020202020204" pitchFamily="34" charset="0"/>
                <a:cs typeface="Helvetica" panose="020B0604020202020204" pitchFamily="34" charset="0"/>
              </a:rPr>
              <a:t>  Currently $7,600 individual/$9,000 family (employee/child or family plan) </a:t>
            </a:r>
          </a:p>
          <a:p>
            <a:pPr lvl="2">
              <a:lnSpc>
                <a:spcPct val="50000"/>
              </a:lnSpc>
            </a:pPr>
            <a:endParaRPr lang="en-US" sz="2000" dirty="0">
              <a:latin typeface="Helvetica" panose="020B0604020202020204" pitchFamily="34" charset="0"/>
              <a:cs typeface="Helvetica" panose="020B0604020202020204" pitchFamily="34" charset="0"/>
            </a:endParaRPr>
          </a:p>
          <a:p>
            <a:pPr lvl="2">
              <a:lnSpc>
                <a:spcPct val="50000"/>
              </a:lnSpc>
              <a:buFont typeface="Wingdings" panose="05000000000000000000" pitchFamily="2" charset="2"/>
              <a:buChar char="§"/>
            </a:pPr>
            <a:r>
              <a:rPr lang="en-US" sz="2000" dirty="0">
                <a:latin typeface="Helvetica" panose="020B0604020202020204" pitchFamily="34" charset="0"/>
                <a:cs typeface="Helvetica" panose="020B0604020202020204" pitchFamily="34" charset="0"/>
              </a:rPr>
              <a:t>  OOP maximums include the deductible</a:t>
            </a:r>
          </a:p>
          <a:p>
            <a:pPr lvl="2">
              <a:lnSpc>
                <a:spcPct val="50000"/>
              </a:lnSpc>
            </a:pPr>
            <a:endParaRPr lang="en-US" sz="2000" dirty="0">
              <a:latin typeface="Helvetica" panose="020B0604020202020204" pitchFamily="34" charset="0"/>
              <a:cs typeface="Helvetica" panose="020B0604020202020204" pitchFamily="34" charset="0"/>
            </a:endParaRPr>
          </a:p>
          <a:p>
            <a:pPr lvl="1">
              <a:lnSpc>
                <a:spcPct val="50000"/>
              </a:lnSpc>
              <a:buFont typeface="Wingdings" panose="05000000000000000000" pitchFamily="2" charset="2"/>
              <a:buChar char="§"/>
            </a:pPr>
            <a:r>
              <a:rPr lang="en-US" sz="2000" dirty="0">
                <a:latin typeface="Helvetica" panose="020B0604020202020204" pitchFamily="34" charset="0"/>
                <a:cs typeface="Helvetica" panose="020B0604020202020204" pitchFamily="34" charset="0"/>
              </a:rPr>
              <a:t>  Medical/Prescription are combined for deductible/OOP</a:t>
            </a:r>
          </a:p>
          <a:p>
            <a:pPr lvl="1">
              <a:lnSpc>
                <a:spcPct val="50000"/>
              </a:lnSpc>
            </a:pPr>
            <a:endParaRPr lang="en-US" sz="2000" dirty="0">
              <a:latin typeface="Helvetica" panose="020B0604020202020204" pitchFamily="34" charset="0"/>
              <a:cs typeface="Helvetica" panose="020B0604020202020204" pitchFamily="34" charset="0"/>
            </a:endParaRPr>
          </a:p>
          <a:p>
            <a:pPr lvl="1">
              <a:lnSpc>
                <a:spcPct val="50000"/>
              </a:lnSpc>
              <a:buFont typeface="Wingdings" panose="05000000000000000000" pitchFamily="2" charset="2"/>
              <a:buChar char="§"/>
            </a:pPr>
            <a:r>
              <a:rPr lang="en-US" sz="2000" dirty="0">
                <a:latin typeface="Helvetica" panose="020B0604020202020204" pitchFamily="34" charset="0"/>
                <a:cs typeface="Helvetica" panose="020B0604020202020204" pitchFamily="34" charset="0"/>
              </a:rPr>
              <a:t>  80% coinsurance for in-network providers</a:t>
            </a:r>
          </a:p>
        </p:txBody>
      </p:sp>
      <p:sp>
        <p:nvSpPr>
          <p:cNvPr id="7" name="TextBox 6">
            <a:extLst>
              <a:ext uri="{FF2B5EF4-FFF2-40B4-BE49-F238E27FC236}">
                <a16:creationId xmlns:a16="http://schemas.microsoft.com/office/drawing/2014/main" id="{AF303440-7F4F-4E81-89DE-31252220B003}"/>
              </a:ext>
            </a:extLst>
          </p:cNvPr>
          <p:cNvSpPr txBox="1"/>
          <p:nvPr/>
        </p:nvSpPr>
        <p:spPr>
          <a:xfrm>
            <a:off x="10162774" y="6396335"/>
            <a:ext cx="2281881" cy="461665"/>
          </a:xfrm>
          <a:prstGeom prst="rect">
            <a:avLst/>
          </a:prstGeom>
          <a:noFill/>
        </p:spPr>
        <p:txBody>
          <a:bodyPr wrap="square">
            <a:spAutoFit/>
          </a:bodyPr>
          <a:lstStyle/>
          <a:p>
            <a:r>
              <a:rPr lang="en-US" sz="1200" b="1" dirty="0">
                <a:solidFill>
                  <a:schemeClr val="bg1"/>
                </a:solidFill>
              </a:rPr>
              <a:t>           Employee Benefits</a:t>
            </a:r>
          </a:p>
          <a:p>
            <a:r>
              <a:rPr lang="en-US" sz="1200" b="0" dirty="0">
                <a:solidFill>
                  <a:schemeClr val="bg1"/>
                </a:solidFill>
              </a:rPr>
              <a:t>           Open Enrollment 2027</a:t>
            </a:r>
          </a:p>
        </p:txBody>
      </p:sp>
      <p:pic>
        <p:nvPicPr>
          <p:cNvPr id="31" name="Audio 30">
            <a:hlinkClick r:id="" action="ppaction://media"/>
            <a:extLst>
              <a:ext uri="{FF2B5EF4-FFF2-40B4-BE49-F238E27FC236}">
                <a16:creationId xmlns:a16="http://schemas.microsoft.com/office/drawing/2014/main" id="{A2FAD980-DD34-829D-66F0-BA1D933FE17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41" t="-12541" r="-12541" b="-1254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99666816"/>
      </p:ext>
    </p:extLst>
  </p:cSld>
  <p:clrMapOvr>
    <a:masterClrMapping/>
  </p:clrMapOvr>
  <mc:AlternateContent xmlns:mc="http://schemas.openxmlformats.org/markup-compatibility/2006" xmlns:p14="http://schemas.microsoft.com/office/powerpoint/2010/main">
    <mc:Choice Requires="p14">
      <p:transition spd="slow" p14:dur="2000" advTm="24861"/>
    </mc:Choice>
    <mc:Fallback xmlns="">
      <p:transition spd="slow" advTm="24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4515B57-223E-3C68-F397-A9AF26F28E4A}"/>
              </a:ext>
            </a:extLst>
          </p:cNvPr>
          <p:cNvSpPr>
            <a:spLocks noGrp="1"/>
          </p:cNvSpPr>
          <p:nvPr>
            <p:ph type="body" sz="quarter" idx="10"/>
          </p:nvPr>
        </p:nvSpPr>
        <p:spPr/>
        <p:txBody>
          <a:bodyPr/>
          <a:lstStyle/>
          <a:p>
            <a:r>
              <a:rPr lang="en-US" dirty="0"/>
              <a:t>Employee Benefits</a:t>
            </a:r>
          </a:p>
        </p:txBody>
      </p:sp>
      <p:sp>
        <p:nvSpPr>
          <p:cNvPr id="9" name="Text Placeholder 8">
            <a:extLst>
              <a:ext uri="{FF2B5EF4-FFF2-40B4-BE49-F238E27FC236}">
                <a16:creationId xmlns:a16="http://schemas.microsoft.com/office/drawing/2014/main" id="{CE63496C-C74C-0ED7-A7BA-B32187D9DEF6}"/>
              </a:ext>
            </a:extLst>
          </p:cNvPr>
          <p:cNvSpPr>
            <a:spLocks noGrp="1"/>
          </p:cNvSpPr>
          <p:nvPr>
            <p:ph type="body" sz="quarter" idx="11"/>
          </p:nvPr>
        </p:nvSpPr>
        <p:spPr/>
        <p:txBody>
          <a:bodyPr/>
          <a:lstStyle/>
          <a:p>
            <a:r>
              <a:rPr lang="en-US" dirty="0"/>
              <a:t>Open Enrollment 2027</a:t>
            </a:r>
          </a:p>
        </p:txBody>
      </p:sp>
      <p:sp>
        <p:nvSpPr>
          <p:cNvPr id="6" name="TextBox 5">
            <a:extLst>
              <a:ext uri="{FF2B5EF4-FFF2-40B4-BE49-F238E27FC236}">
                <a16:creationId xmlns:a16="http://schemas.microsoft.com/office/drawing/2014/main" id="{9E504E39-EABD-49B6-A38F-9A4A80E47923}"/>
              </a:ext>
            </a:extLst>
          </p:cNvPr>
          <p:cNvSpPr txBox="1"/>
          <p:nvPr/>
        </p:nvSpPr>
        <p:spPr>
          <a:xfrm>
            <a:off x="2545492" y="527043"/>
            <a:ext cx="7101016"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HSA Qualified Health Plan</a:t>
            </a:r>
            <a:endParaRPr lang="en-US" sz="4000" b="1" dirty="0">
              <a:solidFill>
                <a:srgbClr val="C00000"/>
              </a:solidFill>
            </a:endParaRPr>
          </a:p>
        </p:txBody>
      </p:sp>
      <p:sp>
        <p:nvSpPr>
          <p:cNvPr id="8" name="TextBox 7">
            <a:extLst>
              <a:ext uri="{FF2B5EF4-FFF2-40B4-BE49-F238E27FC236}">
                <a16:creationId xmlns:a16="http://schemas.microsoft.com/office/drawing/2014/main" id="{D10D8736-D97D-4AEC-807E-EA83446E0CDB}"/>
              </a:ext>
            </a:extLst>
          </p:cNvPr>
          <p:cNvSpPr txBox="1"/>
          <p:nvPr/>
        </p:nvSpPr>
        <p:spPr>
          <a:xfrm>
            <a:off x="753292" y="1552613"/>
            <a:ext cx="10794274" cy="4124206"/>
          </a:xfrm>
          <a:prstGeom prst="rect">
            <a:avLst/>
          </a:prstGeom>
          <a:noFill/>
        </p:spPr>
        <p:txBody>
          <a:bodyPr wrap="square">
            <a:spAutoFit/>
          </a:bodyPr>
          <a:lstStyle/>
          <a:p>
            <a:r>
              <a:rPr lang="en-US" sz="2400" b="1" dirty="0">
                <a:solidFill>
                  <a:schemeClr val="tx1"/>
                </a:solidFill>
                <a:latin typeface="Helvetica" panose="020B0604020202020204" pitchFamily="34" charset="0"/>
                <a:cs typeface="Helvetica" panose="020B0604020202020204" pitchFamily="34" charset="0"/>
              </a:rPr>
              <a:t>How the HSA Qualified Health Plan works:</a:t>
            </a:r>
          </a:p>
          <a:p>
            <a:endParaRPr lang="en-US" sz="800" dirty="0"/>
          </a:p>
          <a:p>
            <a:pPr marL="365760" indent="-365760">
              <a:spcBef>
                <a:spcPts val="600"/>
              </a:spcBef>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If you have employee/child or family coverage, the entire $6000 family deductible must be met before benefits are paid.</a:t>
            </a:r>
          </a:p>
          <a:p>
            <a:pPr marL="365760" indent="-365760">
              <a:spcBef>
                <a:spcPts val="600"/>
              </a:spcBef>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The deductible and out-of-pocket can be met by one family member up to a maximum of $7,600.  The remainder of the out-of-pocket must be met by other family members.</a:t>
            </a:r>
          </a:p>
          <a:p>
            <a:pPr marL="365760" indent="-365760">
              <a:spcBef>
                <a:spcPts val="600"/>
              </a:spcBef>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Medical and prescription expenses are combined to meet the deductible and out-of-pocket.</a:t>
            </a:r>
          </a:p>
          <a:p>
            <a:pPr marL="365760" indent="-365760">
              <a:spcBef>
                <a:spcPts val="600"/>
              </a:spcBef>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All medical and prescription expenses, </a:t>
            </a:r>
            <a:r>
              <a:rPr lang="en-US" sz="2000" b="0" i="1" dirty="0">
                <a:solidFill>
                  <a:schemeClr val="tx1"/>
                </a:solidFill>
                <a:latin typeface="Helvetica" panose="020B0604020202020204" pitchFamily="34" charset="0"/>
                <a:cs typeface="Helvetica" panose="020B0604020202020204" pitchFamily="34" charset="0"/>
              </a:rPr>
              <a:t>with the exception of preventive services and medications, </a:t>
            </a:r>
            <a:r>
              <a:rPr lang="en-US" sz="2000" b="0" dirty="0">
                <a:solidFill>
                  <a:schemeClr val="tx1"/>
                </a:solidFill>
                <a:latin typeface="Helvetica" panose="020B0604020202020204" pitchFamily="34" charset="0"/>
                <a:cs typeface="Helvetica" panose="020B0604020202020204" pitchFamily="34" charset="0"/>
              </a:rPr>
              <a:t>are subject to the deductible.</a:t>
            </a:r>
          </a:p>
          <a:p>
            <a:pPr marL="365760" indent="-365760">
              <a:spcBef>
                <a:spcPts val="600"/>
              </a:spcBef>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Lab charges at the contracted labs are paid at 100% after the deductible is met.</a:t>
            </a:r>
          </a:p>
          <a:p>
            <a:pPr marL="365760" indent="-365760">
              <a:spcBef>
                <a:spcPts val="600"/>
              </a:spcBef>
              <a:buSzPct val="100000"/>
              <a:buFont typeface="Wingdings" panose="05000000000000000000" pitchFamily="2" charset="2"/>
              <a:buChar char="§"/>
            </a:pPr>
            <a:r>
              <a:rPr lang="en-US" sz="2000" b="0" dirty="0">
                <a:solidFill>
                  <a:schemeClr val="tx1"/>
                </a:solidFill>
                <a:latin typeface="Helvetica" panose="020B0604020202020204" pitchFamily="34" charset="0"/>
                <a:cs typeface="Helvetica" panose="020B0604020202020204" pitchFamily="34" charset="0"/>
              </a:rPr>
              <a:t>This Plan can be paired with an HSA (Health Savings Account) to pay out-of-pocket expenses with pre-tax dollars</a:t>
            </a:r>
            <a:endParaRPr lang="en-US" sz="2000" b="0" dirty="0">
              <a:solidFill>
                <a:schemeClr val="tx1"/>
              </a:solidFill>
            </a:endParaRPr>
          </a:p>
        </p:txBody>
      </p:sp>
      <p:pic>
        <p:nvPicPr>
          <p:cNvPr id="120" name="Audio 119">
            <a:hlinkClick r:id="" action="ppaction://media"/>
            <a:extLst>
              <a:ext uri="{FF2B5EF4-FFF2-40B4-BE49-F238E27FC236}">
                <a16:creationId xmlns:a16="http://schemas.microsoft.com/office/drawing/2014/main" id="{E3A10F8E-A545-847F-FC97-1B77976F6A0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2541" t="-12541" r="-12541" b="-1254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56963927"/>
      </p:ext>
    </p:extLst>
  </p:cSld>
  <p:clrMapOvr>
    <a:masterClrMapping/>
  </p:clrMapOvr>
  <mc:AlternateContent xmlns:mc="http://schemas.openxmlformats.org/markup-compatibility/2006" xmlns:p14="http://schemas.microsoft.com/office/powerpoint/2010/main">
    <mc:Choice Requires="p14">
      <p:transition spd="slow" p14:dur="2000" advTm="68339"/>
    </mc:Choice>
    <mc:Fallback xmlns="">
      <p:transition spd="slow" advTm="68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7B0E53D-EC07-4121-9F97-ABEF65F6E2D2}"/>
              </a:ext>
            </a:extLst>
          </p:cNvPr>
          <p:cNvSpPr txBox="1"/>
          <p:nvPr/>
        </p:nvSpPr>
        <p:spPr>
          <a:xfrm>
            <a:off x="2413686" y="425683"/>
            <a:ext cx="7974227"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Health Savings Account (HSA)</a:t>
            </a:r>
            <a:endParaRPr lang="en-US" sz="4000" b="1" dirty="0">
              <a:solidFill>
                <a:srgbClr val="C00000"/>
              </a:solidFill>
            </a:endParaRPr>
          </a:p>
        </p:txBody>
      </p:sp>
      <p:sp>
        <p:nvSpPr>
          <p:cNvPr id="8" name="TextBox 7">
            <a:extLst>
              <a:ext uri="{FF2B5EF4-FFF2-40B4-BE49-F238E27FC236}">
                <a16:creationId xmlns:a16="http://schemas.microsoft.com/office/drawing/2014/main" id="{5BA63E4D-AC74-4C34-BECA-4EA485F785D6}"/>
              </a:ext>
            </a:extLst>
          </p:cNvPr>
          <p:cNvSpPr txBox="1"/>
          <p:nvPr/>
        </p:nvSpPr>
        <p:spPr>
          <a:xfrm>
            <a:off x="76200" y="1590291"/>
            <a:ext cx="12039600" cy="4047262"/>
          </a:xfrm>
          <a:prstGeom prst="rect">
            <a:avLst/>
          </a:prstGeom>
          <a:noFill/>
        </p:spPr>
        <p:txBody>
          <a:bodyPr wrap="square">
            <a:spAutoFit/>
          </a:bodyPr>
          <a:lstStyle/>
          <a:p>
            <a:pPr>
              <a:spcAft>
                <a:spcPts val="600"/>
              </a:spcAft>
            </a:pPr>
            <a:r>
              <a:rPr lang="en-US" sz="2000" b="1" dirty="0">
                <a:solidFill>
                  <a:schemeClr val="tx1"/>
                </a:solidFill>
                <a:latin typeface="Helvetica" panose="020B0604020202020204" pitchFamily="34" charset="0"/>
                <a:cs typeface="Helvetica" panose="020B0604020202020204" pitchFamily="34" charset="0"/>
              </a:rPr>
              <a:t>What’s an HSA?</a:t>
            </a:r>
          </a:p>
          <a:p>
            <a:pPr marL="274320" indent="-274320">
              <a:spcAft>
                <a:spcPts val="600"/>
              </a:spcAft>
              <a:buSzPct val="10000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The HSA is an IRS-regulated savings account for saving tax-free dollars to pay for IRS-qualified medical expenses </a:t>
            </a:r>
          </a:p>
          <a:p>
            <a:pPr marL="274320" indent="-274320">
              <a:spcAft>
                <a:spcPts val="600"/>
              </a:spcAft>
              <a:buSzPct val="10000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You must be enrolled in the HSA Qualified Health Plan to open and contribute to an HSA</a:t>
            </a:r>
          </a:p>
          <a:p>
            <a:pPr marL="274320" indent="-274320">
              <a:spcAft>
                <a:spcPts val="600"/>
              </a:spcAft>
              <a:buSzPct val="100000"/>
              <a:buFont typeface="Wingdings" panose="05000000000000000000" pitchFamily="2" charset="2"/>
              <a:buChar char="§"/>
            </a:pPr>
            <a:r>
              <a:rPr lang="en-US" sz="1600" b="1" dirty="0">
                <a:latin typeface="Helvetica" panose="020B0604020202020204" pitchFamily="34" charset="0"/>
                <a:cs typeface="Helvetica" panose="020B0604020202020204" pitchFamily="34" charset="0"/>
              </a:rPr>
              <a:t>You cannot be covered by any other type of non-qualified health plan, including Medicare, Tri-Care, or a spouse’s FSA</a:t>
            </a:r>
          </a:p>
          <a:p>
            <a:pPr marL="274320" indent="-274320">
              <a:spcAft>
                <a:spcPts val="600"/>
              </a:spcAft>
              <a:buSzPct val="10000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You can only use an HSA tax-free for expenses incurred after your HSA is opened</a:t>
            </a:r>
          </a:p>
          <a:p>
            <a:pPr marL="274320" indent="-274320">
              <a:spcAft>
                <a:spcPts val="600"/>
              </a:spcAft>
              <a:buSzPct val="10000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When opening your HSA make sure you assign a beneficiary to your account.  Beneficiary designations can be completed on your Fidelity account, </a:t>
            </a:r>
            <a:r>
              <a:rPr lang="en-US" sz="1600" b="0" dirty="0">
                <a:solidFill>
                  <a:schemeClr val="tx1"/>
                </a:solidFill>
                <a:latin typeface="Helvetica" panose="020B0604020202020204" pitchFamily="34" charset="0"/>
                <a:cs typeface="Helvetica" panose="020B0604020202020204" pitchFamily="34" charset="0"/>
                <a:hlinkClick r:id="rId5"/>
              </a:rPr>
              <a:t>www.nb.fidelity.com</a:t>
            </a:r>
            <a:r>
              <a:rPr lang="en-US" sz="1600" b="0" dirty="0">
                <a:solidFill>
                  <a:schemeClr val="tx1"/>
                </a:solidFill>
                <a:latin typeface="Helvetica" panose="020B0604020202020204" pitchFamily="34" charset="0"/>
                <a:cs typeface="Helvetica" panose="020B0604020202020204" pitchFamily="34" charset="0"/>
              </a:rPr>
              <a:t> or call the Client Assistance Center at 800-544-3716.</a:t>
            </a:r>
          </a:p>
          <a:p>
            <a:pPr marL="274320" indent="-274320">
              <a:spcAft>
                <a:spcPts val="600"/>
              </a:spcAft>
              <a:buSzPct val="10000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The funds in your HSA are yours to keep; there is no “use it or lose it” even if you change jobs or health care plans</a:t>
            </a:r>
          </a:p>
          <a:p>
            <a:pPr marL="274320" indent="-274320">
              <a:spcAft>
                <a:spcPts val="600"/>
              </a:spcAft>
              <a:buSzPct val="10000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Funds may be used for the medical expenses of your spouse or any of your IRS dependents, even if these individuals are not covered by the HDHP</a:t>
            </a:r>
          </a:p>
          <a:p>
            <a:pPr marL="274320" indent="-274320">
              <a:spcAft>
                <a:spcPts val="600"/>
              </a:spcAft>
              <a:buSzPct val="10000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If you use your HSA to pay for non-QMEs, the amount is included in your income (taxed) and is subject to a 20% penalty</a:t>
            </a:r>
          </a:p>
          <a:p>
            <a:pPr marL="274320" indent="-274320">
              <a:buFont typeface="Wingdings" panose="05000000000000000000" pitchFamily="2" charset="2"/>
              <a:buChar char="§"/>
            </a:pPr>
            <a:r>
              <a:rPr lang="en-US" sz="1600" b="0" dirty="0">
                <a:latin typeface="Helvetica" panose="020B0604020202020204" pitchFamily="34" charset="0"/>
                <a:cs typeface="Helvetica" panose="020B0604020202020204" pitchFamily="34" charset="0"/>
              </a:rPr>
              <a:t>At age 65, you can use this account to pay for anything you want without penalty, but non-medical expenses will be  considered taxable income</a:t>
            </a:r>
          </a:p>
        </p:txBody>
      </p:sp>
      <p:sp>
        <p:nvSpPr>
          <p:cNvPr id="7" name="TextBox 6">
            <a:extLst>
              <a:ext uri="{FF2B5EF4-FFF2-40B4-BE49-F238E27FC236}">
                <a16:creationId xmlns:a16="http://schemas.microsoft.com/office/drawing/2014/main" id="{B78D743A-B0A0-4F73-8D8F-DF68357B50E6}"/>
              </a:ext>
            </a:extLst>
          </p:cNvPr>
          <p:cNvSpPr txBox="1"/>
          <p:nvPr/>
        </p:nvSpPr>
        <p:spPr>
          <a:xfrm>
            <a:off x="10172502" y="6402350"/>
            <a:ext cx="2281881" cy="461665"/>
          </a:xfrm>
          <a:prstGeom prst="rect">
            <a:avLst/>
          </a:prstGeom>
          <a:noFill/>
        </p:spPr>
        <p:txBody>
          <a:bodyPr wrap="square">
            <a:spAutoFit/>
          </a:bodyPr>
          <a:lstStyle/>
          <a:p>
            <a:r>
              <a:rPr lang="en-US" sz="1200" b="1" dirty="0">
                <a:solidFill>
                  <a:schemeClr val="bg1"/>
                </a:solidFill>
              </a:rPr>
              <a:t>           Employee Benefits</a:t>
            </a:r>
          </a:p>
          <a:p>
            <a:r>
              <a:rPr lang="en-US" sz="1200" b="0" dirty="0">
                <a:solidFill>
                  <a:schemeClr val="bg1"/>
                </a:solidFill>
              </a:rPr>
              <a:t>           Open Enrollment 2027</a:t>
            </a:r>
          </a:p>
        </p:txBody>
      </p:sp>
      <p:pic>
        <p:nvPicPr>
          <p:cNvPr id="125" name="Audio 124">
            <a:hlinkClick r:id="" action="ppaction://media"/>
            <a:extLst>
              <a:ext uri="{FF2B5EF4-FFF2-40B4-BE49-F238E27FC236}">
                <a16:creationId xmlns:a16="http://schemas.microsoft.com/office/drawing/2014/main" id="{54929CB2-DB40-16E2-D25A-6FA2C0B0793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41" t="-12541" r="-12541" b="-1254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34215962"/>
      </p:ext>
    </p:extLst>
  </p:cSld>
  <p:clrMapOvr>
    <a:masterClrMapping/>
  </p:clrMapOvr>
  <mc:AlternateContent xmlns:mc="http://schemas.openxmlformats.org/markup-compatibility/2006" xmlns:p14="http://schemas.microsoft.com/office/powerpoint/2010/main">
    <mc:Choice Requires="p14">
      <p:transition spd="slow" p14:dur="2000" advTm="119079"/>
    </mc:Choice>
    <mc:Fallback xmlns="">
      <p:transition spd="slow" advTm="1190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486AD4E-43A2-4088-858F-96F309CE3721}"/>
              </a:ext>
            </a:extLst>
          </p:cNvPr>
          <p:cNvSpPr txBox="1"/>
          <p:nvPr/>
        </p:nvSpPr>
        <p:spPr>
          <a:xfrm>
            <a:off x="2253048" y="460146"/>
            <a:ext cx="7883611"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Health Savings Account (HSA)</a:t>
            </a:r>
            <a:endParaRPr lang="en-US" sz="4000" b="1" dirty="0">
              <a:solidFill>
                <a:srgbClr val="C00000"/>
              </a:solidFill>
            </a:endParaRPr>
          </a:p>
        </p:txBody>
      </p:sp>
      <p:sp>
        <p:nvSpPr>
          <p:cNvPr id="8" name="TextBox 7">
            <a:extLst>
              <a:ext uri="{FF2B5EF4-FFF2-40B4-BE49-F238E27FC236}">
                <a16:creationId xmlns:a16="http://schemas.microsoft.com/office/drawing/2014/main" id="{78061035-33D7-48AC-A6B7-147164C1B09B}"/>
              </a:ext>
            </a:extLst>
          </p:cNvPr>
          <p:cNvSpPr txBox="1"/>
          <p:nvPr/>
        </p:nvSpPr>
        <p:spPr>
          <a:xfrm>
            <a:off x="876035" y="1619726"/>
            <a:ext cx="10537370" cy="4293483"/>
          </a:xfrm>
          <a:prstGeom prst="rect">
            <a:avLst/>
          </a:prstGeom>
          <a:noFill/>
        </p:spPr>
        <p:txBody>
          <a:bodyPr wrap="square">
            <a:spAutoFit/>
          </a:bodyPr>
          <a:lstStyle/>
          <a:p>
            <a:r>
              <a:rPr lang="en-US" sz="2000" dirty="0">
                <a:solidFill>
                  <a:schemeClr val="tx1"/>
                </a:solidFill>
                <a:latin typeface="Helvetica" panose="020B0604020202020204" pitchFamily="34" charset="0"/>
                <a:cs typeface="Helvetica" panose="020B0604020202020204" pitchFamily="34" charset="0"/>
              </a:rPr>
              <a:t>What does an HSA pay for?</a:t>
            </a:r>
          </a:p>
          <a:p>
            <a:endParaRPr lang="en-US" sz="800" dirty="0">
              <a:solidFill>
                <a:schemeClr val="tx1"/>
              </a:solidFill>
              <a:latin typeface="Helvetica" panose="020B0604020202020204" pitchFamily="34" charset="0"/>
              <a:cs typeface="Helvetica" panose="020B0604020202020204" pitchFamily="34" charset="0"/>
            </a:endParaRPr>
          </a:p>
          <a:p>
            <a:pPr lvl="1">
              <a:spcAft>
                <a:spcPts val="600"/>
              </a:spcAft>
              <a:buFont typeface="Wingdings" panose="05000000000000000000" pitchFamily="2" charset="2"/>
              <a:buChar char="§"/>
            </a:pPr>
            <a:r>
              <a:rPr lang="en-US" sz="1500" dirty="0">
                <a:latin typeface="Helvetica" panose="020B0604020202020204" pitchFamily="34" charset="0"/>
                <a:cs typeface="Helvetica" panose="020B0604020202020204" pitchFamily="34" charset="0"/>
              </a:rPr>
              <a:t>The tax-free dollars you save in an HSA can only be used to pay for “IRS-qualified medical expenses” including:</a:t>
            </a:r>
          </a:p>
          <a:p>
            <a:pPr marL="457200" lvl="1" indent="0">
              <a:buNone/>
            </a:pPr>
            <a:endParaRPr lang="en-US" dirty="0">
              <a:latin typeface="Helvetica" panose="020B0604020202020204" pitchFamily="34" charset="0"/>
              <a:cs typeface="Helvetica" panose="020B0604020202020204" pitchFamily="34" charset="0"/>
            </a:endParaRPr>
          </a:p>
          <a:p>
            <a:endParaRPr lang="en-US" dirty="0">
              <a:solidFill>
                <a:schemeClr val="tx1"/>
              </a:solidFill>
              <a:latin typeface="Helvetica" panose="020B0604020202020204" pitchFamily="34" charset="0"/>
              <a:cs typeface="Helvetica" panose="020B0604020202020204" pitchFamily="34" charset="0"/>
            </a:endParaRPr>
          </a:p>
          <a:p>
            <a:endParaRPr lang="en-US" dirty="0">
              <a:solidFill>
                <a:schemeClr val="tx1"/>
              </a:solidFill>
              <a:latin typeface="Helvetica" panose="020B0604020202020204" pitchFamily="34" charset="0"/>
              <a:cs typeface="Helvetica" panose="020B0604020202020204" pitchFamily="34" charset="0"/>
            </a:endParaRPr>
          </a:p>
          <a:p>
            <a:pPr marL="171450" lvl="2" indent="0">
              <a:spcAft>
                <a:spcPts val="600"/>
              </a:spcAft>
              <a:buNone/>
            </a:pPr>
            <a:endParaRPr lang="en-US" dirty="0">
              <a:latin typeface="Helvetica" panose="020B0604020202020204" pitchFamily="34" charset="0"/>
              <a:cs typeface="Helvetica" panose="020B0604020202020204" pitchFamily="34" charset="0"/>
            </a:endParaRPr>
          </a:p>
          <a:p>
            <a:pPr marL="400050" lvl="2">
              <a:spcAft>
                <a:spcPts val="600"/>
              </a:spcAft>
            </a:pPr>
            <a:endParaRPr lang="en-US" sz="1600" dirty="0">
              <a:latin typeface="Helvetica" panose="020B0604020202020204" pitchFamily="34" charset="0"/>
              <a:cs typeface="Helvetica" panose="020B0604020202020204" pitchFamily="34" charset="0"/>
            </a:endParaRPr>
          </a:p>
          <a:p>
            <a:pPr marL="400050" lvl="2">
              <a:spcAft>
                <a:spcPts val="600"/>
              </a:spcAft>
            </a:pPr>
            <a:endParaRPr lang="en-US" sz="1600" dirty="0">
              <a:latin typeface="Helvetica" panose="020B0604020202020204" pitchFamily="34" charset="0"/>
              <a:cs typeface="Helvetica" panose="020B0604020202020204" pitchFamily="34" charset="0"/>
            </a:endParaRPr>
          </a:p>
          <a:p>
            <a:pPr marL="400050" lvl="2">
              <a:spcAft>
                <a:spcPts val="600"/>
              </a:spcAft>
            </a:pPr>
            <a:endParaRPr lang="en-US" sz="1600" dirty="0">
              <a:latin typeface="Helvetica" panose="020B0604020202020204" pitchFamily="34" charset="0"/>
              <a:cs typeface="Helvetica" panose="020B0604020202020204" pitchFamily="34" charset="0"/>
            </a:endParaRPr>
          </a:p>
          <a:p>
            <a:pPr marL="400050" lvl="2">
              <a:spcAft>
                <a:spcPts val="600"/>
              </a:spcAft>
            </a:pPr>
            <a:endParaRPr lang="en-US" sz="800" dirty="0">
              <a:latin typeface="Helvetica" panose="020B0604020202020204" pitchFamily="34" charset="0"/>
              <a:cs typeface="Helvetica" panose="020B0604020202020204" pitchFamily="34" charset="0"/>
            </a:endParaRPr>
          </a:p>
          <a:p>
            <a:pPr marL="742950" lvl="2" indent="-342900">
              <a:spcAft>
                <a:spcPts val="600"/>
              </a:spcAft>
              <a:buFont typeface="Wingdings" panose="05000000000000000000" pitchFamily="2" charset="2"/>
              <a:buChar char="§"/>
            </a:pPr>
            <a:r>
              <a:rPr lang="en-US" sz="1500" dirty="0">
                <a:latin typeface="Helvetica" panose="020B0604020202020204" pitchFamily="34" charset="0"/>
                <a:cs typeface="Helvetica" panose="020B0604020202020204" pitchFamily="34" charset="0"/>
              </a:rPr>
              <a:t>You can find a list of IRS-qualified medical expenses on the IRS website (</a:t>
            </a:r>
            <a:r>
              <a:rPr lang="en-US" sz="1500" dirty="0">
                <a:latin typeface="Helvetica" panose="020B0604020202020204" pitchFamily="34" charset="0"/>
                <a:cs typeface="Helvetica" panose="020B0604020202020204" pitchFamily="34" charset="0"/>
                <a:hlinkClick r:id="rId5"/>
              </a:rPr>
              <a:t>www.IRS.gov</a:t>
            </a:r>
            <a:r>
              <a:rPr lang="en-US" sz="1500" dirty="0">
                <a:latin typeface="Helvetica" panose="020B0604020202020204" pitchFamily="34" charset="0"/>
                <a:cs typeface="Helvetica" panose="020B0604020202020204" pitchFamily="34" charset="0"/>
              </a:rPr>
              <a:t>). If you have questions about the eligibility of a medical expense, please consult your tax advisor or the IRS</a:t>
            </a:r>
          </a:p>
          <a:p>
            <a:pPr marL="742950" lvl="2" indent="-342900">
              <a:spcAft>
                <a:spcPts val="600"/>
              </a:spcAft>
              <a:buFont typeface="Wingdings" panose="05000000000000000000" pitchFamily="2" charset="2"/>
              <a:buChar char="§"/>
            </a:pPr>
            <a:r>
              <a:rPr lang="en-US" sz="1500" dirty="0">
                <a:latin typeface="Helvetica" panose="020B0604020202020204" pitchFamily="34" charset="0"/>
                <a:cs typeface="Helvetica" panose="020B0604020202020204" pitchFamily="34" charset="0"/>
              </a:rPr>
              <a:t>Ball State now uses Fidelity for making employer contributions and pays the monthly maintenance fee for the account on your behalf</a:t>
            </a:r>
          </a:p>
        </p:txBody>
      </p:sp>
      <p:sp>
        <p:nvSpPr>
          <p:cNvPr id="9" name="TextBox 8">
            <a:extLst>
              <a:ext uri="{FF2B5EF4-FFF2-40B4-BE49-F238E27FC236}">
                <a16:creationId xmlns:a16="http://schemas.microsoft.com/office/drawing/2014/main" id="{36383889-B3EB-4F87-82F3-432192ED9873}"/>
              </a:ext>
            </a:extLst>
          </p:cNvPr>
          <p:cNvSpPr txBox="1"/>
          <p:nvPr/>
        </p:nvSpPr>
        <p:spPr>
          <a:xfrm>
            <a:off x="2982096" y="2485033"/>
            <a:ext cx="3212757" cy="2062103"/>
          </a:xfrm>
          <a:prstGeom prst="rect">
            <a:avLst/>
          </a:prstGeom>
          <a:noFill/>
        </p:spPr>
        <p:txBody>
          <a:bodyPr wrap="square" rtlCol="0">
            <a:spAutoFit/>
          </a:bodyPr>
          <a:lstStyle/>
          <a:p>
            <a:pPr marL="400050" lvl="1" indent="-285750">
              <a:spcBef>
                <a:spcPts val="1200"/>
              </a:spcBef>
              <a:buFont typeface="Wingdings" panose="05000000000000000000" pitchFamily="2" charset="2"/>
              <a:buChar char="§"/>
            </a:pPr>
            <a:r>
              <a:rPr lang="en-US" sz="1400" dirty="0">
                <a:solidFill>
                  <a:prstClr val="black"/>
                </a:solidFill>
                <a:latin typeface="+mn-lt"/>
              </a:rPr>
              <a:t>Medical expenses before and after you meet your health plan’s deductible</a:t>
            </a:r>
          </a:p>
          <a:p>
            <a:pPr marL="400050" lvl="1" indent="-285750">
              <a:spcBef>
                <a:spcPts val="1200"/>
              </a:spcBef>
              <a:buFont typeface="Wingdings" panose="05000000000000000000" pitchFamily="2" charset="2"/>
              <a:buChar char="§"/>
            </a:pPr>
            <a:r>
              <a:rPr lang="en-US" sz="1400" dirty="0">
                <a:solidFill>
                  <a:prstClr val="black"/>
                </a:solidFill>
                <a:latin typeface="+mn-lt"/>
              </a:rPr>
              <a:t>Dental and Vision care services</a:t>
            </a:r>
          </a:p>
          <a:p>
            <a:pPr marL="400050" lvl="1" indent="-285750">
              <a:spcBef>
                <a:spcPts val="1200"/>
              </a:spcBef>
              <a:buFont typeface="Wingdings" panose="05000000000000000000" pitchFamily="2" charset="2"/>
              <a:buChar char="§"/>
            </a:pPr>
            <a:r>
              <a:rPr lang="en-US" sz="1400" dirty="0">
                <a:solidFill>
                  <a:prstClr val="black"/>
                </a:solidFill>
                <a:latin typeface="+mn-lt"/>
              </a:rPr>
              <a:t>Prescriptions</a:t>
            </a:r>
          </a:p>
          <a:p>
            <a:pPr marL="400050" lvl="1" indent="-285750">
              <a:spcBef>
                <a:spcPts val="1200"/>
              </a:spcBef>
              <a:buFont typeface="Wingdings" panose="05000000000000000000" pitchFamily="2" charset="2"/>
              <a:buChar char="§"/>
            </a:pPr>
            <a:r>
              <a:rPr lang="en-US" sz="1400" dirty="0">
                <a:solidFill>
                  <a:prstClr val="black"/>
                </a:solidFill>
                <a:latin typeface="+mn-lt"/>
              </a:rPr>
              <a:t>Over-the-counter medications IF prescribed by your doctor</a:t>
            </a:r>
          </a:p>
        </p:txBody>
      </p:sp>
      <p:sp>
        <p:nvSpPr>
          <p:cNvPr id="10" name="TextBox 9">
            <a:extLst>
              <a:ext uri="{FF2B5EF4-FFF2-40B4-BE49-F238E27FC236}">
                <a16:creationId xmlns:a16="http://schemas.microsoft.com/office/drawing/2014/main" id="{E3983595-34A5-4B33-9993-3509CBBEBE16}"/>
              </a:ext>
            </a:extLst>
          </p:cNvPr>
          <p:cNvSpPr txBox="1"/>
          <p:nvPr/>
        </p:nvSpPr>
        <p:spPr>
          <a:xfrm>
            <a:off x="6553200" y="2485033"/>
            <a:ext cx="2883244" cy="1692771"/>
          </a:xfrm>
          <a:prstGeom prst="rect">
            <a:avLst/>
          </a:prstGeom>
          <a:noFill/>
        </p:spPr>
        <p:txBody>
          <a:bodyPr wrap="square" rtlCol="0">
            <a:spAutoFit/>
          </a:bodyPr>
          <a:lstStyle/>
          <a:p>
            <a:pPr marL="400050" lvl="1" indent="-285750">
              <a:spcBef>
                <a:spcPts val="1200"/>
              </a:spcBef>
              <a:buFont typeface="Wingdings" panose="05000000000000000000" pitchFamily="2" charset="2"/>
              <a:buChar char="§"/>
            </a:pPr>
            <a:r>
              <a:rPr lang="en-US" sz="1400" dirty="0">
                <a:solidFill>
                  <a:prstClr val="black"/>
                </a:solidFill>
                <a:latin typeface="+mn-lt"/>
              </a:rPr>
              <a:t>Certain medical equipment</a:t>
            </a:r>
          </a:p>
          <a:p>
            <a:pPr marL="400050" lvl="1" indent="-285750">
              <a:spcBef>
                <a:spcPts val="1200"/>
              </a:spcBef>
              <a:buFont typeface="Wingdings" panose="05000000000000000000" pitchFamily="2" charset="2"/>
              <a:buChar char="§"/>
            </a:pPr>
            <a:r>
              <a:rPr lang="en-US" sz="1400" dirty="0">
                <a:solidFill>
                  <a:prstClr val="black"/>
                </a:solidFill>
                <a:latin typeface="+mn-lt"/>
              </a:rPr>
              <a:t>COBRA premiums for continuing coverage</a:t>
            </a:r>
          </a:p>
          <a:p>
            <a:pPr marL="400050" lvl="1" indent="-285750">
              <a:spcBef>
                <a:spcPts val="1200"/>
              </a:spcBef>
              <a:buFont typeface="Wingdings" panose="05000000000000000000" pitchFamily="2" charset="2"/>
              <a:buChar char="§"/>
            </a:pPr>
            <a:r>
              <a:rPr lang="en-US" sz="1400" dirty="0">
                <a:solidFill>
                  <a:prstClr val="black"/>
                </a:solidFill>
                <a:latin typeface="+mn-lt"/>
              </a:rPr>
              <a:t>Coverage over age 65, including Medicare or employer retirement health premiums</a:t>
            </a:r>
          </a:p>
        </p:txBody>
      </p:sp>
      <p:sp>
        <p:nvSpPr>
          <p:cNvPr id="11" name="TextBox 10">
            <a:extLst>
              <a:ext uri="{FF2B5EF4-FFF2-40B4-BE49-F238E27FC236}">
                <a16:creationId xmlns:a16="http://schemas.microsoft.com/office/drawing/2014/main" id="{B96353AF-E5E5-429F-B833-6EB0DB616224}"/>
              </a:ext>
            </a:extLst>
          </p:cNvPr>
          <p:cNvSpPr txBox="1"/>
          <p:nvPr/>
        </p:nvSpPr>
        <p:spPr>
          <a:xfrm>
            <a:off x="10136659" y="6402350"/>
            <a:ext cx="2281881" cy="461665"/>
          </a:xfrm>
          <a:prstGeom prst="rect">
            <a:avLst/>
          </a:prstGeom>
          <a:noFill/>
        </p:spPr>
        <p:txBody>
          <a:bodyPr wrap="square">
            <a:spAutoFit/>
          </a:bodyPr>
          <a:lstStyle/>
          <a:p>
            <a:r>
              <a:rPr lang="en-US" sz="1200" b="1" dirty="0">
                <a:solidFill>
                  <a:schemeClr val="bg1"/>
                </a:solidFill>
              </a:rPr>
              <a:t>           Employee Benefits</a:t>
            </a:r>
          </a:p>
          <a:p>
            <a:r>
              <a:rPr lang="en-US" sz="1200" b="0" dirty="0">
                <a:solidFill>
                  <a:schemeClr val="bg1"/>
                </a:solidFill>
              </a:rPr>
              <a:t>           Open Enrollment 2027</a:t>
            </a:r>
          </a:p>
        </p:txBody>
      </p:sp>
      <p:pic>
        <p:nvPicPr>
          <p:cNvPr id="45" name="Audio 44">
            <a:hlinkClick r:id="" action="ppaction://media"/>
            <a:extLst>
              <a:ext uri="{FF2B5EF4-FFF2-40B4-BE49-F238E27FC236}">
                <a16:creationId xmlns:a16="http://schemas.microsoft.com/office/drawing/2014/main" id="{35772CED-8D0E-66E7-3F97-1516FDB5079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41" t="-12541" r="-12541" b="-1254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17731198"/>
      </p:ext>
    </p:extLst>
  </p:cSld>
  <p:clrMapOvr>
    <a:masterClrMapping/>
  </p:clrMapOvr>
  <mc:AlternateContent xmlns:mc="http://schemas.openxmlformats.org/markup-compatibility/2006" xmlns:p14="http://schemas.microsoft.com/office/powerpoint/2010/main">
    <mc:Choice Requires="p14">
      <p:transition spd="slow" p14:dur="2000" advTm="40140"/>
    </mc:Choice>
    <mc:Fallback xmlns="">
      <p:transition spd="slow" advTm="40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sp>
        <p:nvSpPr>
          <p:cNvPr id="5" name="TextBox 4">
            <a:extLst>
              <a:ext uri="{FF2B5EF4-FFF2-40B4-BE49-F238E27FC236}">
                <a16:creationId xmlns:a16="http://schemas.microsoft.com/office/drawing/2014/main" id="{FF2E562F-EBE3-E70E-E416-FA58F99B095F}"/>
              </a:ext>
            </a:extLst>
          </p:cNvPr>
          <p:cNvSpPr txBox="1"/>
          <p:nvPr/>
        </p:nvSpPr>
        <p:spPr>
          <a:xfrm>
            <a:off x="2376499" y="361139"/>
            <a:ext cx="7760043"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Health Savings Account (HSA)</a:t>
            </a:r>
            <a:endParaRPr lang="en-US" sz="4000" b="1" dirty="0">
              <a:solidFill>
                <a:srgbClr val="C00000"/>
              </a:solidFill>
            </a:endParaRPr>
          </a:p>
        </p:txBody>
      </p:sp>
      <p:sp>
        <p:nvSpPr>
          <p:cNvPr id="6" name="TextBox 5">
            <a:extLst>
              <a:ext uri="{FF2B5EF4-FFF2-40B4-BE49-F238E27FC236}">
                <a16:creationId xmlns:a16="http://schemas.microsoft.com/office/drawing/2014/main" id="{501F748E-32BF-AB06-838C-46656367E0A8}"/>
              </a:ext>
            </a:extLst>
          </p:cNvPr>
          <p:cNvSpPr txBox="1"/>
          <p:nvPr/>
        </p:nvSpPr>
        <p:spPr>
          <a:xfrm>
            <a:off x="1436914" y="1520710"/>
            <a:ext cx="10032275" cy="1908215"/>
          </a:xfrm>
          <a:prstGeom prst="rect">
            <a:avLst/>
          </a:prstGeom>
          <a:noFill/>
        </p:spPr>
        <p:txBody>
          <a:bodyPr wrap="square">
            <a:spAutoFit/>
          </a:bodyPr>
          <a:lstStyle/>
          <a:p>
            <a:r>
              <a:rPr lang="en-US" sz="2000" b="1" dirty="0">
                <a:solidFill>
                  <a:schemeClr val="tx1"/>
                </a:solidFill>
                <a:latin typeface="Helvetica" panose="020B0604020202020204" pitchFamily="34" charset="0"/>
                <a:cs typeface="Helvetica" panose="020B0604020202020204" pitchFamily="34" charset="0"/>
              </a:rPr>
              <a:t>2027 HSA Contribution Limits</a:t>
            </a:r>
          </a:p>
          <a:p>
            <a:pPr>
              <a:spcBef>
                <a:spcPts val="0"/>
              </a:spcBef>
            </a:pPr>
            <a:r>
              <a:rPr lang="en-US" b="1" dirty="0">
                <a:solidFill>
                  <a:schemeClr val="tx1"/>
                </a:solidFill>
                <a:latin typeface="Helvetica" panose="020B0604020202020204" pitchFamily="34" charset="0"/>
                <a:cs typeface="Helvetica" panose="020B0604020202020204" pitchFamily="34" charset="0"/>
              </a:rPr>
              <a:t> </a:t>
            </a:r>
          </a:p>
          <a:p>
            <a:pPr marL="548640" lvl="1" indent="-28575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Single/Individual:  $4,500</a:t>
            </a:r>
          </a:p>
          <a:p>
            <a:pPr marL="548640" lvl="1" indent="-28575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Employee Plus Child(ren)/Family:  $9,000</a:t>
            </a:r>
          </a:p>
          <a:p>
            <a:pPr marL="548640" lvl="1" indent="-285750">
              <a:buFont typeface="Wingdings" panose="05000000000000000000" pitchFamily="2" charset="2"/>
              <a:buChar char="§"/>
            </a:pPr>
            <a:r>
              <a:rPr lang="en-US" sz="1600" b="0" dirty="0">
                <a:solidFill>
                  <a:schemeClr val="tx1"/>
                </a:solidFill>
                <a:latin typeface="Helvetica" panose="020B0604020202020204" pitchFamily="34" charset="0"/>
                <a:cs typeface="Helvetica" panose="020B0604020202020204" pitchFamily="34" charset="0"/>
              </a:rPr>
              <a:t>Age 55+:  Additional $1,000 ‘catch up’ contribution</a:t>
            </a:r>
          </a:p>
          <a:p>
            <a:endParaRPr lang="en-US" sz="1600" b="0" dirty="0">
              <a:solidFill>
                <a:schemeClr val="tx1"/>
              </a:solidFill>
              <a:latin typeface="Helvetica" panose="020B0604020202020204" pitchFamily="34" charset="0"/>
              <a:cs typeface="Helvetica" panose="020B0604020202020204" pitchFamily="34" charset="0"/>
            </a:endParaRPr>
          </a:p>
          <a:p>
            <a:r>
              <a:rPr lang="en-US" sz="1600" b="0" dirty="0">
                <a:solidFill>
                  <a:schemeClr val="tx1"/>
                </a:solidFill>
                <a:latin typeface="Helvetica" panose="020B0604020202020204" pitchFamily="34" charset="0"/>
                <a:cs typeface="Helvetica" panose="020B0604020202020204" pitchFamily="34" charset="0"/>
              </a:rPr>
              <a:t>The University’s contribution is deposited on a per pay basis (at the same time as your </a:t>
            </a:r>
            <a:r>
              <a:rPr lang="en-US" sz="1600" dirty="0">
                <a:latin typeface="Helvetica" panose="020B0604020202020204" pitchFamily="34" charset="0"/>
                <a:cs typeface="Helvetica" panose="020B0604020202020204" pitchFamily="34" charset="0"/>
              </a:rPr>
              <a:t>own</a:t>
            </a:r>
            <a:r>
              <a:rPr lang="en-US" sz="1600" b="0" dirty="0">
                <a:solidFill>
                  <a:schemeClr val="tx1"/>
                </a:solidFill>
                <a:latin typeface="Helvetica" panose="020B0604020202020204" pitchFamily="34" charset="0"/>
                <a:cs typeface="Helvetica" panose="020B0604020202020204" pitchFamily="34" charset="0"/>
              </a:rPr>
              <a:t> contribution).</a:t>
            </a:r>
          </a:p>
        </p:txBody>
      </p:sp>
      <p:graphicFrame>
        <p:nvGraphicFramePr>
          <p:cNvPr id="7" name="Table 6">
            <a:extLst>
              <a:ext uri="{FF2B5EF4-FFF2-40B4-BE49-F238E27FC236}">
                <a16:creationId xmlns:a16="http://schemas.microsoft.com/office/drawing/2014/main" id="{B067B498-227C-1D75-E20C-32B14F14D4A5}"/>
              </a:ext>
            </a:extLst>
          </p:cNvPr>
          <p:cNvGraphicFramePr>
            <a:graphicFrameLocks noGrp="1"/>
          </p:cNvGraphicFramePr>
          <p:nvPr>
            <p:extLst>
              <p:ext uri="{D42A27DB-BD31-4B8C-83A1-F6EECF244321}">
                <p14:modId xmlns:p14="http://schemas.microsoft.com/office/powerpoint/2010/main" val="3926539850"/>
              </p:ext>
            </p:extLst>
          </p:nvPr>
        </p:nvGraphicFramePr>
        <p:xfrm>
          <a:off x="1835106" y="3632375"/>
          <a:ext cx="9150307" cy="2421584"/>
        </p:xfrm>
        <a:graphic>
          <a:graphicData uri="http://schemas.openxmlformats.org/drawingml/2006/table">
            <a:tbl>
              <a:tblPr firstRow="1" bandRow="1"/>
              <a:tblGrid>
                <a:gridCol w="1487627">
                  <a:extLst>
                    <a:ext uri="{9D8B030D-6E8A-4147-A177-3AD203B41FA5}">
                      <a16:colId xmlns:a16="http://schemas.microsoft.com/office/drawing/2014/main" val="2605841611"/>
                    </a:ext>
                  </a:extLst>
                </a:gridCol>
                <a:gridCol w="957835">
                  <a:extLst>
                    <a:ext uri="{9D8B030D-6E8A-4147-A177-3AD203B41FA5}">
                      <a16:colId xmlns:a16="http://schemas.microsoft.com/office/drawing/2014/main" val="378437649"/>
                    </a:ext>
                  </a:extLst>
                </a:gridCol>
                <a:gridCol w="957835">
                  <a:extLst>
                    <a:ext uri="{9D8B030D-6E8A-4147-A177-3AD203B41FA5}">
                      <a16:colId xmlns:a16="http://schemas.microsoft.com/office/drawing/2014/main" val="2682541434"/>
                    </a:ext>
                  </a:extLst>
                </a:gridCol>
                <a:gridCol w="957835">
                  <a:extLst>
                    <a:ext uri="{9D8B030D-6E8A-4147-A177-3AD203B41FA5}">
                      <a16:colId xmlns:a16="http://schemas.microsoft.com/office/drawing/2014/main" val="3509734459"/>
                    </a:ext>
                  </a:extLst>
                </a:gridCol>
                <a:gridCol w="957835">
                  <a:extLst>
                    <a:ext uri="{9D8B030D-6E8A-4147-A177-3AD203B41FA5}">
                      <a16:colId xmlns:a16="http://schemas.microsoft.com/office/drawing/2014/main" val="3777170367"/>
                    </a:ext>
                  </a:extLst>
                </a:gridCol>
                <a:gridCol w="957835">
                  <a:extLst>
                    <a:ext uri="{9D8B030D-6E8A-4147-A177-3AD203B41FA5}">
                      <a16:colId xmlns:a16="http://schemas.microsoft.com/office/drawing/2014/main" val="150111073"/>
                    </a:ext>
                  </a:extLst>
                </a:gridCol>
                <a:gridCol w="957835">
                  <a:extLst>
                    <a:ext uri="{9D8B030D-6E8A-4147-A177-3AD203B41FA5}">
                      <a16:colId xmlns:a16="http://schemas.microsoft.com/office/drawing/2014/main" val="1216526364"/>
                    </a:ext>
                  </a:extLst>
                </a:gridCol>
                <a:gridCol w="957835">
                  <a:extLst>
                    <a:ext uri="{9D8B030D-6E8A-4147-A177-3AD203B41FA5}">
                      <a16:colId xmlns:a16="http://schemas.microsoft.com/office/drawing/2014/main" val="1883661684"/>
                    </a:ext>
                  </a:extLst>
                </a:gridCol>
                <a:gridCol w="957835">
                  <a:extLst>
                    <a:ext uri="{9D8B030D-6E8A-4147-A177-3AD203B41FA5}">
                      <a16:colId xmlns:a16="http://schemas.microsoft.com/office/drawing/2014/main" val="2861067181"/>
                    </a:ext>
                  </a:extLst>
                </a:gridCol>
              </a:tblGrid>
              <a:tr h="696452">
                <a:tc rowSpan="2">
                  <a:txBody>
                    <a:bodyPr/>
                    <a:lstStyle/>
                    <a:p>
                      <a:pPr algn="ctr" rtl="0" fontAlgn="ctr"/>
                      <a:r>
                        <a:rPr lang="en-US" sz="1600" b="1" i="0" u="none" strike="noStrike" dirty="0">
                          <a:solidFill>
                            <a:srgbClr val="000000"/>
                          </a:solidFill>
                          <a:effectLst/>
                          <a:latin typeface="Calibri" panose="020F0502020204030204" pitchFamily="34" charset="0"/>
                        </a:rPr>
                        <a:t>2027 HSA Seed Amounts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rtl="0" fontAlgn="ctr"/>
                      <a:r>
                        <a:rPr lang="en-US" sz="1600" b="1" i="0" u="none" strike="noStrike" dirty="0">
                          <a:solidFill>
                            <a:srgbClr val="000000"/>
                          </a:solidFill>
                          <a:effectLst/>
                          <a:latin typeface="Calibri" panose="020F0502020204030204" pitchFamily="34" charset="0"/>
                        </a:rPr>
                        <a:t>10 Month </a:t>
                      </a:r>
                      <a:br>
                        <a:rPr lang="en-US" sz="1600" b="1" i="0" u="none" strike="noStrike" dirty="0">
                          <a:solidFill>
                            <a:srgbClr val="000000"/>
                          </a:solidFill>
                          <a:effectLst/>
                          <a:latin typeface="Calibri" panose="020F0502020204030204" pitchFamily="34" charset="0"/>
                        </a:rPr>
                      </a:br>
                      <a:r>
                        <a:rPr lang="en-US" sz="1600" b="1" i="0" u="none" strike="noStrike" dirty="0">
                          <a:solidFill>
                            <a:srgbClr val="000000"/>
                          </a:solidFill>
                          <a:effectLst/>
                          <a:latin typeface="Calibri" panose="020F0502020204030204" pitchFamily="34" charset="0"/>
                        </a:rPr>
                        <a:t>University Seed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rtl="0" fontAlgn="ctr"/>
                      <a:r>
                        <a:rPr lang="en-US" sz="1600" b="1" i="0" u="none" strike="noStrike">
                          <a:solidFill>
                            <a:srgbClr val="000000"/>
                          </a:solidFill>
                          <a:effectLst/>
                          <a:latin typeface="Calibri" panose="020F0502020204030204" pitchFamily="34" charset="0"/>
                        </a:rPr>
                        <a:t>10 Month Employee Required 25% Match</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rtl="0" fontAlgn="ctr"/>
                      <a:r>
                        <a:rPr lang="en-US" sz="1600" b="1" i="0" u="none" strike="noStrike" dirty="0">
                          <a:solidFill>
                            <a:srgbClr val="000000"/>
                          </a:solidFill>
                          <a:effectLst/>
                          <a:latin typeface="Calibri" panose="020F0502020204030204" pitchFamily="34" charset="0"/>
                        </a:rPr>
                        <a:t>12 Month </a:t>
                      </a:r>
                      <a:br>
                        <a:rPr lang="en-US" sz="1600" b="1" i="0" u="none" strike="noStrike" dirty="0">
                          <a:solidFill>
                            <a:srgbClr val="000000"/>
                          </a:solidFill>
                          <a:effectLst/>
                          <a:latin typeface="Calibri" panose="020F0502020204030204" pitchFamily="34" charset="0"/>
                        </a:rPr>
                      </a:br>
                      <a:r>
                        <a:rPr lang="en-US" sz="1600" b="1" i="0" u="none" strike="noStrike" dirty="0">
                          <a:solidFill>
                            <a:srgbClr val="000000"/>
                          </a:solidFill>
                          <a:effectLst/>
                          <a:latin typeface="Calibri" panose="020F0502020204030204" pitchFamily="34" charset="0"/>
                        </a:rPr>
                        <a:t>University Seed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rtl="0" fontAlgn="ctr"/>
                      <a:r>
                        <a:rPr lang="en-US" sz="1600" b="1" i="0" u="none" strike="noStrike">
                          <a:solidFill>
                            <a:srgbClr val="000000"/>
                          </a:solidFill>
                          <a:effectLst/>
                          <a:latin typeface="Calibri" panose="020F0502020204030204" pitchFamily="34" charset="0"/>
                        </a:rPr>
                        <a:t>12 Month Employee Required 25% Match</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929429825"/>
                  </a:ext>
                </a:extLst>
              </a:tr>
              <a:tr h="240414">
                <a:tc vMerge="1">
                  <a:txBody>
                    <a:bodyPr/>
                    <a:lstStyle/>
                    <a:p>
                      <a:endParaRPr lang="en-US"/>
                    </a:p>
                  </a:txBody>
                  <a:tcPr/>
                </a:tc>
                <a:tc>
                  <a:txBody>
                    <a:bodyPr/>
                    <a:lstStyle/>
                    <a:p>
                      <a:pPr algn="ctr" rtl="0" fontAlgn="ctr"/>
                      <a:r>
                        <a:rPr lang="en-US" sz="1400" b="0" i="0" u="none" strike="noStrike">
                          <a:solidFill>
                            <a:srgbClr val="FF0000"/>
                          </a:solidFill>
                          <a:effectLst/>
                          <a:latin typeface="Calibri" panose="020F0502020204030204" pitchFamily="34" charset="0"/>
                        </a:rPr>
                        <a:t>Biweekly</a:t>
                      </a:r>
                    </a:p>
                  </a:txBody>
                  <a:tcPr marL="9525" marR="9525" marT="9525"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400" b="0" i="0" u="none" strike="noStrike">
                          <a:solidFill>
                            <a:srgbClr val="000000"/>
                          </a:solidFill>
                          <a:effectLst/>
                          <a:latin typeface="Calibri" panose="020F0502020204030204" pitchFamily="34" charset="0"/>
                        </a:rPr>
                        <a:t>Annual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400" b="0" i="0" u="none" strike="noStrike">
                          <a:solidFill>
                            <a:srgbClr val="FF0000"/>
                          </a:solidFill>
                          <a:effectLst/>
                          <a:latin typeface="Calibri" panose="020F0502020204030204" pitchFamily="34" charset="0"/>
                        </a:rPr>
                        <a:t>Biweekly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400" b="0" i="0" u="none" strike="noStrike">
                          <a:solidFill>
                            <a:srgbClr val="000000"/>
                          </a:solidFill>
                          <a:effectLst/>
                          <a:latin typeface="Calibri" panose="020F0502020204030204" pitchFamily="34" charset="0"/>
                        </a:rPr>
                        <a:t>Annual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400" b="0" i="0" u="none" strike="noStrike">
                          <a:solidFill>
                            <a:srgbClr val="FF0000"/>
                          </a:solidFill>
                          <a:effectLst/>
                          <a:latin typeface="Calibri" panose="020F0502020204030204" pitchFamily="34" charset="0"/>
                        </a:rPr>
                        <a:t>Biweekly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400" b="0" i="0" u="none" strike="noStrike">
                          <a:solidFill>
                            <a:srgbClr val="000000"/>
                          </a:solidFill>
                          <a:effectLst/>
                          <a:latin typeface="Calibri" panose="020F0502020204030204" pitchFamily="34" charset="0"/>
                        </a:rPr>
                        <a:t>Annual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400" b="0" i="0" u="none" strike="noStrike">
                          <a:solidFill>
                            <a:srgbClr val="FF0000"/>
                          </a:solidFill>
                          <a:effectLst/>
                          <a:latin typeface="Calibri" panose="020F0502020204030204" pitchFamily="34" charset="0"/>
                        </a:rPr>
                        <a:t>Biweekly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400" b="0" i="0" u="none" strike="noStrike">
                          <a:solidFill>
                            <a:srgbClr val="000000"/>
                          </a:solidFill>
                          <a:effectLst/>
                          <a:latin typeface="Calibri" panose="020F0502020204030204" pitchFamily="34" charset="0"/>
                        </a:rPr>
                        <a:t>Annual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46229260"/>
                  </a:ext>
                </a:extLst>
              </a:tr>
              <a:tr h="273291">
                <a:tc>
                  <a:txBody>
                    <a:bodyPr/>
                    <a:lstStyle/>
                    <a:p>
                      <a:pPr algn="l" rtl="0" fontAlgn="ctr"/>
                      <a:r>
                        <a:rPr lang="en-US" sz="1600" b="0" i="0" u="none" strike="noStrike" dirty="0">
                          <a:solidFill>
                            <a:srgbClr val="000000"/>
                          </a:solidFill>
                          <a:effectLst/>
                          <a:latin typeface="Calibri" panose="020F0502020204030204" pitchFamily="34" charset="0"/>
                        </a:rPr>
                        <a:t>Single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600" b="0" i="0" u="none" strike="noStrike" dirty="0">
                          <a:solidFill>
                            <a:schemeClr val="tx1"/>
                          </a:solidFill>
                          <a:effectLst/>
                          <a:latin typeface="Calibri" panose="020F0502020204030204" pitchFamily="34" charset="0"/>
                        </a:rPr>
                        <a:t>$29.38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600" b="0" i="0" u="none" strike="noStrike" dirty="0">
                          <a:solidFill>
                            <a:schemeClr val="tx1"/>
                          </a:solidFill>
                          <a:effectLst/>
                          <a:latin typeface="Calibri" panose="020F0502020204030204" pitchFamily="34" charset="0"/>
                        </a:rPr>
                        <a:t>$528.84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600" b="0" i="0" u="none" strike="noStrike" dirty="0">
                          <a:solidFill>
                            <a:schemeClr val="tx1"/>
                          </a:solidFill>
                          <a:effectLst/>
                          <a:latin typeface="Calibri" panose="020F0502020204030204" pitchFamily="34" charset="0"/>
                        </a:rPr>
                        <a:t>$7.35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600" b="0" i="0" u="none" strike="noStrike" dirty="0">
                          <a:solidFill>
                            <a:schemeClr val="tx1"/>
                          </a:solidFill>
                          <a:effectLst/>
                          <a:latin typeface="Calibri" panose="020F0502020204030204" pitchFamily="34" charset="0"/>
                        </a:rPr>
                        <a:t>$132.30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600" b="0" i="0" u="none" strike="noStrike" dirty="0">
                          <a:solidFill>
                            <a:schemeClr val="tx1"/>
                          </a:solidFill>
                          <a:effectLst/>
                          <a:latin typeface="Calibri" panose="020F0502020204030204" pitchFamily="34" charset="0"/>
                        </a:rPr>
                        <a:t>$20.34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600" b="0" i="0" u="none" strike="noStrike" dirty="0">
                          <a:solidFill>
                            <a:schemeClr val="tx1"/>
                          </a:solidFill>
                          <a:effectLst/>
                          <a:latin typeface="Calibri" panose="020F0502020204030204" pitchFamily="34" charset="0"/>
                        </a:rPr>
                        <a:t>$528.84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600" b="0" i="0" u="none" strike="noStrike" dirty="0">
                          <a:solidFill>
                            <a:schemeClr val="tx1"/>
                          </a:solidFill>
                          <a:effectLst/>
                          <a:latin typeface="Calibri" panose="020F0502020204030204" pitchFamily="34" charset="0"/>
                        </a:rPr>
                        <a:t>$5.09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600" b="0" i="0" u="none" strike="noStrike" dirty="0">
                          <a:solidFill>
                            <a:schemeClr val="tx1"/>
                          </a:solidFill>
                          <a:effectLst/>
                          <a:latin typeface="Calibri" panose="020F0502020204030204" pitchFamily="34" charset="0"/>
                        </a:rPr>
                        <a:t>$132.34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5227990"/>
                  </a:ext>
                </a:extLst>
              </a:tr>
              <a:tr h="391554">
                <a:tc>
                  <a:txBody>
                    <a:bodyPr/>
                    <a:lstStyle/>
                    <a:p>
                      <a:pPr algn="l" rtl="0" fontAlgn="ctr"/>
                      <a:r>
                        <a:rPr lang="en-US" sz="1600" b="0" i="0" u="none" strike="noStrike" dirty="0">
                          <a:solidFill>
                            <a:srgbClr val="000000"/>
                          </a:solidFill>
                          <a:effectLst/>
                          <a:latin typeface="Calibri" panose="020F0502020204030204" pitchFamily="34" charset="0"/>
                        </a:rPr>
                        <a:t>EE+CH/Family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600" b="0" i="0" u="none" strike="noStrike" dirty="0">
                          <a:solidFill>
                            <a:schemeClr val="tx1"/>
                          </a:solidFill>
                          <a:effectLst/>
                          <a:latin typeface="Calibri" panose="020F0502020204030204" pitchFamily="34" charset="0"/>
                        </a:rPr>
                        <a:t>$73.45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600" b="0" i="0" u="none" strike="noStrike" dirty="0">
                          <a:solidFill>
                            <a:schemeClr val="tx1"/>
                          </a:solidFill>
                          <a:effectLst/>
                          <a:latin typeface="Calibri" panose="020F0502020204030204" pitchFamily="34" charset="0"/>
                        </a:rPr>
                        <a:t>$1,322.10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600" b="0" i="0" u="none" strike="noStrike" dirty="0">
                          <a:solidFill>
                            <a:schemeClr val="tx1"/>
                          </a:solidFill>
                          <a:effectLst/>
                          <a:latin typeface="Calibri" panose="020F0502020204030204" pitchFamily="34" charset="0"/>
                        </a:rPr>
                        <a:t>$18.36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600" b="0" i="0" u="none" strike="noStrike" dirty="0">
                          <a:solidFill>
                            <a:schemeClr val="tx1"/>
                          </a:solidFill>
                          <a:effectLst/>
                          <a:latin typeface="Calibri" panose="020F0502020204030204" pitchFamily="34" charset="0"/>
                        </a:rPr>
                        <a:t>$330.48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600" b="0" i="0" u="none" strike="noStrike" dirty="0">
                          <a:solidFill>
                            <a:schemeClr val="tx1"/>
                          </a:solidFill>
                          <a:effectLst/>
                          <a:latin typeface="Calibri" panose="020F0502020204030204" pitchFamily="34" charset="0"/>
                        </a:rPr>
                        <a:t>$50.85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600" b="0" i="0" u="none" strike="noStrike" dirty="0">
                          <a:solidFill>
                            <a:schemeClr val="tx1"/>
                          </a:solidFill>
                          <a:effectLst/>
                          <a:latin typeface="Calibri" panose="020F0502020204030204" pitchFamily="34" charset="0"/>
                        </a:rPr>
                        <a:t>$1,322.10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600" b="0" i="0" u="none" strike="noStrike" dirty="0">
                          <a:solidFill>
                            <a:schemeClr val="tx1"/>
                          </a:solidFill>
                          <a:effectLst/>
                          <a:latin typeface="Calibri" panose="020F0502020204030204" pitchFamily="34" charset="0"/>
                        </a:rPr>
                        <a:t>$12.71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rtl="0" fontAlgn="ctr"/>
                      <a:r>
                        <a:rPr lang="en-US" sz="1600" b="0" i="0" u="none" strike="noStrike" dirty="0">
                          <a:solidFill>
                            <a:schemeClr val="tx1"/>
                          </a:solidFill>
                          <a:effectLst/>
                          <a:latin typeface="Calibri" panose="020F0502020204030204" pitchFamily="34" charset="0"/>
                        </a:rPr>
                        <a:t>$330.46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159907843"/>
                  </a:ext>
                </a:extLst>
              </a:tr>
              <a:tr h="273291">
                <a:tc rowSpan="3">
                  <a:txBody>
                    <a:bodyPr/>
                    <a:lstStyle/>
                    <a:p>
                      <a:pPr algn="l" rtl="0" fontAlgn="ctr"/>
                      <a:r>
                        <a:rPr lang="en-US" sz="1600" b="0" i="0" u="none" strike="noStrike" dirty="0">
                          <a:solidFill>
                            <a:srgbClr val="000000"/>
                          </a:solidFill>
                          <a:effectLst/>
                          <a:latin typeface="Calibri" panose="020F0502020204030204" pitchFamily="34" charset="0"/>
                        </a:rPr>
                        <a:t>2027 Totals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rtl="0" fontAlgn="ctr"/>
                      <a:r>
                        <a:rPr lang="en-US" sz="1600" b="0" i="0" u="none" strike="noStrike" dirty="0">
                          <a:solidFill>
                            <a:srgbClr val="000000"/>
                          </a:solidFill>
                          <a:effectLst/>
                          <a:latin typeface="Calibri" panose="020F0502020204030204" pitchFamily="34" charset="0"/>
                        </a:rPr>
                        <a:t>Single Contribution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rtl="0" fontAlgn="ctr"/>
                      <a:r>
                        <a:rPr lang="en-US" sz="1600" b="0" i="0" u="none" strike="noStrike" dirty="0">
                          <a:solidFill>
                            <a:srgbClr val="000000"/>
                          </a:solidFill>
                          <a:effectLst/>
                          <a:latin typeface="Calibri" panose="020F0502020204030204" pitchFamily="34" charset="0"/>
                        </a:rPr>
                        <a:t>EE+CH/Family Contribution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08794765"/>
                  </a:ext>
                </a:extLst>
              </a:tr>
              <a:tr h="273291">
                <a:tc vMerge="1">
                  <a:txBody>
                    <a:bodyPr/>
                    <a:lstStyle/>
                    <a:p>
                      <a:endParaRPr lang="en-US"/>
                    </a:p>
                  </a:txBody>
                  <a:tcPr/>
                </a:tc>
                <a:tc gridSpan="4">
                  <a:txBody>
                    <a:bodyPr/>
                    <a:lstStyle/>
                    <a:p>
                      <a:pPr algn="ctr" rtl="0" fontAlgn="ctr"/>
                      <a:r>
                        <a:rPr lang="en-US" sz="1600" b="0" i="0" u="none" strike="noStrike">
                          <a:solidFill>
                            <a:srgbClr val="000000"/>
                          </a:solidFill>
                          <a:effectLst/>
                          <a:latin typeface="Calibri" panose="020F0502020204030204" pitchFamily="34" charset="0"/>
                        </a:rPr>
                        <a:t>(University + Employee)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rtl="0" fontAlgn="ctr"/>
                      <a:r>
                        <a:rPr lang="en-US" sz="1600" b="0" i="0" u="none" strike="noStrike">
                          <a:solidFill>
                            <a:srgbClr val="000000"/>
                          </a:solidFill>
                          <a:effectLst/>
                          <a:latin typeface="Calibri" panose="020F0502020204030204" pitchFamily="34" charset="0"/>
                        </a:rPr>
                        <a:t>(University + Employee)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1017064"/>
                  </a:ext>
                </a:extLst>
              </a:tr>
              <a:tr h="273291">
                <a:tc vMerge="1">
                  <a:txBody>
                    <a:bodyPr/>
                    <a:lstStyle/>
                    <a:p>
                      <a:endParaRPr lang="en-US"/>
                    </a:p>
                  </a:txBody>
                  <a:tcPr/>
                </a:tc>
                <a:tc gridSpan="4">
                  <a:txBody>
                    <a:bodyPr/>
                    <a:lstStyle/>
                    <a:p>
                      <a:pPr algn="ctr" rtl="0" fontAlgn="ctr"/>
                      <a:r>
                        <a:rPr lang="en-US" sz="1600" b="0" i="0" u="none" strike="noStrike" dirty="0">
                          <a:solidFill>
                            <a:srgbClr val="000000"/>
                          </a:solidFill>
                          <a:effectLst/>
                          <a:latin typeface="Calibri" panose="020F0502020204030204" pitchFamily="34" charset="0"/>
                        </a:rPr>
                        <a:t>$661.14</a:t>
                      </a:r>
                      <a:r>
                        <a:rPr lang="en-US" sz="1600" b="0" i="0" u="none" strike="noStrike" dirty="0">
                          <a:solidFill>
                            <a:srgbClr val="000000"/>
                          </a:solidFill>
                          <a:effectLst/>
                          <a:highlight>
                            <a:srgbClr val="00FF00"/>
                          </a:highligh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rtl="0" fontAlgn="ctr"/>
                      <a:r>
                        <a:rPr lang="en-US" sz="1600" b="0" i="0" u="none" strike="noStrike" dirty="0">
                          <a:solidFill>
                            <a:srgbClr val="000000"/>
                          </a:solidFill>
                          <a:effectLst/>
                          <a:latin typeface="Calibri" panose="020F0502020204030204" pitchFamily="34" charset="0"/>
                        </a:rPr>
                        <a:t>$1,652.56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08670433"/>
                  </a:ext>
                </a:extLst>
              </a:tr>
            </a:tbl>
          </a:graphicData>
        </a:graphic>
      </p:graphicFrame>
      <p:pic>
        <p:nvPicPr>
          <p:cNvPr id="55" name="Audio 54">
            <a:hlinkClick r:id="" action="ppaction://media"/>
            <a:extLst>
              <a:ext uri="{FF2B5EF4-FFF2-40B4-BE49-F238E27FC236}">
                <a16:creationId xmlns:a16="http://schemas.microsoft.com/office/drawing/2014/main" id="{4BDF2976-1B61-CBA5-ACD4-18696ADDBED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23524834"/>
      </p:ext>
    </p:extLst>
  </p:cSld>
  <p:clrMapOvr>
    <a:masterClrMapping/>
  </p:clrMapOvr>
  <mc:AlternateContent xmlns:mc="http://schemas.openxmlformats.org/markup-compatibility/2006" xmlns:p14="http://schemas.microsoft.com/office/powerpoint/2010/main">
    <mc:Choice Requires="p14">
      <p:transition spd="slow" p14:dur="2000" advTm="65968"/>
    </mc:Choice>
    <mc:Fallback xmlns="">
      <p:transition spd="slow" advTm="65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sp>
        <p:nvSpPr>
          <p:cNvPr id="5" name="TextBox 4">
            <a:extLst>
              <a:ext uri="{FF2B5EF4-FFF2-40B4-BE49-F238E27FC236}">
                <a16:creationId xmlns:a16="http://schemas.microsoft.com/office/drawing/2014/main" id="{82B910EF-E726-5818-A889-725B53387E07}"/>
              </a:ext>
            </a:extLst>
          </p:cNvPr>
          <p:cNvSpPr txBox="1"/>
          <p:nvPr/>
        </p:nvSpPr>
        <p:spPr>
          <a:xfrm>
            <a:off x="1400432" y="531587"/>
            <a:ext cx="10066638" cy="714524"/>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Flexible Spending Accounts (FSA)</a:t>
            </a:r>
            <a:endParaRPr lang="en-US" sz="4000" b="1" dirty="0">
              <a:solidFill>
                <a:srgbClr val="C00000"/>
              </a:solidFill>
            </a:endParaRPr>
          </a:p>
        </p:txBody>
      </p:sp>
      <p:sp>
        <p:nvSpPr>
          <p:cNvPr id="6" name="TextBox 5">
            <a:extLst>
              <a:ext uri="{FF2B5EF4-FFF2-40B4-BE49-F238E27FC236}">
                <a16:creationId xmlns:a16="http://schemas.microsoft.com/office/drawing/2014/main" id="{672D4A30-C7D7-73E9-9995-40F72F3537B2}"/>
              </a:ext>
            </a:extLst>
          </p:cNvPr>
          <p:cNvSpPr txBox="1"/>
          <p:nvPr/>
        </p:nvSpPr>
        <p:spPr>
          <a:xfrm>
            <a:off x="1506583" y="1596213"/>
            <a:ext cx="9657806" cy="646331"/>
          </a:xfrm>
          <a:prstGeom prst="rect">
            <a:avLst/>
          </a:prstGeom>
          <a:noFill/>
        </p:spPr>
        <p:txBody>
          <a:bodyPr wrap="square">
            <a:spAutoFit/>
          </a:bodyPr>
          <a:lstStyle/>
          <a:p>
            <a:r>
              <a:rPr lang="en-US" sz="1800" b="0" dirty="0">
                <a:solidFill>
                  <a:schemeClr val="tx1"/>
                </a:solidFill>
                <a:latin typeface="Helvetica" panose="020B0604020202020204" pitchFamily="34" charset="0"/>
                <a:cs typeface="Helvetica" panose="020B0604020202020204" pitchFamily="34" charset="0"/>
              </a:rPr>
              <a:t>This account lets you use pre-tax dollars to pay for eligible health care expenses for you, your spouse and your eligible dependents</a:t>
            </a:r>
            <a:endParaRPr lang="en-US" sz="1800" b="0" dirty="0">
              <a:solidFill>
                <a:schemeClr val="tx1"/>
              </a:solidFill>
            </a:endParaRPr>
          </a:p>
        </p:txBody>
      </p:sp>
      <p:graphicFrame>
        <p:nvGraphicFramePr>
          <p:cNvPr id="7" name="Content Placeholder 7">
            <a:extLst>
              <a:ext uri="{FF2B5EF4-FFF2-40B4-BE49-F238E27FC236}">
                <a16:creationId xmlns:a16="http://schemas.microsoft.com/office/drawing/2014/main" id="{746657AC-015B-DDFC-3DED-5C3A8D974B2D}"/>
              </a:ext>
            </a:extLst>
          </p:cNvPr>
          <p:cNvGraphicFramePr>
            <a:graphicFrameLocks/>
          </p:cNvGraphicFramePr>
          <p:nvPr>
            <p:extLst>
              <p:ext uri="{D42A27DB-BD31-4B8C-83A1-F6EECF244321}">
                <p14:modId xmlns:p14="http://schemas.microsoft.com/office/powerpoint/2010/main" val="425950124"/>
              </p:ext>
            </p:extLst>
          </p:nvPr>
        </p:nvGraphicFramePr>
        <p:xfrm>
          <a:off x="247135" y="2391065"/>
          <a:ext cx="11697729" cy="2808595"/>
        </p:xfrm>
        <a:graphic>
          <a:graphicData uri="http://schemas.openxmlformats.org/drawingml/2006/table">
            <a:tbl>
              <a:tblPr firstRow="1" bandRow="1">
                <a:tableStyleId>{073A0DAA-6AF3-43AB-8588-CEC1D06C72B9}</a:tableStyleId>
              </a:tblPr>
              <a:tblGrid>
                <a:gridCol w="3899243">
                  <a:extLst>
                    <a:ext uri="{9D8B030D-6E8A-4147-A177-3AD203B41FA5}">
                      <a16:colId xmlns:a16="http://schemas.microsoft.com/office/drawing/2014/main" val="2364589111"/>
                    </a:ext>
                  </a:extLst>
                </a:gridCol>
                <a:gridCol w="3899243">
                  <a:extLst>
                    <a:ext uri="{9D8B030D-6E8A-4147-A177-3AD203B41FA5}">
                      <a16:colId xmlns:a16="http://schemas.microsoft.com/office/drawing/2014/main" val="806839245"/>
                    </a:ext>
                  </a:extLst>
                </a:gridCol>
                <a:gridCol w="3899243">
                  <a:extLst>
                    <a:ext uri="{9D8B030D-6E8A-4147-A177-3AD203B41FA5}">
                      <a16:colId xmlns:a16="http://schemas.microsoft.com/office/drawing/2014/main" val="27208364"/>
                    </a:ext>
                  </a:extLst>
                </a:gridCol>
              </a:tblGrid>
              <a:tr h="345102">
                <a:tc>
                  <a:txBody>
                    <a:bodyPr/>
                    <a:lstStyle/>
                    <a:p>
                      <a:r>
                        <a:rPr lang="en-US" sz="1600" dirty="0"/>
                        <a:t>Dependent Care FSA</a:t>
                      </a:r>
                    </a:p>
                  </a:txBody>
                  <a:tcPr/>
                </a:tc>
                <a:tc>
                  <a:txBody>
                    <a:bodyPr/>
                    <a:lstStyle/>
                    <a:p>
                      <a:r>
                        <a:rPr lang="en-US" sz="1600" dirty="0"/>
                        <a:t>Health Care FSA (General Purpose)</a:t>
                      </a:r>
                    </a:p>
                  </a:txBody>
                  <a:tcPr/>
                </a:tc>
                <a:tc>
                  <a:txBody>
                    <a:bodyPr/>
                    <a:lstStyle/>
                    <a:p>
                      <a:r>
                        <a:rPr lang="en-US" sz="1600" dirty="0"/>
                        <a:t>Limited</a:t>
                      </a:r>
                      <a:r>
                        <a:rPr lang="en-US" sz="1600" baseline="0" dirty="0"/>
                        <a:t> Purpose Health FSA</a:t>
                      </a:r>
                    </a:p>
                    <a:p>
                      <a:r>
                        <a:rPr lang="en-US" sz="1200" baseline="0" dirty="0"/>
                        <a:t>(for employees also contributing to an HSA)</a:t>
                      </a:r>
                      <a:endParaRPr lang="en-US" sz="1200" dirty="0"/>
                    </a:p>
                  </a:txBody>
                  <a:tcPr/>
                </a:tc>
                <a:extLst>
                  <a:ext uri="{0D108BD9-81ED-4DB2-BD59-A6C34878D82A}">
                    <a16:rowId xmlns:a16="http://schemas.microsoft.com/office/drawing/2014/main" val="3535347392"/>
                  </a:ext>
                </a:extLst>
              </a:tr>
              <a:tr h="569381">
                <a:tc>
                  <a:txBody>
                    <a:bodyPr/>
                    <a:lstStyle/>
                    <a:p>
                      <a:pPr marL="285750" indent="-285750">
                        <a:buFont typeface="Arial" panose="020B0604020202020204" pitchFamily="34" charset="0"/>
                        <a:buChar char="•"/>
                      </a:pPr>
                      <a:r>
                        <a:rPr lang="en-US" sz="1600" dirty="0"/>
                        <a:t>For your adult or child </a:t>
                      </a:r>
                      <a:r>
                        <a:rPr lang="en-US" sz="1600" b="1" u="sng" dirty="0"/>
                        <a:t>day care </a:t>
                      </a:r>
                      <a:r>
                        <a:rPr lang="en-US" sz="1600" dirty="0"/>
                        <a:t>expenses</a:t>
                      </a:r>
                    </a:p>
                  </a:txBody>
                  <a:tcPr/>
                </a:tc>
                <a:tc>
                  <a:txBody>
                    <a:bodyPr/>
                    <a:lstStyle/>
                    <a:p>
                      <a:pPr marL="285750" indent="-285750">
                        <a:buFont typeface="Arial" panose="020B0604020202020204" pitchFamily="34" charset="0"/>
                        <a:buChar char="•"/>
                      </a:pPr>
                      <a:r>
                        <a:rPr lang="en-US" sz="1600" dirty="0">
                          <a:solidFill>
                            <a:schemeClr val="tx1"/>
                          </a:solidFill>
                        </a:rPr>
                        <a:t>For you and your dependents’ eligible out-of-pocket</a:t>
                      </a:r>
                      <a:r>
                        <a:rPr lang="en-US" sz="1600" baseline="0" dirty="0">
                          <a:solidFill>
                            <a:schemeClr val="tx1"/>
                          </a:solidFill>
                        </a:rPr>
                        <a:t> expenses</a:t>
                      </a:r>
                      <a:endParaRPr lang="en-US" sz="1600" dirty="0">
                        <a:solidFill>
                          <a:schemeClr val="tx1"/>
                        </a:solidFill>
                      </a:endParaRPr>
                    </a:p>
                  </a:txBody>
                  <a:tcPr/>
                </a:tc>
                <a:tc>
                  <a:txBody>
                    <a:bodyPr/>
                    <a:lstStyle/>
                    <a:p>
                      <a:pPr marL="285750" indent="-285750">
                        <a:buFont typeface="Arial" panose="020B0604020202020204" pitchFamily="34" charset="0"/>
                        <a:buChar char="•"/>
                      </a:pPr>
                      <a:r>
                        <a:rPr lang="en-US" sz="1600" dirty="0">
                          <a:solidFill>
                            <a:schemeClr val="tx1"/>
                          </a:solidFill>
                        </a:rPr>
                        <a:t>For you and your dependents’ eligible out-of-pocket</a:t>
                      </a:r>
                      <a:r>
                        <a:rPr lang="en-US" sz="1600" baseline="0" dirty="0">
                          <a:solidFill>
                            <a:schemeClr val="tx1"/>
                          </a:solidFill>
                        </a:rPr>
                        <a:t> </a:t>
                      </a:r>
                      <a:r>
                        <a:rPr lang="en-US" sz="1600" b="1" baseline="0" dirty="0">
                          <a:solidFill>
                            <a:schemeClr val="tx1"/>
                          </a:solidFill>
                        </a:rPr>
                        <a:t>dental and vision </a:t>
                      </a:r>
                      <a:r>
                        <a:rPr lang="en-US" sz="1600" baseline="0" dirty="0">
                          <a:solidFill>
                            <a:schemeClr val="tx1"/>
                          </a:solidFill>
                        </a:rPr>
                        <a:t>expenses</a:t>
                      </a:r>
                      <a:endParaRPr lang="en-US" sz="1600" dirty="0">
                        <a:solidFill>
                          <a:schemeClr val="tx1"/>
                        </a:solidFill>
                      </a:endParaRPr>
                    </a:p>
                  </a:txBody>
                  <a:tcPr/>
                </a:tc>
                <a:extLst>
                  <a:ext uri="{0D108BD9-81ED-4DB2-BD59-A6C34878D82A}">
                    <a16:rowId xmlns:a16="http://schemas.microsoft.com/office/drawing/2014/main" val="3177812564"/>
                  </a:ext>
                </a:extLst>
              </a:tr>
              <a:tr h="400675">
                <a:tc>
                  <a:txBody>
                    <a:bodyPr/>
                    <a:lstStyle/>
                    <a:p>
                      <a:pPr marL="285750" indent="-285750">
                        <a:buFont typeface="Arial" panose="020B0604020202020204" pitchFamily="34" charset="0"/>
                        <a:buChar char="•"/>
                      </a:pPr>
                      <a:r>
                        <a:rPr lang="en-US" sz="1600" dirty="0"/>
                        <a:t>Contribute up to $7,500</a:t>
                      </a:r>
                      <a:r>
                        <a:rPr lang="en-US" sz="1600" baseline="0" dirty="0"/>
                        <a:t> (pre-tax)</a:t>
                      </a:r>
                      <a:endParaRPr lang="en-US" sz="1600" dirty="0"/>
                    </a:p>
                  </a:txBody>
                  <a:tcPr/>
                </a:tc>
                <a:tc>
                  <a:txBody>
                    <a:bodyPr/>
                    <a:lstStyle/>
                    <a:p>
                      <a:pPr marL="285750" indent="-285750">
                        <a:buFont typeface="Arial" panose="020B0604020202020204" pitchFamily="34" charset="0"/>
                        <a:buChar char="•"/>
                      </a:pPr>
                      <a:r>
                        <a:rPr lang="en-US" sz="1600" dirty="0">
                          <a:solidFill>
                            <a:schemeClr val="tx1"/>
                          </a:solidFill>
                        </a:rPr>
                        <a:t>Contribute up to $3,400</a:t>
                      </a:r>
                      <a:r>
                        <a:rPr lang="en-US" sz="1600" baseline="0" dirty="0">
                          <a:solidFill>
                            <a:schemeClr val="tx1"/>
                          </a:solidFill>
                        </a:rPr>
                        <a:t> (pre-tax)</a:t>
                      </a:r>
                      <a:endParaRPr lang="en-US" sz="1600" dirty="0">
                        <a:solidFill>
                          <a:schemeClr val="tx1"/>
                        </a:solidFill>
                      </a:endParaRPr>
                    </a:p>
                  </a:txBody>
                  <a:tcPr/>
                </a:tc>
                <a:tc>
                  <a:txBody>
                    <a:bodyPr/>
                    <a:lstStyle/>
                    <a:p>
                      <a:pPr marL="285750" indent="-285750">
                        <a:buFont typeface="Arial" panose="020B0604020202020204" pitchFamily="34" charset="0"/>
                        <a:buChar char="•"/>
                      </a:pPr>
                      <a:r>
                        <a:rPr lang="en-US" sz="1600" dirty="0">
                          <a:solidFill>
                            <a:schemeClr val="tx1"/>
                          </a:solidFill>
                        </a:rPr>
                        <a:t>Contribute up to $3,400</a:t>
                      </a:r>
                      <a:r>
                        <a:rPr lang="en-US" sz="1600" baseline="0" dirty="0">
                          <a:solidFill>
                            <a:schemeClr val="tx1"/>
                          </a:solidFill>
                        </a:rPr>
                        <a:t> (pre-tax)</a:t>
                      </a:r>
                      <a:endParaRPr lang="en-US" sz="1600" dirty="0">
                        <a:solidFill>
                          <a:schemeClr val="tx1"/>
                        </a:solidFill>
                      </a:endParaRPr>
                    </a:p>
                  </a:txBody>
                  <a:tcPr/>
                </a:tc>
                <a:extLst>
                  <a:ext uri="{0D108BD9-81ED-4DB2-BD59-A6C34878D82A}">
                    <a16:rowId xmlns:a16="http://schemas.microsoft.com/office/drawing/2014/main" val="3575018253"/>
                  </a:ext>
                </a:extLst>
              </a:tr>
              <a:tr h="906791">
                <a:tc>
                  <a:txBody>
                    <a:bodyPr/>
                    <a:lstStyle/>
                    <a:p>
                      <a:pPr marL="285750" indent="-285750">
                        <a:buFont typeface="Arial" panose="020B0604020202020204" pitchFamily="34" charset="0"/>
                        <a:buChar char="•"/>
                      </a:pPr>
                      <a:r>
                        <a:rPr lang="en-US" sz="1600" dirty="0"/>
                        <a:t>Election</a:t>
                      </a:r>
                      <a:r>
                        <a:rPr lang="en-US" sz="1600" baseline="0" dirty="0"/>
                        <a:t> amount is available on a reimbursement basis only. </a:t>
                      </a:r>
                    </a:p>
                    <a:p>
                      <a:pPr marL="285750" indent="-285750">
                        <a:buFont typeface="Arial" panose="020B0604020202020204" pitchFamily="34" charset="0"/>
                        <a:buChar char="•"/>
                      </a:pPr>
                      <a:r>
                        <a:rPr lang="en-US" sz="1600" baseline="0" dirty="0"/>
                        <a:t>$7,500 maximum contribution per household per year</a:t>
                      </a:r>
                      <a:endParaRPr lang="en-US" sz="1600" dirty="0"/>
                    </a:p>
                  </a:txBody>
                  <a:tcPr/>
                </a:tc>
                <a:tc>
                  <a:txBody>
                    <a:bodyPr/>
                    <a:lstStyle/>
                    <a:p>
                      <a:pPr marL="285750" indent="-285750">
                        <a:buFont typeface="Arial" panose="020B0604020202020204" pitchFamily="34" charset="0"/>
                        <a:buChar char="•"/>
                      </a:pPr>
                      <a:r>
                        <a:rPr lang="en-US" sz="1600" dirty="0"/>
                        <a:t>If you and your spouse both work and the plan</a:t>
                      </a:r>
                      <a:r>
                        <a:rPr lang="en-US" sz="1600" baseline="0" dirty="0"/>
                        <a:t> is offered by both employers, you can each contribute $</a:t>
                      </a:r>
                      <a:r>
                        <a:rPr lang="en-US" sz="1600" baseline="0" dirty="0">
                          <a:solidFill>
                            <a:schemeClr val="tx1"/>
                          </a:solidFill>
                        </a:rPr>
                        <a:t>3,400</a:t>
                      </a:r>
                      <a:r>
                        <a:rPr lang="en-US" sz="1600" baseline="0" dirty="0"/>
                        <a:t> in 2027</a:t>
                      </a:r>
                      <a:endParaRPr lang="en-US" sz="1600" dirty="0"/>
                    </a:p>
                  </a:txBody>
                  <a:tcPr/>
                </a:tc>
                <a:tc>
                  <a:txBody>
                    <a:bodyPr/>
                    <a:lstStyle/>
                    <a:p>
                      <a:pPr marL="285750" indent="-285750">
                        <a:buFont typeface="Arial" panose="020B0604020202020204" pitchFamily="34" charset="0"/>
                        <a:buChar char="•"/>
                      </a:pPr>
                      <a:r>
                        <a:rPr lang="en-US" sz="1600" dirty="0">
                          <a:solidFill>
                            <a:schemeClr val="tx1"/>
                          </a:solidFill>
                        </a:rPr>
                        <a:t>If you and your spouse both work and the plan</a:t>
                      </a:r>
                      <a:r>
                        <a:rPr lang="en-US" sz="1600" baseline="0" dirty="0">
                          <a:solidFill>
                            <a:schemeClr val="tx1"/>
                          </a:solidFill>
                        </a:rPr>
                        <a:t> is offered by both employers, you can each contribute $3,400 in 2027.</a:t>
                      </a:r>
                      <a:endParaRPr lang="en-US" sz="1600" dirty="0">
                        <a:solidFill>
                          <a:schemeClr val="tx1"/>
                        </a:solidFill>
                      </a:endParaRPr>
                    </a:p>
                  </a:txBody>
                  <a:tcPr/>
                </a:tc>
                <a:extLst>
                  <a:ext uri="{0D108BD9-81ED-4DB2-BD59-A6C34878D82A}">
                    <a16:rowId xmlns:a16="http://schemas.microsoft.com/office/drawing/2014/main" val="1946797095"/>
                  </a:ext>
                </a:extLst>
              </a:tr>
            </a:tbl>
          </a:graphicData>
        </a:graphic>
      </p:graphicFrame>
      <p:sp>
        <p:nvSpPr>
          <p:cNvPr id="8" name="TextBox 7">
            <a:extLst>
              <a:ext uri="{FF2B5EF4-FFF2-40B4-BE49-F238E27FC236}">
                <a16:creationId xmlns:a16="http://schemas.microsoft.com/office/drawing/2014/main" id="{585C4B28-D8F8-6744-9134-C7AB1CCDF4D9}"/>
              </a:ext>
            </a:extLst>
          </p:cNvPr>
          <p:cNvSpPr txBox="1"/>
          <p:nvPr/>
        </p:nvSpPr>
        <p:spPr>
          <a:xfrm>
            <a:off x="1730290" y="5490379"/>
            <a:ext cx="9468019" cy="523220"/>
          </a:xfrm>
          <a:prstGeom prst="rect">
            <a:avLst/>
          </a:prstGeom>
          <a:noFill/>
        </p:spPr>
        <p:txBody>
          <a:bodyPr wrap="square">
            <a:spAutoFit/>
          </a:bodyPr>
          <a:lstStyle/>
          <a:p>
            <a:pPr lvl="0">
              <a:defRPr/>
            </a:pPr>
            <a:r>
              <a:rPr lang="en-US" sz="1400" dirty="0">
                <a:solidFill>
                  <a:prstClr val="black"/>
                </a:solidFill>
                <a:latin typeface="Helvetica" panose="020B0604020202020204" pitchFamily="34" charset="0"/>
                <a:cs typeface="Helvetica" panose="020B0604020202020204" pitchFamily="34" charset="0"/>
              </a:rPr>
              <a:t>ESTIMATE YOUR CALENDAR YEAR ELECTION CAREFULLY! THESE ACCOUNTS ARE </a:t>
            </a:r>
            <a:r>
              <a:rPr lang="en-US" sz="1400" b="1" dirty="0">
                <a:solidFill>
                  <a:prstClr val="black"/>
                </a:solidFill>
                <a:latin typeface="Helvetica" panose="020B0604020202020204" pitchFamily="34" charset="0"/>
                <a:cs typeface="Helvetica" panose="020B0604020202020204" pitchFamily="34" charset="0"/>
              </a:rPr>
              <a:t>“USE IT OR LOSE IT”</a:t>
            </a:r>
          </a:p>
          <a:p>
            <a:pPr lvl="0">
              <a:defRPr/>
            </a:pPr>
            <a:r>
              <a:rPr lang="en-US" sz="1400" dirty="0">
                <a:solidFill>
                  <a:prstClr val="black"/>
                </a:solidFill>
                <a:latin typeface="Helvetica" panose="020B0604020202020204" pitchFamily="34" charset="0"/>
                <a:cs typeface="Helvetica" panose="020B0604020202020204" pitchFamily="34" charset="0"/>
              </a:rPr>
              <a:t>FLEX PLAN YEAR FOR BALL STATE IS JANUARY 1, 2027 – MARCH 15, 2028</a:t>
            </a:r>
          </a:p>
        </p:txBody>
      </p:sp>
      <p:pic>
        <p:nvPicPr>
          <p:cNvPr id="122" name="Audio 121">
            <a:hlinkClick r:id="" action="ppaction://media"/>
            <a:extLst>
              <a:ext uri="{FF2B5EF4-FFF2-40B4-BE49-F238E27FC236}">
                <a16:creationId xmlns:a16="http://schemas.microsoft.com/office/drawing/2014/main" id="{F7E855D5-9918-D65F-AFB7-553AECAE963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62259066"/>
      </p:ext>
    </p:extLst>
  </p:cSld>
  <p:clrMapOvr>
    <a:masterClrMapping/>
  </p:clrMapOvr>
  <mc:AlternateContent xmlns:mc="http://schemas.openxmlformats.org/markup-compatibility/2006" xmlns:p14="http://schemas.microsoft.com/office/powerpoint/2010/main">
    <mc:Choice Requires="p14">
      <p:transition spd="slow" p14:dur="2000" advTm="103699"/>
    </mc:Choice>
    <mc:Fallback xmlns="">
      <p:transition spd="slow" advTm="103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E1B0CDE-9E96-472C-A557-60E13CF8C180}"/>
              </a:ext>
            </a:extLst>
          </p:cNvPr>
          <p:cNvSpPr txBox="1"/>
          <p:nvPr/>
        </p:nvSpPr>
        <p:spPr>
          <a:xfrm>
            <a:off x="2074985" y="481212"/>
            <a:ext cx="8539528"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Flexible Spending Accounts (FSA)</a:t>
            </a:r>
            <a:endParaRPr lang="en-US" sz="4000" b="1" dirty="0">
              <a:solidFill>
                <a:srgbClr val="C00000"/>
              </a:solidFill>
            </a:endParaRPr>
          </a:p>
        </p:txBody>
      </p:sp>
      <p:sp>
        <p:nvSpPr>
          <p:cNvPr id="8" name="TextBox 7">
            <a:extLst>
              <a:ext uri="{FF2B5EF4-FFF2-40B4-BE49-F238E27FC236}">
                <a16:creationId xmlns:a16="http://schemas.microsoft.com/office/drawing/2014/main" id="{5CE83C0C-85CA-464B-B9D4-365F2B22EE96}"/>
              </a:ext>
            </a:extLst>
          </p:cNvPr>
          <p:cNvSpPr txBox="1"/>
          <p:nvPr/>
        </p:nvSpPr>
        <p:spPr>
          <a:xfrm>
            <a:off x="3182816" y="1789261"/>
            <a:ext cx="6781066" cy="461665"/>
          </a:xfrm>
          <a:prstGeom prst="rect">
            <a:avLst/>
          </a:prstGeom>
          <a:noFill/>
        </p:spPr>
        <p:txBody>
          <a:bodyPr wrap="square">
            <a:spAutoFit/>
          </a:bodyPr>
          <a:lstStyle/>
          <a:p>
            <a:r>
              <a:rPr lang="en-US" sz="2400" dirty="0">
                <a:solidFill>
                  <a:schemeClr val="tx1"/>
                </a:solidFill>
                <a:latin typeface="Helvetica" panose="020B0604020202020204" pitchFamily="34" charset="0"/>
                <a:cs typeface="Helvetica" panose="020B0604020202020204" pitchFamily="34" charset="0"/>
              </a:rPr>
              <a:t>Eligible General Purpose Expenses Include:</a:t>
            </a:r>
          </a:p>
        </p:txBody>
      </p:sp>
      <p:pic>
        <p:nvPicPr>
          <p:cNvPr id="9" name="Picture 8">
            <a:extLst>
              <a:ext uri="{FF2B5EF4-FFF2-40B4-BE49-F238E27FC236}">
                <a16:creationId xmlns:a16="http://schemas.microsoft.com/office/drawing/2014/main" id="{BC29CD09-8A12-448D-8307-074DF9136E82}"/>
              </a:ext>
            </a:extLst>
          </p:cNvPr>
          <p:cNvPicPr>
            <a:picLocks noChangeAspect="1"/>
          </p:cNvPicPr>
          <p:nvPr/>
        </p:nvPicPr>
        <p:blipFill>
          <a:blip r:embed="rId5"/>
          <a:stretch>
            <a:fillRect/>
          </a:stretch>
        </p:blipFill>
        <p:spPr>
          <a:xfrm>
            <a:off x="2483215" y="2469874"/>
            <a:ext cx="7723067" cy="1918252"/>
          </a:xfrm>
          <a:prstGeom prst="rect">
            <a:avLst/>
          </a:prstGeom>
        </p:spPr>
      </p:pic>
      <p:sp>
        <p:nvSpPr>
          <p:cNvPr id="11" name="TextBox 10">
            <a:extLst>
              <a:ext uri="{FF2B5EF4-FFF2-40B4-BE49-F238E27FC236}">
                <a16:creationId xmlns:a16="http://schemas.microsoft.com/office/drawing/2014/main" id="{F78EA638-6FA5-479A-8FDF-8B92A323FA4A}"/>
              </a:ext>
            </a:extLst>
          </p:cNvPr>
          <p:cNvSpPr txBox="1"/>
          <p:nvPr/>
        </p:nvSpPr>
        <p:spPr>
          <a:xfrm>
            <a:off x="2555611" y="4339666"/>
            <a:ext cx="6097464" cy="1477328"/>
          </a:xfrm>
          <a:prstGeom prst="rect">
            <a:avLst/>
          </a:prstGeom>
          <a:noFill/>
        </p:spPr>
        <p:txBody>
          <a:bodyPr wrap="square">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charset="0"/>
                <a:ea typeface="ＭＳ Ｐゴシック" charset="-128"/>
                <a:cs typeface="+mn-cs"/>
              </a:rPr>
              <a:t>General Purpose FSA Expenses NOT COVERED Include: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charset="0"/>
                <a:ea typeface="ＭＳ Ｐゴシック" charset="-128"/>
                <a:cs typeface="+mn-cs"/>
              </a:rPr>
              <a:t>Cosmetic Surgery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charset="0"/>
                <a:ea typeface="ＭＳ Ｐゴシック" charset="-128"/>
                <a:cs typeface="+mn-cs"/>
              </a:rPr>
              <a:t>Vitamins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charset="0"/>
                <a:ea typeface="ＭＳ Ｐゴシック" charset="-128"/>
                <a:cs typeface="+mn-cs"/>
              </a:rPr>
              <a:t>Teeth Whitening</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charset="0"/>
                <a:ea typeface="ＭＳ Ｐゴシック" charset="-128"/>
                <a:cs typeface="+mn-cs"/>
              </a:rPr>
              <a:t>Insurance Premiums</a:t>
            </a:r>
            <a:endParaRPr lang="en-US" dirty="0"/>
          </a:p>
        </p:txBody>
      </p:sp>
      <p:sp>
        <p:nvSpPr>
          <p:cNvPr id="10" name="TextBox 9">
            <a:extLst>
              <a:ext uri="{FF2B5EF4-FFF2-40B4-BE49-F238E27FC236}">
                <a16:creationId xmlns:a16="http://schemas.microsoft.com/office/drawing/2014/main" id="{2853D45D-C7AA-4AAB-81E2-52A50835A93A}"/>
              </a:ext>
            </a:extLst>
          </p:cNvPr>
          <p:cNvSpPr txBox="1"/>
          <p:nvPr/>
        </p:nvSpPr>
        <p:spPr>
          <a:xfrm>
            <a:off x="10206282" y="6400800"/>
            <a:ext cx="2281881" cy="461665"/>
          </a:xfrm>
          <a:prstGeom prst="rect">
            <a:avLst/>
          </a:prstGeom>
          <a:noFill/>
        </p:spPr>
        <p:txBody>
          <a:bodyPr wrap="square">
            <a:spAutoFit/>
          </a:bodyPr>
          <a:lstStyle/>
          <a:p>
            <a:r>
              <a:rPr lang="en-US" sz="1200" b="1" dirty="0">
                <a:solidFill>
                  <a:schemeClr val="bg1"/>
                </a:solidFill>
              </a:rPr>
              <a:t>           Employee Benefits</a:t>
            </a:r>
          </a:p>
          <a:p>
            <a:r>
              <a:rPr lang="en-US" sz="1200" b="0" dirty="0">
                <a:solidFill>
                  <a:schemeClr val="bg1"/>
                </a:solidFill>
              </a:rPr>
              <a:t>           Open Enrollment 2027</a:t>
            </a:r>
          </a:p>
        </p:txBody>
      </p:sp>
      <p:pic>
        <p:nvPicPr>
          <p:cNvPr id="7" name="Audio 6">
            <a:hlinkClick r:id="" action="ppaction://media"/>
            <a:extLst>
              <a:ext uri="{FF2B5EF4-FFF2-40B4-BE49-F238E27FC236}">
                <a16:creationId xmlns:a16="http://schemas.microsoft.com/office/drawing/2014/main" id="{AACDDE82-A352-ECB9-7D3A-DE05CACFCD8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41" t="-12541" r="-12541" b="-12541"/>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12404488"/>
      </p:ext>
    </p:extLst>
  </p:cSld>
  <p:clrMapOvr>
    <a:masterClrMapping/>
  </p:clrMapOvr>
  <mc:AlternateContent xmlns:mc="http://schemas.openxmlformats.org/markup-compatibility/2006" xmlns:p14="http://schemas.microsoft.com/office/powerpoint/2010/main">
    <mc:Choice Requires="p14">
      <p:transition spd="slow" p14:dur="2000" advTm="23963"/>
    </mc:Choice>
    <mc:Fallback xmlns="">
      <p:transition spd="slow" advTm="239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00C7AB-EE33-5CA4-751D-D78033F65E90}"/>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FAE92E89-5F74-24C2-C623-DF4CE98B0DA3}"/>
              </a:ext>
            </a:extLst>
          </p:cNvPr>
          <p:cNvSpPr>
            <a:spLocks noGrp="1"/>
          </p:cNvSpPr>
          <p:nvPr>
            <p:ph type="body" sz="quarter" idx="11"/>
          </p:nvPr>
        </p:nvSpPr>
        <p:spPr>
          <a:xfrm>
            <a:off x="10187796" y="6464038"/>
            <a:ext cx="1859619" cy="389081"/>
          </a:xfrm>
        </p:spPr>
        <p:txBody>
          <a:bodyPr/>
          <a:lstStyle/>
          <a:p>
            <a:r>
              <a:rPr lang="en-US" dirty="0"/>
              <a:t>Open Enrollment 2027</a:t>
            </a:r>
          </a:p>
        </p:txBody>
      </p:sp>
      <p:sp>
        <p:nvSpPr>
          <p:cNvPr id="4" name="TextBox 3">
            <a:extLst>
              <a:ext uri="{FF2B5EF4-FFF2-40B4-BE49-F238E27FC236}">
                <a16:creationId xmlns:a16="http://schemas.microsoft.com/office/drawing/2014/main" id="{C1A4C5C6-F795-3352-031E-665DA3689E7E}"/>
              </a:ext>
            </a:extLst>
          </p:cNvPr>
          <p:cNvSpPr txBox="1"/>
          <p:nvPr/>
        </p:nvSpPr>
        <p:spPr>
          <a:xfrm>
            <a:off x="2355009" y="420755"/>
            <a:ext cx="8566032" cy="707886"/>
          </a:xfrm>
          <a:prstGeom prst="rect">
            <a:avLst/>
          </a:prstGeom>
          <a:noFill/>
        </p:spPr>
        <p:txBody>
          <a:bodyPr wrap="square" rtlCol="0">
            <a:spAutoFit/>
          </a:bodyPr>
          <a:lstStyle/>
          <a:p>
            <a:r>
              <a:rPr lang="en-US" sz="4000" b="1" dirty="0">
                <a:solidFill>
                  <a:srgbClr val="C00000"/>
                </a:solidFill>
                <a:latin typeface="Helvetica" panose="020B0604020202020204" pitchFamily="34" charset="0"/>
                <a:cs typeface="Helvetica" panose="020B0604020202020204" pitchFamily="34" charset="0"/>
              </a:rPr>
              <a:t>PRESCRIPTION</a:t>
            </a:r>
            <a:r>
              <a:rPr lang="en-US" sz="4000" b="1" dirty="0">
                <a:solidFill>
                  <a:srgbClr val="FF0000"/>
                </a:solidFill>
                <a:latin typeface="Helvetica" panose="020B0604020202020204" pitchFamily="34" charset="0"/>
                <a:cs typeface="Helvetica" panose="020B0604020202020204" pitchFamily="34" charset="0"/>
              </a:rPr>
              <a:t> </a:t>
            </a:r>
            <a:r>
              <a:rPr lang="en-US" sz="4000" b="1" dirty="0">
                <a:solidFill>
                  <a:srgbClr val="C00000"/>
                </a:solidFill>
                <a:latin typeface="Helvetica" panose="020B0604020202020204" pitchFamily="34" charset="0"/>
                <a:cs typeface="Helvetica" panose="020B0604020202020204" pitchFamily="34" charset="0"/>
              </a:rPr>
              <a:t>PLAN CHANGES</a:t>
            </a:r>
          </a:p>
        </p:txBody>
      </p:sp>
      <p:sp>
        <p:nvSpPr>
          <p:cNvPr id="5" name="TextBox 4">
            <a:extLst>
              <a:ext uri="{FF2B5EF4-FFF2-40B4-BE49-F238E27FC236}">
                <a16:creationId xmlns:a16="http://schemas.microsoft.com/office/drawing/2014/main" id="{AF29B584-2210-E860-B47A-DE761967AAED}"/>
              </a:ext>
            </a:extLst>
          </p:cNvPr>
          <p:cNvSpPr txBox="1"/>
          <p:nvPr/>
        </p:nvSpPr>
        <p:spPr>
          <a:xfrm>
            <a:off x="232913" y="1380226"/>
            <a:ext cx="11887200" cy="5509200"/>
          </a:xfrm>
          <a:prstGeom prst="rect">
            <a:avLst/>
          </a:prstGeom>
          <a:noFill/>
        </p:spPr>
        <p:txBody>
          <a:bodyPr wrap="square" rtlCol="0">
            <a:spAutoFit/>
          </a:bodyPr>
          <a:lstStyle/>
          <a:p>
            <a:pPr algn="ctr"/>
            <a:r>
              <a:rPr lang="en-US" dirty="0"/>
              <a:t>				PPO PLAN 			 HDHP PLANS</a:t>
            </a:r>
          </a:p>
          <a:p>
            <a:r>
              <a:rPr lang="en-US" b="1" dirty="0"/>
              <a:t>Prescription Drug (Retail)</a:t>
            </a:r>
          </a:p>
          <a:p>
            <a:r>
              <a:rPr lang="en-US" dirty="0"/>
              <a:t>Rx Deductible (Per Person/Family)		Integrated with Medical		Integrated with Medical</a:t>
            </a:r>
          </a:p>
          <a:p>
            <a:r>
              <a:rPr lang="en-US" sz="1600" dirty="0"/>
              <a:t>RX Out–of-Pocket Maximum (Per Person/Family)	</a:t>
            </a:r>
            <a:r>
              <a:rPr lang="en-US" dirty="0"/>
              <a:t>Integrated with Medical		Integrated with Medical</a:t>
            </a:r>
          </a:p>
          <a:p>
            <a:r>
              <a:rPr lang="en-US" sz="1600" dirty="0"/>
              <a:t>Tier 1 (Generics)				20% ($15 min/$40 max)		20% ($15 min/$40 max)</a:t>
            </a:r>
          </a:p>
          <a:p>
            <a:r>
              <a:rPr lang="en-US" sz="1600" dirty="0"/>
              <a:t>Tier 2 (Preferred Brand)			40% ($65 min)			40%  ($65 min)</a:t>
            </a:r>
          </a:p>
          <a:p>
            <a:r>
              <a:rPr lang="en-US" sz="1600" dirty="0"/>
              <a:t>Tier 3 (Non-Preferred Brand)			50% ($100 min)			50% ($100 min)</a:t>
            </a:r>
          </a:p>
          <a:p>
            <a:r>
              <a:rPr lang="en-US" sz="1600" dirty="0"/>
              <a:t>Tier 4 (Specialty)				$250				$250</a:t>
            </a:r>
          </a:p>
          <a:p>
            <a:endParaRPr lang="en-US" dirty="0"/>
          </a:p>
          <a:p>
            <a:pPr algn="ctr"/>
            <a:r>
              <a:rPr lang="en-US" dirty="0"/>
              <a:t>				PPO PLAN 			 HDHP PLANS</a:t>
            </a:r>
          </a:p>
          <a:p>
            <a:r>
              <a:rPr lang="en-US" b="1" dirty="0"/>
              <a:t>Prescription Drug (Mail)</a:t>
            </a:r>
          </a:p>
          <a:p>
            <a:r>
              <a:rPr lang="en-US" dirty="0"/>
              <a:t>Rx Deductible (Per Person/Family)		Integrated with Medical		Integrated with Medical</a:t>
            </a:r>
          </a:p>
          <a:p>
            <a:r>
              <a:rPr lang="en-US" sz="1600" dirty="0"/>
              <a:t>RX Out–of-Pocket Maximum (Per Person/Family)</a:t>
            </a:r>
            <a:r>
              <a:rPr lang="en-US" sz="1800" dirty="0"/>
              <a:t>	</a:t>
            </a:r>
            <a:r>
              <a:rPr lang="en-US" dirty="0"/>
              <a:t>Integrated with Medical		Integrated with Medical</a:t>
            </a:r>
          </a:p>
          <a:p>
            <a:r>
              <a:rPr lang="en-US" sz="1800" dirty="0"/>
              <a:t>Tier 1 (Generics)				20% ($30 min/$80 max)		20% ($30 min/$80 max)</a:t>
            </a:r>
          </a:p>
          <a:p>
            <a:r>
              <a:rPr lang="en-US" sz="1800" dirty="0"/>
              <a:t>Tier 2 (Preferred Brand)			40% ($130 min/$180 max)		40%  ($130 min/$180 max)</a:t>
            </a:r>
          </a:p>
          <a:p>
            <a:r>
              <a:rPr lang="en-US" sz="1800" dirty="0"/>
              <a:t>Tier 3 (Non-Preferred Brand)			50% ($200 min/$250 max)		50% ($200 min/$250 max)</a:t>
            </a:r>
          </a:p>
          <a:p>
            <a:r>
              <a:rPr lang="en-US" sz="1800" dirty="0"/>
              <a:t>Tier 4 (Specialty)				$250				$250</a:t>
            </a:r>
          </a:p>
          <a:p>
            <a:endParaRPr lang="en-US" dirty="0"/>
          </a:p>
          <a:p>
            <a:endParaRPr lang="en-US" dirty="0"/>
          </a:p>
          <a:p>
            <a:endParaRPr lang="en-US" dirty="0"/>
          </a:p>
        </p:txBody>
      </p:sp>
      <p:pic>
        <p:nvPicPr>
          <p:cNvPr id="21" name="Audio 20">
            <a:hlinkClick r:id="" action="ppaction://media"/>
            <a:extLst>
              <a:ext uri="{FF2B5EF4-FFF2-40B4-BE49-F238E27FC236}">
                <a16:creationId xmlns:a16="http://schemas.microsoft.com/office/drawing/2014/main" id="{D7793F57-E7BB-2B42-714B-46CAA45122A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30272445"/>
      </p:ext>
    </p:extLst>
  </p:cSld>
  <p:clrMapOvr>
    <a:masterClrMapping/>
  </p:clrMapOvr>
  <mc:AlternateContent xmlns:mc="http://schemas.openxmlformats.org/markup-compatibility/2006" xmlns:p14="http://schemas.microsoft.com/office/powerpoint/2010/main">
    <mc:Choice Requires="p14">
      <p:transition spd="slow" p14:dur="2000" advTm="16805"/>
    </mc:Choice>
    <mc:Fallback xmlns="">
      <p:transition spd="slow" advTm="16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1FA0CB-8EFF-0A9E-D771-A77452985687}"/>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C8E017EF-B0EF-5281-4547-BE63B244B2BF}"/>
              </a:ext>
            </a:extLst>
          </p:cNvPr>
          <p:cNvSpPr>
            <a:spLocks noGrp="1"/>
          </p:cNvSpPr>
          <p:nvPr>
            <p:ph type="body" sz="quarter" idx="11"/>
          </p:nvPr>
        </p:nvSpPr>
        <p:spPr>
          <a:xfrm>
            <a:off x="10092906" y="6464038"/>
            <a:ext cx="1954509" cy="324951"/>
          </a:xfrm>
        </p:spPr>
        <p:txBody>
          <a:bodyPr/>
          <a:lstStyle/>
          <a:p>
            <a:r>
              <a:rPr lang="en-US" dirty="0"/>
              <a:t>Open Enrollment 2027</a:t>
            </a:r>
          </a:p>
          <a:p>
            <a:endParaRPr lang="en-US" dirty="0"/>
          </a:p>
        </p:txBody>
      </p:sp>
      <p:sp>
        <p:nvSpPr>
          <p:cNvPr id="4" name="TextBox 3">
            <a:extLst>
              <a:ext uri="{FF2B5EF4-FFF2-40B4-BE49-F238E27FC236}">
                <a16:creationId xmlns:a16="http://schemas.microsoft.com/office/drawing/2014/main" id="{47BA632F-4A92-50D0-C7D5-667E0B9FD647}"/>
              </a:ext>
            </a:extLst>
          </p:cNvPr>
          <p:cNvSpPr txBox="1"/>
          <p:nvPr/>
        </p:nvSpPr>
        <p:spPr>
          <a:xfrm>
            <a:off x="2355009" y="420755"/>
            <a:ext cx="8566032" cy="707886"/>
          </a:xfrm>
          <a:prstGeom prst="rect">
            <a:avLst/>
          </a:prstGeom>
          <a:noFill/>
        </p:spPr>
        <p:txBody>
          <a:bodyPr wrap="square" rtlCol="0">
            <a:spAutoFit/>
          </a:bodyPr>
          <a:lstStyle/>
          <a:p>
            <a:r>
              <a:rPr lang="en-US" sz="4000" b="1" dirty="0">
                <a:solidFill>
                  <a:srgbClr val="C00000"/>
                </a:solidFill>
                <a:latin typeface="Helvetica" panose="020B0604020202020204" pitchFamily="34" charset="0"/>
                <a:cs typeface="Helvetica" panose="020B0604020202020204" pitchFamily="34" charset="0"/>
              </a:rPr>
              <a:t>Specialty Pharmacy Changes</a:t>
            </a:r>
          </a:p>
        </p:txBody>
      </p:sp>
      <p:sp>
        <p:nvSpPr>
          <p:cNvPr id="5" name="TextBox 4">
            <a:extLst>
              <a:ext uri="{FF2B5EF4-FFF2-40B4-BE49-F238E27FC236}">
                <a16:creationId xmlns:a16="http://schemas.microsoft.com/office/drawing/2014/main" id="{750D4D66-A99F-3982-C374-BBC6CAC7FDD1}"/>
              </a:ext>
            </a:extLst>
          </p:cNvPr>
          <p:cNvSpPr txBox="1"/>
          <p:nvPr/>
        </p:nvSpPr>
        <p:spPr>
          <a:xfrm>
            <a:off x="1242203" y="2024910"/>
            <a:ext cx="9437298" cy="2862322"/>
          </a:xfrm>
          <a:prstGeom prst="rect">
            <a:avLst/>
          </a:prstGeom>
          <a:noFill/>
        </p:spPr>
        <p:txBody>
          <a:bodyPr wrap="square" rtlCol="0">
            <a:spAutoFit/>
          </a:bodyPr>
          <a:lstStyle/>
          <a:p>
            <a:r>
              <a:rPr lang="en-US" sz="1800" dirty="0">
                <a:effectLst/>
                <a:latin typeface="Arial" panose="020B0604020202020204" pitchFamily="34" charset="0"/>
                <a:ea typeface="Arial" panose="020B0604020202020204" pitchFamily="34" charset="0"/>
              </a:rPr>
              <a:t>Specialty medications are a huge cost driver to our plans.  Effective </a:t>
            </a:r>
            <a:r>
              <a:rPr lang="en-US" sz="1800" b="1" dirty="0">
                <a:effectLst/>
                <a:latin typeface="Arial" panose="020B0604020202020204" pitchFamily="34" charset="0"/>
                <a:ea typeface="Arial" panose="020B0604020202020204" pitchFamily="34" charset="0"/>
              </a:rPr>
              <a:t>January 1, 2027</a:t>
            </a:r>
            <a:r>
              <a:rPr lang="en-US" sz="1800" dirty="0">
                <a:effectLst/>
                <a:latin typeface="Arial" panose="020B0604020202020204" pitchFamily="34" charset="0"/>
                <a:ea typeface="Arial" panose="020B0604020202020204" pitchFamily="34" charset="0"/>
              </a:rPr>
              <a:t>, our specialty pharmacy administration will change from CVS Pharmacy to </a:t>
            </a:r>
            <a:r>
              <a:rPr lang="en-US" sz="1800" b="1" dirty="0">
                <a:effectLst/>
                <a:latin typeface="Arial" panose="020B0604020202020204" pitchFamily="34" charset="0"/>
                <a:ea typeface="Arial" panose="020B0604020202020204" pitchFamily="34" charset="0"/>
              </a:rPr>
              <a:t>Archimedes, LLC</a:t>
            </a:r>
            <a:r>
              <a:rPr lang="en-US" sz="1800" dirty="0">
                <a:effectLst/>
                <a:latin typeface="Arial" panose="020B0604020202020204" pitchFamily="34" charset="0"/>
                <a:ea typeface="Arial" panose="020B0604020202020204" pitchFamily="34" charset="0"/>
              </a:rPr>
              <a:t>, which should result in providing high level support to members utilizing specialty medications while also attempting to control the cost of these medications.  </a:t>
            </a:r>
          </a:p>
          <a:p>
            <a:endParaRPr lang="en-US" sz="1800" dirty="0">
              <a:effectLst/>
              <a:latin typeface="Arial" panose="020B0604020202020204" pitchFamily="34" charset="0"/>
              <a:ea typeface="Arial" panose="020B0604020202020204" pitchFamily="34" charset="0"/>
            </a:endParaRPr>
          </a:p>
          <a:p>
            <a:r>
              <a:rPr lang="en-US" sz="1800" dirty="0">
                <a:effectLst/>
                <a:latin typeface="Arial" panose="020B0604020202020204" pitchFamily="34" charset="0"/>
                <a:ea typeface="Arial" panose="020B0604020202020204" pitchFamily="34" charset="0"/>
              </a:rPr>
              <a:t>Communications will be sent to individuals who currently have specialty prescriptions informing them how this transition will occur. </a:t>
            </a:r>
          </a:p>
          <a:p>
            <a:endParaRPr lang="en-US" dirty="0">
              <a:latin typeface="Arial" panose="020B0604020202020204" pitchFamily="34" charset="0"/>
              <a:ea typeface="Arial" panose="020B0604020202020204" pitchFamily="34" charset="0"/>
            </a:endParaRPr>
          </a:p>
          <a:p>
            <a:r>
              <a:rPr lang="en-US" sz="1800" dirty="0">
                <a:effectLst/>
                <a:latin typeface="Arial" panose="020B0604020202020204" pitchFamily="34" charset="0"/>
                <a:ea typeface="Arial" panose="020B0604020202020204" pitchFamily="34" charset="0"/>
              </a:rPr>
              <a:t>The new specialty prescription copay effective January 1, 2027, will be $250.</a:t>
            </a:r>
          </a:p>
          <a:p>
            <a:endParaRPr lang="en-US" dirty="0"/>
          </a:p>
        </p:txBody>
      </p:sp>
      <p:pic>
        <p:nvPicPr>
          <p:cNvPr id="61" name="Audio 60">
            <a:hlinkClick r:id="" action="ppaction://media"/>
            <a:extLst>
              <a:ext uri="{FF2B5EF4-FFF2-40B4-BE49-F238E27FC236}">
                <a16:creationId xmlns:a16="http://schemas.microsoft.com/office/drawing/2014/main" id="{190B6864-10AE-0F03-F3AB-755A3464FCC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9472672"/>
      </p:ext>
    </p:extLst>
  </p:cSld>
  <p:clrMapOvr>
    <a:masterClrMapping/>
  </p:clrMapOvr>
  <mc:AlternateContent xmlns:mc="http://schemas.openxmlformats.org/markup-compatibility/2006" xmlns:p14="http://schemas.microsoft.com/office/powerpoint/2010/main">
    <mc:Choice Requires="p14">
      <p:transition spd="slow" p14:dur="2000" advTm="39942"/>
    </mc:Choice>
    <mc:Fallback xmlns="">
      <p:transition spd="slow" advTm="39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902696C-FC8B-4AC7-99EC-EA6370EF79AA}"/>
              </a:ext>
            </a:extLst>
          </p:cNvPr>
          <p:cNvSpPr txBox="1"/>
          <p:nvPr/>
        </p:nvSpPr>
        <p:spPr>
          <a:xfrm>
            <a:off x="4411174" y="368531"/>
            <a:ext cx="3369652" cy="707886"/>
          </a:xfrm>
          <a:prstGeom prst="rect">
            <a:avLst/>
          </a:prstGeom>
          <a:noFill/>
        </p:spPr>
        <p:txBody>
          <a:bodyPr wrap="square">
            <a:spAutoFit/>
          </a:bodyPr>
          <a:lstStyle/>
          <a:p>
            <a:r>
              <a:rPr lang="en-US" sz="4000" b="1" dirty="0">
                <a:solidFill>
                  <a:srgbClr val="C00000"/>
                </a:solidFill>
              </a:rPr>
              <a:t>Sydney Health</a:t>
            </a:r>
          </a:p>
        </p:txBody>
      </p:sp>
      <p:pic>
        <p:nvPicPr>
          <p:cNvPr id="8" name="Picture 7">
            <a:extLst>
              <a:ext uri="{FF2B5EF4-FFF2-40B4-BE49-F238E27FC236}">
                <a16:creationId xmlns:a16="http://schemas.microsoft.com/office/drawing/2014/main" id="{D25134F6-F7D3-4FC6-8E2F-83BCB780F338}"/>
              </a:ext>
            </a:extLst>
          </p:cNvPr>
          <p:cNvPicPr>
            <a:picLocks noChangeAspect="1"/>
          </p:cNvPicPr>
          <p:nvPr/>
        </p:nvPicPr>
        <p:blipFill>
          <a:blip r:embed="rId5"/>
          <a:stretch>
            <a:fillRect/>
          </a:stretch>
        </p:blipFill>
        <p:spPr>
          <a:xfrm>
            <a:off x="7877296" y="532834"/>
            <a:ext cx="379279" cy="379279"/>
          </a:xfrm>
          <a:prstGeom prst="rect">
            <a:avLst/>
          </a:prstGeom>
        </p:spPr>
      </p:pic>
      <p:sp>
        <p:nvSpPr>
          <p:cNvPr id="10" name="TextBox 9">
            <a:extLst>
              <a:ext uri="{FF2B5EF4-FFF2-40B4-BE49-F238E27FC236}">
                <a16:creationId xmlns:a16="http://schemas.microsoft.com/office/drawing/2014/main" id="{0A3C4100-44F8-4F2A-807D-F2E89B0C064D}"/>
              </a:ext>
            </a:extLst>
          </p:cNvPr>
          <p:cNvSpPr txBox="1"/>
          <p:nvPr/>
        </p:nvSpPr>
        <p:spPr>
          <a:xfrm>
            <a:off x="399006" y="1623632"/>
            <a:ext cx="7857569" cy="4278094"/>
          </a:xfrm>
          <a:prstGeom prst="rect">
            <a:avLst/>
          </a:prstGeom>
          <a:noFill/>
        </p:spPr>
        <p:txBody>
          <a:bodyPr wrap="square">
            <a:spAutoFit/>
          </a:bodyPr>
          <a:lstStyle/>
          <a:p>
            <a:r>
              <a:rPr lang="en-US" sz="1600" b="0" dirty="0">
                <a:solidFill>
                  <a:schemeClr val="tx1"/>
                </a:solidFill>
              </a:rPr>
              <a:t>Sydney connects you to everything you need to know about your health plan — all in one place.  We encourage insurance plan members to utilize Sydney Health to make informed decisions about your health care options, with quality of care and cost of services available to you.  You can:</a:t>
            </a:r>
          </a:p>
          <a:p>
            <a:endParaRPr lang="en-US" sz="1600" b="0" dirty="0">
              <a:solidFill>
                <a:schemeClr val="tx1"/>
              </a:solidFill>
            </a:endParaRPr>
          </a:p>
          <a:p>
            <a:pPr marL="285750" indent="-285750">
              <a:buFont typeface="Wingdings" panose="05000000000000000000" pitchFamily="2" charset="2"/>
              <a:buChar char="§"/>
            </a:pPr>
            <a:r>
              <a:rPr lang="en-US" sz="1600" b="1" i="1" u="sng" dirty="0">
                <a:solidFill>
                  <a:schemeClr val="tx1"/>
                </a:solidFill>
              </a:rPr>
              <a:t>Find care and check costs</a:t>
            </a:r>
            <a:r>
              <a:rPr lang="en-US" sz="1600" dirty="0">
                <a:solidFill>
                  <a:schemeClr val="tx1"/>
                </a:solidFill>
              </a:rPr>
              <a:t>:</a:t>
            </a:r>
            <a:r>
              <a:rPr lang="en-US" sz="1600" b="0" dirty="0">
                <a:solidFill>
                  <a:schemeClr val="tx1"/>
                </a:solidFill>
              </a:rPr>
              <a:t> It’s easy to search for doctors, hospitals, labs and other providers in your plan. You can search by name, location and type of care then check costs before you go. This helps you find what’s best for you.</a:t>
            </a:r>
          </a:p>
          <a:p>
            <a:pPr marL="285750" indent="-285750">
              <a:buFont typeface="Wingdings" panose="05000000000000000000" pitchFamily="2" charset="2"/>
              <a:buChar char="§"/>
            </a:pPr>
            <a:r>
              <a:rPr lang="en-US" sz="1600" b="1" i="1" u="sng" dirty="0">
                <a:solidFill>
                  <a:schemeClr val="tx1"/>
                </a:solidFill>
              </a:rPr>
              <a:t>View claims</a:t>
            </a:r>
            <a:r>
              <a:rPr lang="en-US" sz="1600" dirty="0">
                <a:solidFill>
                  <a:schemeClr val="tx1"/>
                </a:solidFill>
              </a:rPr>
              <a:t>:</a:t>
            </a:r>
            <a:r>
              <a:rPr lang="en-US" sz="1600" b="0" dirty="0">
                <a:solidFill>
                  <a:schemeClr val="tx1"/>
                </a:solidFill>
              </a:rPr>
              <a:t> Check medical claims in one click. That means you can spend more time focused on your health and less on managing your health benefits.</a:t>
            </a:r>
          </a:p>
          <a:p>
            <a:pPr marL="285750" indent="-285750">
              <a:buFont typeface="Wingdings" panose="05000000000000000000" pitchFamily="2" charset="2"/>
              <a:buChar char="§"/>
            </a:pPr>
            <a:r>
              <a:rPr lang="en-US" sz="1600" b="1" i="1" u="sng" dirty="0">
                <a:solidFill>
                  <a:schemeClr val="tx1"/>
                </a:solidFill>
              </a:rPr>
              <a:t>View and use digital ID cards</a:t>
            </a:r>
            <a:r>
              <a:rPr lang="en-US" sz="1600" dirty="0">
                <a:solidFill>
                  <a:schemeClr val="tx1"/>
                </a:solidFill>
              </a:rPr>
              <a:t>:</a:t>
            </a:r>
            <a:r>
              <a:rPr lang="en-US" sz="1600" b="0" dirty="0">
                <a:solidFill>
                  <a:schemeClr val="tx1"/>
                </a:solidFill>
              </a:rPr>
              <a:t> You can always have your most current ID card handy and you can use it just like a paper one when you visit the doctor to pay for care and more.</a:t>
            </a:r>
          </a:p>
          <a:p>
            <a:pPr marL="285750" indent="-285750">
              <a:buFont typeface="Wingdings" panose="05000000000000000000" pitchFamily="2" charset="2"/>
              <a:buChar char="§"/>
            </a:pPr>
            <a:r>
              <a:rPr lang="en-US" sz="1600" b="1" i="1" u="sng" dirty="0">
                <a:solidFill>
                  <a:schemeClr val="tx1"/>
                </a:solidFill>
              </a:rPr>
              <a:t>See all benefits</a:t>
            </a:r>
            <a:r>
              <a:rPr lang="en-US" sz="1600" b="0" dirty="0">
                <a:solidFill>
                  <a:schemeClr val="tx1"/>
                </a:solidFill>
              </a:rPr>
              <a:t>: Sydney shows you essential information at a glance, whether that’s an overview of your plan, health reminders or suggestions for wellness programs. You also can find your deductible, copay and share of costs.</a:t>
            </a:r>
          </a:p>
          <a:p>
            <a:endParaRPr lang="en-US" sz="1600" b="0" dirty="0">
              <a:solidFill>
                <a:schemeClr val="tx1"/>
              </a:solidFill>
            </a:endParaRPr>
          </a:p>
          <a:p>
            <a:r>
              <a:rPr lang="en-US" sz="1600" b="0" dirty="0">
                <a:solidFill>
                  <a:schemeClr val="tx1"/>
                </a:solidFill>
              </a:rPr>
              <a:t>Sydney Health app is available for both iPhone and Android and it is free!</a:t>
            </a:r>
          </a:p>
        </p:txBody>
      </p:sp>
      <p:pic>
        <p:nvPicPr>
          <p:cNvPr id="11" name="Picture 10">
            <a:extLst>
              <a:ext uri="{FF2B5EF4-FFF2-40B4-BE49-F238E27FC236}">
                <a16:creationId xmlns:a16="http://schemas.microsoft.com/office/drawing/2014/main" id="{337BDA75-C5A5-4892-88ED-9B52FAE9D5D8}"/>
              </a:ext>
            </a:extLst>
          </p:cNvPr>
          <p:cNvPicPr>
            <a:picLocks noChangeAspect="1"/>
          </p:cNvPicPr>
          <p:nvPr/>
        </p:nvPicPr>
        <p:blipFill>
          <a:blip r:embed="rId6"/>
          <a:stretch>
            <a:fillRect/>
          </a:stretch>
        </p:blipFill>
        <p:spPr>
          <a:xfrm>
            <a:off x="8903931" y="5128362"/>
            <a:ext cx="2944673" cy="461665"/>
          </a:xfrm>
          <a:prstGeom prst="rect">
            <a:avLst/>
          </a:prstGeom>
        </p:spPr>
      </p:pic>
      <p:pic>
        <p:nvPicPr>
          <p:cNvPr id="12" name="Picture 11">
            <a:extLst>
              <a:ext uri="{FF2B5EF4-FFF2-40B4-BE49-F238E27FC236}">
                <a16:creationId xmlns:a16="http://schemas.microsoft.com/office/drawing/2014/main" id="{8D0E7FA8-9BF6-4A0C-9850-EEE5E6792D15}"/>
              </a:ext>
            </a:extLst>
          </p:cNvPr>
          <p:cNvPicPr>
            <a:picLocks noChangeAspect="1"/>
          </p:cNvPicPr>
          <p:nvPr/>
        </p:nvPicPr>
        <p:blipFill>
          <a:blip r:embed="rId7"/>
          <a:stretch>
            <a:fillRect/>
          </a:stretch>
        </p:blipFill>
        <p:spPr>
          <a:xfrm>
            <a:off x="8444765" y="1076417"/>
            <a:ext cx="3483796" cy="3661961"/>
          </a:xfrm>
          <a:prstGeom prst="rect">
            <a:avLst/>
          </a:prstGeom>
        </p:spPr>
      </p:pic>
      <p:sp>
        <p:nvSpPr>
          <p:cNvPr id="13" name="TextBox 12">
            <a:extLst>
              <a:ext uri="{FF2B5EF4-FFF2-40B4-BE49-F238E27FC236}">
                <a16:creationId xmlns:a16="http://schemas.microsoft.com/office/drawing/2014/main" id="{125038B5-B5E2-493B-9EBC-25D08D6A99D7}"/>
              </a:ext>
            </a:extLst>
          </p:cNvPr>
          <p:cNvSpPr txBox="1"/>
          <p:nvPr/>
        </p:nvSpPr>
        <p:spPr>
          <a:xfrm>
            <a:off x="10186663" y="6402350"/>
            <a:ext cx="2281881" cy="461665"/>
          </a:xfrm>
          <a:prstGeom prst="rect">
            <a:avLst/>
          </a:prstGeom>
          <a:noFill/>
        </p:spPr>
        <p:txBody>
          <a:bodyPr wrap="square">
            <a:spAutoFit/>
          </a:bodyPr>
          <a:lstStyle/>
          <a:p>
            <a:r>
              <a:rPr lang="en-US" sz="1200" b="1" dirty="0">
                <a:solidFill>
                  <a:schemeClr val="bg1"/>
                </a:solidFill>
              </a:rPr>
              <a:t>           Employee Benefits</a:t>
            </a:r>
          </a:p>
          <a:p>
            <a:r>
              <a:rPr lang="en-US" sz="1200" b="0" dirty="0">
                <a:solidFill>
                  <a:schemeClr val="bg1"/>
                </a:solidFill>
              </a:rPr>
              <a:t>           Open Enrollment 2027</a:t>
            </a:r>
          </a:p>
        </p:txBody>
      </p:sp>
      <p:pic>
        <p:nvPicPr>
          <p:cNvPr id="19" name="Audio 18">
            <a:hlinkClick r:id="" action="ppaction://media"/>
            <a:extLst>
              <a:ext uri="{FF2B5EF4-FFF2-40B4-BE49-F238E27FC236}">
                <a16:creationId xmlns:a16="http://schemas.microsoft.com/office/drawing/2014/main" id="{B6794DA5-A6FA-4DE7-81BB-E70D386C54F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81007688"/>
      </p:ext>
    </p:extLst>
  </p:cSld>
  <p:clrMapOvr>
    <a:masterClrMapping/>
  </p:clrMapOvr>
  <mc:AlternateContent xmlns:mc="http://schemas.openxmlformats.org/markup-compatibility/2006" xmlns:p14="http://schemas.microsoft.com/office/powerpoint/2010/main">
    <mc:Choice Requires="p14">
      <p:transition spd="slow" p14:dur="2000" advTm="53060"/>
    </mc:Choice>
    <mc:Fallback xmlns="">
      <p:transition spd="slow" advTm="53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C7A44905-7834-4256-A21F-2C4A19113288}"/>
              </a:ext>
            </a:extLst>
          </p:cNvPr>
          <p:cNvSpPr txBox="1">
            <a:spLocks/>
          </p:cNvSpPr>
          <p:nvPr/>
        </p:nvSpPr>
        <p:spPr>
          <a:xfrm>
            <a:off x="1424354" y="412880"/>
            <a:ext cx="9724292" cy="731104"/>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rgbClr val="54585A"/>
                </a:solidFill>
                <a:latin typeface="+mn-lt"/>
                <a:ea typeface="ＭＳ Ｐゴシック" charset="0"/>
                <a:cs typeface="Open Sans" charset="0"/>
              </a:defRPr>
            </a:lvl1pPr>
            <a:lvl2pPr marL="685800" indent="-228600" algn="l" rtl="0" eaLnBrk="1" fontAlgn="base" hangingPunct="1">
              <a:lnSpc>
                <a:spcPct val="90000"/>
              </a:lnSpc>
              <a:spcBef>
                <a:spcPts val="500"/>
              </a:spcBef>
              <a:spcAft>
                <a:spcPct val="0"/>
              </a:spcAft>
              <a:buFont typeface="Arial" charset="0"/>
              <a:buChar char="•"/>
              <a:defRPr sz="2400" kern="1200">
                <a:solidFill>
                  <a:srgbClr val="54585A"/>
                </a:solidFill>
                <a:latin typeface="+mn-lt"/>
                <a:ea typeface="Open Sans" charset="0"/>
                <a:cs typeface="Open Sans" charset="0"/>
              </a:defRPr>
            </a:lvl2pPr>
            <a:lvl3pPr marL="1143000" indent="-228600" algn="l" rtl="0" eaLnBrk="1" fontAlgn="base" hangingPunct="1">
              <a:lnSpc>
                <a:spcPct val="90000"/>
              </a:lnSpc>
              <a:spcBef>
                <a:spcPts val="500"/>
              </a:spcBef>
              <a:spcAft>
                <a:spcPct val="0"/>
              </a:spcAft>
              <a:buFont typeface="Arial" charset="0"/>
              <a:buChar char="•"/>
              <a:defRPr sz="2000" kern="1200">
                <a:solidFill>
                  <a:srgbClr val="54585A"/>
                </a:solidFill>
                <a:latin typeface="+mn-lt"/>
                <a:ea typeface="Open Sans" charset="0"/>
                <a:cs typeface="Open Sans" charset="0"/>
              </a:defRPr>
            </a:lvl3pPr>
            <a:lvl4pPr marL="1600200" indent="-228600" algn="l" rtl="0" eaLnBrk="1" fontAlgn="base" hangingPunct="1">
              <a:lnSpc>
                <a:spcPct val="90000"/>
              </a:lnSpc>
              <a:spcBef>
                <a:spcPts val="500"/>
              </a:spcBef>
              <a:spcAft>
                <a:spcPct val="0"/>
              </a:spcAft>
              <a:buFont typeface="Arial" charset="0"/>
              <a:buChar char="•"/>
              <a:defRPr kern="1200">
                <a:solidFill>
                  <a:srgbClr val="54585A"/>
                </a:solidFill>
                <a:latin typeface="+mn-lt"/>
                <a:ea typeface="Open Sans" charset="0"/>
                <a:cs typeface="Open Sans" charset="0"/>
              </a:defRPr>
            </a:lvl4pPr>
            <a:lvl5pPr marL="2057400" indent="-228600" algn="l" rtl="0" eaLnBrk="1" fontAlgn="base" hangingPunct="1">
              <a:lnSpc>
                <a:spcPct val="90000"/>
              </a:lnSpc>
              <a:spcBef>
                <a:spcPts val="500"/>
              </a:spcBef>
              <a:spcAft>
                <a:spcPct val="0"/>
              </a:spcAft>
              <a:buFont typeface="Arial" charset="0"/>
              <a:buChar char="•"/>
              <a:defRPr kern="1200">
                <a:solidFill>
                  <a:srgbClr val="54585A"/>
                </a:solidFill>
                <a:latin typeface="+mn-lt"/>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4000" b="1" dirty="0" err="1">
                <a:solidFill>
                  <a:srgbClr val="C00000"/>
                </a:solidFill>
                <a:latin typeface="Helvetica" panose="020B0604020202020204" pitchFamily="34" charset="0"/>
                <a:cs typeface="Helvetica" panose="020B0604020202020204" pitchFamily="34" charset="0"/>
              </a:rPr>
              <a:t>LiveHealth</a:t>
            </a:r>
            <a:r>
              <a:rPr lang="en-US" sz="4000" b="1" dirty="0">
                <a:solidFill>
                  <a:srgbClr val="C00000"/>
                </a:solidFill>
                <a:latin typeface="Helvetica" panose="020B0604020202020204" pitchFamily="34" charset="0"/>
                <a:cs typeface="Helvetica" panose="020B0604020202020204" pitchFamily="34" charset="0"/>
              </a:rPr>
              <a:t> Online</a:t>
            </a:r>
          </a:p>
        </p:txBody>
      </p:sp>
      <p:sp>
        <p:nvSpPr>
          <p:cNvPr id="6" name="Text Placeholder 4">
            <a:extLst>
              <a:ext uri="{FF2B5EF4-FFF2-40B4-BE49-F238E27FC236}">
                <a16:creationId xmlns:a16="http://schemas.microsoft.com/office/drawing/2014/main" id="{642E8FD7-3CC6-407E-9D7E-081A51458C02}"/>
              </a:ext>
            </a:extLst>
          </p:cNvPr>
          <p:cNvSpPr txBox="1">
            <a:spLocks/>
          </p:cNvSpPr>
          <p:nvPr/>
        </p:nvSpPr>
        <p:spPr>
          <a:xfrm>
            <a:off x="165463" y="1508528"/>
            <a:ext cx="5721531" cy="4360985"/>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rgbClr val="54585A"/>
                </a:solidFill>
                <a:latin typeface="+mn-lt"/>
                <a:ea typeface="ＭＳ Ｐゴシック" charset="0"/>
                <a:cs typeface="Open Sans" charset="0"/>
              </a:defRPr>
            </a:lvl1pPr>
            <a:lvl2pPr marL="685800" indent="-228600" algn="l" rtl="0" eaLnBrk="1" fontAlgn="base" hangingPunct="1">
              <a:lnSpc>
                <a:spcPct val="90000"/>
              </a:lnSpc>
              <a:spcBef>
                <a:spcPts val="500"/>
              </a:spcBef>
              <a:spcAft>
                <a:spcPct val="0"/>
              </a:spcAft>
              <a:buFont typeface="Arial" charset="0"/>
              <a:buChar char="•"/>
              <a:defRPr sz="2400" kern="1200">
                <a:solidFill>
                  <a:srgbClr val="54585A"/>
                </a:solidFill>
                <a:latin typeface="+mn-lt"/>
                <a:ea typeface="Open Sans" charset="0"/>
                <a:cs typeface="Open Sans" charset="0"/>
              </a:defRPr>
            </a:lvl2pPr>
            <a:lvl3pPr marL="1143000" indent="-228600" algn="l" rtl="0" eaLnBrk="1" fontAlgn="base" hangingPunct="1">
              <a:lnSpc>
                <a:spcPct val="90000"/>
              </a:lnSpc>
              <a:spcBef>
                <a:spcPts val="500"/>
              </a:spcBef>
              <a:spcAft>
                <a:spcPct val="0"/>
              </a:spcAft>
              <a:buFont typeface="Arial" charset="0"/>
              <a:buChar char="•"/>
              <a:defRPr sz="2000" kern="1200">
                <a:solidFill>
                  <a:srgbClr val="54585A"/>
                </a:solidFill>
                <a:latin typeface="+mn-lt"/>
                <a:ea typeface="Open Sans" charset="0"/>
                <a:cs typeface="Open Sans" charset="0"/>
              </a:defRPr>
            </a:lvl3pPr>
            <a:lvl4pPr marL="1600200" indent="-228600" algn="l" rtl="0" eaLnBrk="1" fontAlgn="base" hangingPunct="1">
              <a:lnSpc>
                <a:spcPct val="90000"/>
              </a:lnSpc>
              <a:spcBef>
                <a:spcPts val="500"/>
              </a:spcBef>
              <a:spcAft>
                <a:spcPct val="0"/>
              </a:spcAft>
              <a:buFont typeface="Arial" charset="0"/>
              <a:buChar char="•"/>
              <a:defRPr kern="1200">
                <a:solidFill>
                  <a:srgbClr val="54585A"/>
                </a:solidFill>
                <a:latin typeface="+mn-lt"/>
                <a:ea typeface="Open Sans" charset="0"/>
                <a:cs typeface="Open Sans" charset="0"/>
              </a:defRPr>
            </a:lvl4pPr>
            <a:lvl5pPr marL="2057400" indent="-228600" algn="l" rtl="0" eaLnBrk="1" fontAlgn="base" hangingPunct="1">
              <a:lnSpc>
                <a:spcPct val="90000"/>
              </a:lnSpc>
              <a:spcBef>
                <a:spcPts val="500"/>
              </a:spcBef>
              <a:spcAft>
                <a:spcPct val="0"/>
              </a:spcAft>
              <a:buFont typeface="Arial" charset="0"/>
              <a:buChar char="•"/>
              <a:defRPr kern="1200">
                <a:solidFill>
                  <a:srgbClr val="54585A"/>
                </a:solidFill>
                <a:latin typeface="+mn-lt"/>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SzPct val="50000"/>
            </a:pPr>
            <a:r>
              <a:rPr lang="en-US" sz="2000" b="1" dirty="0" err="1">
                <a:solidFill>
                  <a:schemeClr val="tx1"/>
                </a:solidFill>
                <a:latin typeface="Helvetica" panose="020B0604020202020204" pitchFamily="34" charset="0"/>
                <a:cs typeface="Helvetica" panose="020B0604020202020204" pitchFamily="34" charset="0"/>
              </a:rPr>
              <a:t>LiveHealth</a:t>
            </a:r>
            <a:r>
              <a:rPr lang="en-US" sz="2000" b="1" dirty="0">
                <a:solidFill>
                  <a:schemeClr val="tx1"/>
                </a:solidFill>
                <a:latin typeface="Helvetica" panose="020B0604020202020204" pitchFamily="34" charset="0"/>
                <a:cs typeface="Helvetica" panose="020B0604020202020204" pitchFamily="34" charset="0"/>
              </a:rPr>
              <a:t> Online Medical</a:t>
            </a:r>
          </a:p>
          <a:p>
            <a:pPr marL="548640" lvl="1">
              <a:spcAft>
                <a:spcPts val="600"/>
              </a:spcAft>
              <a:buFont typeface="Wingdings" panose="05000000000000000000" pitchFamily="2" charset="2"/>
              <a:buChar char="§"/>
            </a:pPr>
            <a:r>
              <a:rPr lang="en-US" sz="1200" dirty="0">
                <a:solidFill>
                  <a:schemeClr val="tx1"/>
                </a:solidFill>
                <a:latin typeface="Helvetica" panose="020B0604020202020204" pitchFamily="34" charset="0"/>
                <a:cs typeface="Helvetica" panose="020B0604020202020204" pitchFamily="34" charset="0"/>
              </a:rPr>
              <a:t>See a board-certified doctor in minutes using your smartphone, tablet or computer with a webcam.</a:t>
            </a:r>
          </a:p>
          <a:p>
            <a:pPr marL="914400" lvl="2">
              <a:spcAft>
                <a:spcPts val="600"/>
              </a:spcAft>
              <a:buFont typeface="Wingdings" panose="05000000000000000000" pitchFamily="2" charset="2"/>
              <a:buChar char="§"/>
            </a:pPr>
            <a:r>
              <a:rPr lang="en-US" sz="1200" dirty="0">
                <a:solidFill>
                  <a:schemeClr val="tx1"/>
                </a:solidFill>
                <a:latin typeface="Helvetica" panose="020B0604020202020204" pitchFamily="34" charset="0"/>
                <a:cs typeface="Helvetica" panose="020B0604020202020204" pitchFamily="34" charset="0"/>
              </a:rPr>
              <a:t>The doctors using </a:t>
            </a:r>
            <a:r>
              <a:rPr lang="en-US" sz="1200" dirty="0" err="1">
                <a:solidFill>
                  <a:schemeClr val="tx1"/>
                </a:solidFill>
                <a:latin typeface="Helvetica" panose="020B0604020202020204" pitchFamily="34" charset="0"/>
                <a:cs typeface="Helvetica" panose="020B0604020202020204" pitchFamily="34" charset="0"/>
              </a:rPr>
              <a:t>LiveHealth</a:t>
            </a:r>
            <a:r>
              <a:rPr lang="en-US" sz="1200" dirty="0">
                <a:solidFill>
                  <a:schemeClr val="tx1"/>
                </a:solidFill>
                <a:latin typeface="Helvetica" panose="020B0604020202020204" pitchFamily="34" charset="0"/>
                <a:cs typeface="Helvetica" panose="020B0604020202020204" pitchFamily="34" charset="0"/>
              </a:rPr>
              <a:t> Online will typically charge less than an in-person visit, depending on your health plan.</a:t>
            </a:r>
          </a:p>
          <a:p>
            <a:pPr marL="548640" lvl="1">
              <a:spcAft>
                <a:spcPts val="600"/>
              </a:spcAft>
              <a:buFont typeface="Wingdings" panose="05000000000000000000" pitchFamily="2" charset="2"/>
              <a:buChar char="§"/>
            </a:pPr>
            <a:r>
              <a:rPr lang="en-US" sz="1200" dirty="0">
                <a:solidFill>
                  <a:schemeClr val="tx1"/>
                </a:solidFill>
                <a:latin typeface="Helvetica" panose="020B0604020202020204" pitchFamily="34" charset="0"/>
                <a:cs typeface="Helvetica" panose="020B0604020202020204" pitchFamily="34" charset="0"/>
              </a:rPr>
              <a:t>Sign up for free to get:</a:t>
            </a:r>
          </a:p>
          <a:p>
            <a:pPr marL="914400" lvl="2">
              <a:spcAft>
                <a:spcPts val="600"/>
              </a:spcAft>
              <a:buFont typeface="Wingdings" panose="05000000000000000000" pitchFamily="2" charset="2"/>
              <a:buChar char="§"/>
            </a:pPr>
            <a:r>
              <a:rPr lang="en-US" sz="1200" dirty="0">
                <a:solidFill>
                  <a:schemeClr val="tx1"/>
                </a:solidFill>
                <a:latin typeface="Helvetica" panose="020B0604020202020204" pitchFamily="34" charset="0"/>
                <a:cs typeface="Helvetica" panose="020B0604020202020204" pitchFamily="34" charset="0"/>
              </a:rPr>
              <a:t>24/7 access to doctors –get care when your primary doctor isn't available!</a:t>
            </a:r>
          </a:p>
          <a:p>
            <a:pPr marL="914400" lvl="2">
              <a:spcAft>
                <a:spcPts val="600"/>
              </a:spcAft>
              <a:buFont typeface="Wingdings" panose="05000000000000000000" pitchFamily="2" charset="2"/>
              <a:buChar char="§"/>
            </a:pPr>
            <a:r>
              <a:rPr lang="en-US" sz="1200" dirty="0">
                <a:solidFill>
                  <a:schemeClr val="tx1"/>
                </a:solidFill>
                <a:latin typeface="Helvetica" panose="020B0604020202020204" pitchFamily="34" charset="0"/>
                <a:cs typeface="Helvetica" panose="020B0604020202020204" pitchFamily="34" charset="0"/>
              </a:rPr>
              <a:t>Medical care when you need it – treat the flu, cold, sinus infection, pink eye, rashes, fever and more</a:t>
            </a:r>
          </a:p>
          <a:p>
            <a:pPr marL="914400" lvl="2">
              <a:spcAft>
                <a:spcPts val="600"/>
              </a:spcAft>
              <a:buFont typeface="Wingdings" panose="05000000000000000000" pitchFamily="2" charset="2"/>
              <a:buChar char="§"/>
            </a:pPr>
            <a:r>
              <a:rPr lang="en-US" sz="1200" dirty="0">
                <a:solidFill>
                  <a:schemeClr val="tx1"/>
                </a:solidFill>
                <a:latin typeface="Helvetica" panose="020B0604020202020204" pitchFamily="34" charset="0"/>
                <a:cs typeface="Helvetica" panose="020B0604020202020204" pitchFamily="34" charset="0"/>
              </a:rPr>
              <a:t>Convenient – no appointments or long lines! Connect with a doctor in 10 minutes or less!</a:t>
            </a:r>
          </a:p>
          <a:p>
            <a:pPr>
              <a:spcAft>
                <a:spcPts val="600"/>
              </a:spcAft>
            </a:pPr>
            <a:r>
              <a:rPr lang="en-US" sz="2000" b="1" dirty="0" err="1">
                <a:solidFill>
                  <a:schemeClr val="tx1"/>
                </a:solidFill>
                <a:latin typeface="Helvetica" panose="020B0604020202020204" pitchFamily="34" charset="0"/>
                <a:cs typeface="Helvetica" panose="020B0604020202020204" pitchFamily="34" charset="0"/>
              </a:rPr>
              <a:t>LiveHealth</a:t>
            </a:r>
            <a:r>
              <a:rPr lang="en-US" sz="2000" b="1" dirty="0">
                <a:solidFill>
                  <a:schemeClr val="tx1"/>
                </a:solidFill>
                <a:latin typeface="Helvetica" panose="020B0604020202020204" pitchFamily="34" charset="0"/>
                <a:cs typeface="Helvetica" panose="020B0604020202020204" pitchFamily="34" charset="0"/>
              </a:rPr>
              <a:t> Online Psychology</a:t>
            </a:r>
          </a:p>
          <a:p>
            <a:pPr marL="548640" lvl="1">
              <a:spcAft>
                <a:spcPts val="600"/>
              </a:spcAft>
              <a:buFont typeface="Wingdings" panose="05000000000000000000" pitchFamily="2" charset="2"/>
              <a:buChar char="§"/>
            </a:pPr>
            <a:r>
              <a:rPr lang="en-US" sz="1200" dirty="0">
                <a:solidFill>
                  <a:schemeClr val="tx1"/>
                </a:solidFill>
                <a:latin typeface="Helvetica" panose="020B0604020202020204" pitchFamily="34" charset="0"/>
                <a:cs typeface="Helvetica" panose="020B0604020202020204" pitchFamily="34" charset="0"/>
              </a:rPr>
              <a:t>Easy, convenient way to see a therapist or psychologist in just a few days</a:t>
            </a:r>
          </a:p>
          <a:p>
            <a:pPr marL="548640" lvl="1">
              <a:spcAft>
                <a:spcPts val="600"/>
              </a:spcAft>
              <a:buFont typeface="Wingdings" panose="05000000000000000000" pitchFamily="2" charset="2"/>
              <a:buChar char="§"/>
            </a:pPr>
            <a:r>
              <a:rPr lang="en-US" sz="1200" dirty="0">
                <a:solidFill>
                  <a:schemeClr val="tx1"/>
                </a:solidFill>
                <a:latin typeface="Helvetica" panose="020B0604020202020204" pitchFamily="34" charset="0"/>
                <a:cs typeface="Helvetica" panose="020B0604020202020204" pitchFamily="34" charset="0"/>
              </a:rPr>
              <a:t>Cost is similar to an office therapy visit, subject to deductible and coinsurance</a:t>
            </a:r>
          </a:p>
          <a:p>
            <a:pPr lvl="2">
              <a:spcAft>
                <a:spcPts val="600"/>
              </a:spcAft>
              <a:buFont typeface="Wingdings" panose="05000000000000000000" pitchFamily="2" charset="2"/>
              <a:buChar char="§"/>
            </a:pPr>
            <a:endParaRPr lang="en-US" sz="1200" dirty="0">
              <a:latin typeface="Helvetica" panose="020B0604020202020204" pitchFamily="34" charset="0"/>
              <a:cs typeface="Helvetica" panose="020B0604020202020204" pitchFamily="34" charset="0"/>
            </a:endParaRPr>
          </a:p>
          <a:p>
            <a:pPr marL="0" indent="0">
              <a:buNone/>
            </a:pPr>
            <a:endParaRPr lang="en-US" dirty="0"/>
          </a:p>
        </p:txBody>
      </p:sp>
      <p:pic>
        <p:nvPicPr>
          <p:cNvPr id="11" name="Picture 10">
            <a:extLst>
              <a:ext uri="{FF2B5EF4-FFF2-40B4-BE49-F238E27FC236}">
                <a16:creationId xmlns:a16="http://schemas.microsoft.com/office/drawing/2014/main" id="{FF97C707-7E1F-4C5C-A256-61A3068104C8}"/>
              </a:ext>
            </a:extLst>
          </p:cNvPr>
          <p:cNvPicPr>
            <a:picLocks noChangeAspect="1"/>
          </p:cNvPicPr>
          <p:nvPr/>
        </p:nvPicPr>
        <p:blipFill>
          <a:blip r:embed="rId5"/>
          <a:stretch>
            <a:fillRect/>
          </a:stretch>
        </p:blipFill>
        <p:spPr>
          <a:xfrm>
            <a:off x="5858924" y="1566073"/>
            <a:ext cx="6167613" cy="4303440"/>
          </a:xfrm>
          <a:prstGeom prst="rect">
            <a:avLst/>
          </a:prstGeom>
        </p:spPr>
      </p:pic>
      <p:sp>
        <p:nvSpPr>
          <p:cNvPr id="8" name="TextBox 7">
            <a:extLst>
              <a:ext uri="{FF2B5EF4-FFF2-40B4-BE49-F238E27FC236}">
                <a16:creationId xmlns:a16="http://schemas.microsoft.com/office/drawing/2014/main" id="{9E2D1C96-CF8E-4D87-BF0E-3228F387463C}"/>
              </a:ext>
            </a:extLst>
          </p:cNvPr>
          <p:cNvSpPr txBox="1"/>
          <p:nvPr/>
        </p:nvSpPr>
        <p:spPr>
          <a:xfrm>
            <a:off x="10183695" y="6424789"/>
            <a:ext cx="2281881" cy="461665"/>
          </a:xfrm>
          <a:prstGeom prst="rect">
            <a:avLst/>
          </a:prstGeom>
          <a:noFill/>
        </p:spPr>
        <p:txBody>
          <a:bodyPr wrap="square">
            <a:spAutoFit/>
          </a:bodyPr>
          <a:lstStyle/>
          <a:p>
            <a:r>
              <a:rPr lang="en-US" sz="1200" b="1" dirty="0">
                <a:solidFill>
                  <a:schemeClr val="bg1"/>
                </a:solidFill>
              </a:rPr>
              <a:t>           Employee Benefits</a:t>
            </a:r>
          </a:p>
          <a:p>
            <a:r>
              <a:rPr lang="en-US" sz="1200" b="0" dirty="0">
                <a:solidFill>
                  <a:schemeClr val="bg1"/>
                </a:solidFill>
              </a:rPr>
              <a:t>           Open Enrollment 2027</a:t>
            </a:r>
          </a:p>
        </p:txBody>
      </p:sp>
      <p:pic>
        <p:nvPicPr>
          <p:cNvPr id="20" name="Audio 19">
            <a:hlinkClick r:id="" action="ppaction://media"/>
            <a:extLst>
              <a:ext uri="{FF2B5EF4-FFF2-40B4-BE49-F238E27FC236}">
                <a16:creationId xmlns:a16="http://schemas.microsoft.com/office/drawing/2014/main" id="{F31352CD-1633-46B0-85F1-CB8217743C7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78170310"/>
      </p:ext>
    </p:extLst>
  </p:cSld>
  <p:clrMapOvr>
    <a:masterClrMapping/>
  </p:clrMapOvr>
  <mc:AlternateContent xmlns:mc="http://schemas.openxmlformats.org/markup-compatibility/2006" xmlns:p14="http://schemas.microsoft.com/office/powerpoint/2010/main">
    <mc:Choice Requires="p14">
      <p:transition spd="slow" p14:dur="2000" advTm="50149"/>
    </mc:Choice>
    <mc:Fallback xmlns="">
      <p:transition spd="slow" advTm="50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sp>
        <p:nvSpPr>
          <p:cNvPr id="5" name="TextBox 4">
            <a:extLst>
              <a:ext uri="{FF2B5EF4-FFF2-40B4-BE49-F238E27FC236}">
                <a16:creationId xmlns:a16="http://schemas.microsoft.com/office/drawing/2014/main" id="{38F40690-E685-F39D-C249-3D5B2715C717}"/>
              </a:ext>
            </a:extLst>
          </p:cNvPr>
          <p:cNvSpPr txBox="1"/>
          <p:nvPr/>
        </p:nvSpPr>
        <p:spPr>
          <a:xfrm>
            <a:off x="2951432" y="513552"/>
            <a:ext cx="6097464"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Dental</a:t>
            </a:r>
            <a:endParaRPr lang="en-US" sz="4000" b="1" dirty="0">
              <a:solidFill>
                <a:srgbClr val="C00000"/>
              </a:solidFill>
            </a:endParaRPr>
          </a:p>
        </p:txBody>
      </p:sp>
      <p:pic>
        <p:nvPicPr>
          <p:cNvPr id="6" name="Picture 2">
            <a:extLst>
              <a:ext uri="{FF2B5EF4-FFF2-40B4-BE49-F238E27FC236}">
                <a16:creationId xmlns:a16="http://schemas.microsoft.com/office/drawing/2014/main" id="{E7C8BA9A-B7AF-E611-05D0-27121BBD077B}"/>
              </a:ext>
            </a:extLst>
          </p:cNvPr>
          <p:cNvPicPr>
            <a:picLocks noChangeAspect="1" noChangeArrowheads="1"/>
          </p:cNvPicPr>
          <p:nvPr/>
        </p:nvPicPr>
        <p:blipFill>
          <a:blip r:embed="rId5" cstate="print"/>
          <a:srcRect/>
          <a:stretch>
            <a:fillRect/>
          </a:stretch>
        </p:blipFill>
        <p:spPr bwMode="auto">
          <a:xfrm>
            <a:off x="8898058" y="668665"/>
            <a:ext cx="2295459" cy="504825"/>
          </a:xfrm>
          <a:prstGeom prst="rect">
            <a:avLst/>
          </a:prstGeom>
          <a:noFill/>
          <a:ln w="9525">
            <a:noFill/>
            <a:miter lim="800000"/>
            <a:headEnd/>
            <a:tailEnd/>
          </a:ln>
        </p:spPr>
      </p:pic>
      <p:sp>
        <p:nvSpPr>
          <p:cNvPr id="7" name="TextBox 6">
            <a:extLst>
              <a:ext uri="{FF2B5EF4-FFF2-40B4-BE49-F238E27FC236}">
                <a16:creationId xmlns:a16="http://schemas.microsoft.com/office/drawing/2014/main" id="{8BACA36A-DB0D-B1FA-D2E4-72E649BFA132}"/>
              </a:ext>
            </a:extLst>
          </p:cNvPr>
          <p:cNvSpPr txBox="1"/>
          <p:nvPr/>
        </p:nvSpPr>
        <p:spPr>
          <a:xfrm>
            <a:off x="1071154" y="1530415"/>
            <a:ext cx="10389326" cy="4185761"/>
          </a:xfrm>
          <a:prstGeom prst="rect">
            <a:avLst/>
          </a:prstGeom>
          <a:noFill/>
        </p:spPr>
        <p:txBody>
          <a:bodyPr wrap="square">
            <a:spAutoFit/>
          </a:bodyPr>
          <a:lstStyle/>
          <a:p>
            <a:pPr marL="274320" indent="-274320">
              <a:spcAft>
                <a:spcPts val="600"/>
              </a:spcAft>
              <a:buSzPct val="100000"/>
            </a:pPr>
            <a:r>
              <a:rPr lang="en-US" sz="2000" b="0" dirty="0">
                <a:solidFill>
                  <a:schemeClr val="tx1"/>
                </a:solidFill>
                <a:latin typeface="Helvetica" panose="020B0604020202020204" pitchFamily="34" charset="0"/>
                <a:cs typeface="Helvetica" panose="020B0604020202020204" pitchFamily="34" charset="0"/>
              </a:rPr>
              <a:t>Deductible:</a:t>
            </a:r>
          </a:p>
          <a:p>
            <a:pPr marL="731520" lvl="2" indent="-274320">
              <a:spcAft>
                <a:spcPts val="60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Individual - $60 per person per calendar year</a:t>
            </a:r>
          </a:p>
          <a:p>
            <a:pPr marL="731520" lvl="2" indent="-274320">
              <a:spcAft>
                <a:spcPts val="60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Family - $150 per family per calendar year</a:t>
            </a:r>
          </a:p>
          <a:p>
            <a:pPr marL="274320" indent="-274320">
              <a:spcBef>
                <a:spcPts val="600"/>
              </a:spcBef>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Preventative Services are paid at 100%, not subject to deductible</a:t>
            </a:r>
          </a:p>
          <a:p>
            <a:pPr marL="274320" indent="-274320">
              <a:spcBef>
                <a:spcPts val="600"/>
              </a:spcBef>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Major Services (including Orthodontia for age 19 and under) are paid at 70% after deductible</a:t>
            </a:r>
          </a:p>
          <a:p>
            <a:pPr marL="274320" indent="-274320">
              <a:spcBef>
                <a:spcPts val="600"/>
              </a:spcBef>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$1,500 per calendar year maximum benefit</a:t>
            </a:r>
          </a:p>
          <a:p>
            <a:pPr marL="274320" indent="-274320">
              <a:spcBef>
                <a:spcPts val="600"/>
              </a:spcBef>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$500 per calendar year Orthodontia maximum benefit (for age 19 and under), separate from</a:t>
            </a:r>
            <a:br>
              <a:rPr lang="en-US" sz="1800" b="0" dirty="0">
                <a:solidFill>
                  <a:schemeClr val="tx1"/>
                </a:solidFill>
                <a:latin typeface="Helvetica" panose="020B0604020202020204" pitchFamily="34" charset="0"/>
                <a:cs typeface="Helvetica" panose="020B0604020202020204" pitchFamily="34" charset="0"/>
              </a:rPr>
            </a:br>
            <a:r>
              <a:rPr lang="en-US" sz="1800" b="0" dirty="0">
                <a:solidFill>
                  <a:schemeClr val="tx1"/>
                </a:solidFill>
                <a:latin typeface="Helvetica" panose="020B0604020202020204" pitchFamily="34" charset="0"/>
                <a:cs typeface="Helvetica" panose="020B0604020202020204" pitchFamily="34" charset="0"/>
              </a:rPr>
              <a:t>   dental maximum                                                                </a:t>
            </a:r>
          </a:p>
          <a:p>
            <a:pPr marL="274320" indent="-274320">
              <a:spcBef>
                <a:spcPts val="600"/>
              </a:spcBef>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Delta Dental PPO Providers are paid at 85% for Basic Services</a:t>
            </a:r>
          </a:p>
          <a:p>
            <a:pPr marL="285750" indent="-285750">
              <a:spcBef>
                <a:spcPts val="600"/>
              </a:spcBef>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Visit </a:t>
            </a:r>
            <a:r>
              <a:rPr lang="en-US" sz="1800" u="sng" dirty="0">
                <a:solidFill>
                  <a:schemeClr val="accent1"/>
                </a:solidFill>
                <a:latin typeface="Helvetica" panose="020B0604020202020204" pitchFamily="34" charset="0"/>
                <a:cs typeface="Helvetica" panose="020B0604020202020204" pitchFamily="34" charset="0"/>
              </a:rPr>
              <a:t>deltadentalin.com/</a:t>
            </a:r>
            <a:r>
              <a:rPr lang="en-US" sz="1800" u="sng" dirty="0" err="1">
                <a:solidFill>
                  <a:schemeClr val="accent1"/>
                </a:solidFill>
                <a:latin typeface="Helvetica" panose="020B0604020202020204" pitchFamily="34" charset="0"/>
                <a:cs typeface="Helvetica" panose="020B0604020202020204" pitchFamily="34" charset="0"/>
              </a:rPr>
              <a:t>bsu</a:t>
            </a:r>
            <a:r>
              <a:rPr lang="en-US" sz="1800" b="0" dirty="0">
                <a:solidFill>
                  <a:schemeClr val="tx1"/>
                </a:solidFill>
                <a:latin typeface="Helvetica" panose="020B0604020202020204" pitchFamily="34" charset="0"/>
                <a:cs typeface="Helvetica" panose="020B0604020202020204" pitchFamily="34" charset="0"/>
              </a:rPr>
              <a:t> to access plan information, print ID cards, find a dentist, and view your Explanation of Benefits</a:t>
            </a:r>
            <a:endParaRPr lang="en-US" dirty="0"/>
          </a:p>
        </p:txBody>
      </p:sp>
      <p:pic>
        <p:nvPicPr>
          <p:cNvPr id="103" name="Audio 102">
            <a:hlinkClick r:id="" action="ppaction://media"/>
            <a:extLst>
              <a:ext uri="{FF2B5EF4-FFF2-40B4-BE49-F238E27FC236}">
                <a16:creationId xmlns:a16="http://schemas.microsoft.com/office/drawing/2014/main" id="{662D1078-E679-E765-7E68-A154D13E3D8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43070254"/>
      </p:ext>
    </p:extLst>
  </p:cSld>
  <p:clrMapOvr>
    <a:masterClrMapping/>
  </p:clrMapOvr>
  <mc:AlternateContent xmlns:mc="http://schemas.openxmlformats.org/markup-compatibility/2006" xmlns:p14="http://schemas.microsoft.com/office/powerpoint/2010/main">
    <mc:Choice Requires="p14">
      <p:transition spd="slow" p14:dur="2000" advTm="60281"/>
    </mc:Choice>
    <mc:Fallback xmlns="">
      <p:transition spd="slow" advTm="60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sp>
        <p:nvSpPr>
          <p:cNvPr id="5" name="TextBox 4">
            <a:extLst>
              <a:ext uri="{FF2B5EF4-FFF2-40B4-BE49-F238E27FC236}">
                <a16:creationId xmlns:a16="http://schemas.microsoft.com/office/drawing/2014/main" id="{ABF252A0-6AF8-7D0F-4374-49A51450F50A}"/>
              </a:ext>
            </a:extLst>
          </p:cNvPr>
          <p:cNvSpPr txBox="1"/>
          <p:nvPr/>
        </p:nvSpPr>
        <p:spPr>
          <a:xfrm>
            <a:off x="3047268" y="450725"/>
            <a:ext cx="6097464"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Voluntary Benefits</a:t>
            </a:r>
            <a:endParaRPr lang="en-US" sz="4000" b="1" dirty="0">
              <a:solidFill>
                <a:srgbClr val="C00000"/>
              </a:solidFill>
            </a:endParaRPr>
          </a:p>
        </p:txBody>
      </p:sp>
      <p:sp>
        <p:nvSpPr>
          <p:cNvPr id="6" name="TextBox 5">
            <a:extLst>
              <a:ext uri="{FF2B5EF4-FFF2-40B4-BE49-F238E27FC236}">
                <a16:creationId xmlns:a16="http://schemas.microsoft.com/office/drawing/2014/main" id="{BD14131C-EF00-FCA6-BEAB-23CF1E1B8816}"/>
              </a:ext>
            </a:extLst>
          </p:cNvPr>
          <p:cNvSpPr txBox="1"/>
          <p:nvPr/>
        </p:nvSpPr>
        <p:spPr>
          <a:xfrm>
            <a:off x="939003" y="1698542"/>
            <a:ext cx="10669523" cy="3708708"/>
          </a:xfrm>
          <a:prstGeom prst="rect">
            <a:avLst/>
          </a:prstGeom>
          <a:noFill/>
        </p:spPr>
        <p:txBody>
          <a:bodyPr wrap="square">
            <a:spAutoFit/>
          </a:bodyPr>
          <a:lstStyle/>
          <a:p>
            <a:pPr>
              <a:spcAft>
                <a:spcPts val="600"/>
              </a:spcAft>
              <a:buSzPct val="50000"/>
            </a:pPr>
            <a:r>
              <a:rPr lang="en-US" sz="2000" dirty="0">
                <a:latin typeface="Helvetica" panose="020B0604020202020204" pitchFamily="34" charset="0"/>
                <a:cs typeface="Helvetica" panose="020B0604020202020204" pitchFamily="34" charset="0"/>
              </a:rPr>
              <a:t>Voya</a:t>
            </a:r>
            <a:r>
              <a:rPr lang="en-US" sz="2000" dirty="0">
                <a:solidFill>
                  <a:schemeClr val="tx1"/>
                </a:solidFill>
                <a:latin typeface="Helvetica" panose="020B0604020202020204" pitchFamily="34" charset="0"/>
                <a:cs typeface="Helvetica" panose="020B0604020202020204" pitchFamily="34" charset="0"/>
              </a:rPr>
              <a:t> - Voluntary Life and STD Insurance</a:t>
            </a:r>
          </a:p>
          <a:p>
            <a:pPr marL="640080" lvl="1" indent="-274320">
              <a:spcAft>
                <a:spcPts val="600"/>
              </a:spcAft>
              <a:buFont typeface="Wingdings" panose="05000000000000000000" pitchFamily="2" charset="2"/>
              <a:buChar char="§"/>
            </a:pPr>
            <a:r>
              <a:rPr lang="en-US" sz="1800" dirty="0">
                <a:latin typeface="Helvetica" panose="020B0604020202020204" pitchFamily="34" charset="0"/>
                <a:cs typeface="Helvetica" panose="020B0604020202020204" pitchFamily="34" charset="0"/>
              </a:rPr>
              <a:t>Voluntary Life Insurance</a:t>
            </a:r>
          </a:p>
          <a:p>
            <a:pPr marL="1097280" lvl="8" indent="-274320">
              <a:spcAft>
                <a:spcPts val="60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Maximum coverage: Employee = $500K, Spouse = $250K, Children = $10K</a:t>
            </a:r>
          </a:p>
          <a:p>
            <a:pPr marL="1097280" lvl="6" indent="-274320">
              <a:spcAft>
                <a:spcPts val="60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Guarantee issue: Employee = $200K and Spouse = $50K</a:t>
            </a:r>
          </a:p>
          <a:p>
            <a:pPr marL="1097280" lvl="6" indent="-274320">
              <a:spcAft>
                <a:spcPts val="60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If you are currently enrolled you may increase your amount by 1 increment; if you are not currently enrolled you will need to complete the Evidence of Insurability application with Voya for approval</a:t>
            </a:r>
          </a:p>
          <a:p>
            <a:pPr marL="640080" lvl="1" indent="-274320">
              <a:spcAft>
                <a:spcPts val="600"/>
              </a:spcAft>
              <a:buFont typeface="Wingdings" panose="05000000000000000000" pitchFamily="2" charset="2"/>
              <a:buChar char="§"/>
            </a:pPr>
            <a:r>
              <a:rPr lang="en-US" dirty="0">
                <a:latin typeface="Helvetica" panose="020B0604020202020204" pitchFamily="34" charset="0"/>
                <a:cs typeface="Helvetica" panose="020B0604020202020204" pitchFamily="34" charset="0"/>
              </a:rPr>
              <a:t>Voluntary STD Insurance </a:t>
            </a:r>
          </a:p>
          <a:p>
            <a:pPr marL="1097280" lvl="2" indent="-274320">
              <a:spcAft>
                <a:spcPts val="60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Available to non-service employees only</a:t>
            </a:r>
          </a:p>
          <a:p>
            <a:pPr marL="1097280" lvl="2" indent="-274320">
              <a:spcAft>
                <a:spcPts val="600"/>
              </a:spcAft>
              <a:buFont typeface="Wingdings" panose="05000000000000000000" pitchFamily="2" charset="2"/>
              <a:buChar char="§"/>
            </a:pPr>
            <a:r>
              <a:rPr lang="en-US" sz="1600" dirty="0">
                <a:latin typeface="Helvetica" panose="020B0604020202020204" pitchFamily="34" charset="0"/>
                <a:cs typeface="Helvetica" panose="020B0604020202020204" pitchFamily="34" charset="0"/>
              </a:rPr>
              <a:t>The weekly benefit amount will be 60% of your weekly wages not to exceed $1,500.</a:t>
            </a:r>
          </a:p>
          <a:p>
            <a:pPr>
              <a:spcAft>
                <a:spcPts val="600"/>
              </a:spcAft>
              <a:buSzPct val="50000"/>
            </a:pPr>
            <a:r>
              <a:rPr lang="en-US" sz="2000" dirty="0">
                <a:solidFill>
                  <a:schemeClr val="tx1"/>
                </a:solidFill>
                <a:latin typeface="Helvetica" panose="020B0604020202020204" pitchFamily="34" charset="0"/>
                <a:cs typeface="Helvetica" panose="020B0604020202020204" pitchFamily="34" charset="0"/>
              </a:rPr>
              <a:t>VSP - Voluntary Vision Insurance </a:t>
            </a:r>
          </a:p>
          <a:p>
            <a:pPr marL="640080" lvl="1" indent="-274320">
              <a:spcAft>
                <a:spcPts val="600"/>
              </a:spcAft>
              <a:buSzPct val="100000"/>
              <a:buFont typeface="Wingdings" panose="05000000000000000000" pitchFamily="2" charset="2"/>
              <a:buChar char="§"/>
            </a:pPr>
            <a:r>
              <a:rPr lang="en-US" sz="1800" dirty="0">
                <a:latin typeface="Helvetica" panose="020B0604020202020204" pitchFamily="34" charset="0"/>
                <a:cs typeface="Helvetica" panose="020B0604020202020204" pitchFamily="34" charset="0"/>
              </a:rPr>
              <a:t>Two plans, Basic &amp; Premier</a:t>
            </a:r>
          </a:p>
        </p:txBody>
      </p:sp>
      <p:pic>
        <p:nvPicPr>
          <p:cNvPr id="104" name="Audio 103">
            <a:hlinkClick r:id="" action="ppaction://media"/>
            <a:extLst>
              <a:ext uri="{FF2B5EF4-FFF2-40B4-BE49-F238E27FC236}">
                <a16:creationId xmlns:a16="http://schemas.microsoft.com/office/drawing/2014/main" id="{2DE8EF63-09B9-5FF7-6AA0-55B06E2E2F5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50426912"/>
      </p:ext>
    </p:extLst>
  </p:cSld>
  <p:clrMapOvr>
    <a:masterClrMapping/>
  </p:clrMapOvr>
  <mc:AlternateContent xmlns:mc="http://schemas.openxmlformats.org/markup-compatibility/2006" xmlns:p14="http://schemas.microsoft.com/office/powerpoint/2010/main">
    <mc:Choice Requires="p14">
      <p:transition spd="slow" p14:dur="2000" advTm="52114"/>
    </mc:Choice>
    <mc:Fallback xmlns="">
      <p:transition spd="slow" advTm="52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sp>
        <p:nvSpPr>
          <p:cNvPr id="5" name="TextBox 4">
            <a:extLst>
              <a:ext uri="{FF2B5EF4-FFF2-40B4-BE49-F238E27FC236}">
                <a16:creationId xmlns:a16="http://schemas.microsoft.com/office/drawing/2014/main" id="{C6E8F1BE-F2F2-0A60-E89D-CC3A594A3D84}"/>
              </a:ext>
            </a:extLst>
          </p:cNvPr>
          <p:cNvSpPr txBox="1"/>
          <p:nvPr/>
        </p:nvSpPr>
        <p:spPr>
          <a:xfrm>
            <a:off x="3180618" y="433082"/>
            <a:ext cx="6097464"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Mandatory Benefits</a:t>
            </a:r>
            <a:endParaRPr lang="en-US" sz="4000" b="1" dirty="0">
              <a:solidFill>
                <a:srgbClr val="C00000"/>
              </a:solidFill>
            </a:endParaRPr>
          </a:p>
        </p:txBody>
      </p:sp>
      <p:sp>
        <p:nvSpPr>
          <p:cNvPr id="6" name="TextBox 5">
            <a:extLst>
              <a:ext uri="{FF2B5EF4-FFF2-40B4-BE49-F238E27FC236}">
                <a16:creationId xmlns:a16="http://schemas.microsoft.com/office/drawing/2014/main" id="{891B0D00-C6E8-897F-3376-07BFD2EF21F4}"/>
              </a:ext>
            </a:extLst>
          </p:cNvPr>
          <p:cNvSpPr txBox="1"/>
          <p:nvPr/>
        </p:nvSpPr>
        <p:spPr>
          <a:xfrm>
            <a:off x="1210492" y="1692690"/>
            <a:ext cx="10316224" cy="4062651"/>
          </a:xfrm>
          <a:prstGeom prst="rect">
            <a:avLst/>
          </a:prstGeom>
          <a:noFill/>
        </p:spPr>
        <p:txBody>
          <a:bodyPr wrap="square">
            <a:spAutoFit/>
          </a:bodyPr>
          <a:lstStyle/>
          <a:p>
            <a:pPr>
              <a:spcAft>
                <a:spcPts val="600"/>
              </a:spcAft>
            </a:pPr>
            <a:r>
              <a:rPr lang="en-US" sz="2000" b="0" dirty="0">
                <a:solidFill>
                  <a:schemeClr val="tx1"/>
                </a:solidFill>
                <a:latin typeface="Helvetica" panose="020B0604020202020204" pitchFamily="34" charset="0"/>
                <a:cs typeface="Helvetica" panose="020B0604020202020204" pitchFamily="34" charset="0"/>
              </a:rPr>
              <a:t>Premiums </a:t>
            </a:r>
            <a:r>
              <a:rPr lang="en-US" sz="2000" dirty="0">
                <a:latin typeface="Helvetica" panose="020B0604020202020204" pitchFamily="34" charset="0"/>
                <a:cs typeface="Helvetica" panose="020B0604020202020204" pitchFamily="34" charset="0"/>
              </a:rPr>
              <a:t>for Life, AD&amp;D and LTD will continue to be paid 100% by the University </a:t>
            </a:r>
          </a:p>
          <a:p>
            <a:pPr>
              <a:spcAft>
                <a:spcPts val="600"/>
              </a:spcAft>
            </a:pPr>
            <a:r>
              <a:rPr lang="en-US" sz="2000" dirty="0">
                <a:latin typeface="Helvetica" panose="020B0604020202020204" pitchFamily="34" charset="0"/>
                <a:cs typeface="Helvetica" panose="020B0604020202020204" pitchFamily="34" charset="0"/>
              </a:rPr>
              <a:t>ASO STD is </a:t>
            </a:r>
            <a:r>
              <a:rPr lang="en-US" sz="2000" b="0" dirty="0">
                <a:solidFill>
                  <a:schemeClr val="tx1"/>
                </a:solidFill>
                <a:latin typeface="Helvetica" panose="020B0604020202020204" pitchFamily="34" charset="0"/>
                <a:cs typeface="Helvetica" panose="020B0604020202020204" pitchFamily="34" charset="0"/>
              </a:rPr>
              <a:t>75% subsidized by the University—These plans are administered by </a:t>
            </a:r>
            <a:r>
              <a:rPr lang="en-US" sz="2000" dirty="0">
                <a:latin typeface="Helvetica" panose="020B0604020202020204" pitchFamily="34" charset="0"/>
                <a:cs typeface="Helvetica" panose="020B0604020202020204" pitchFamily="34" charset="0"/>
              </a:rPr>
              <a:t>Voya</a:t>
            </a:r>
            <a:endParaRPr lang="en-US" sz="2000" b="0" dirty="0">
              <a:solidFill>
                <a:schemeClr val="tx1"/>
              </a:solidFill>
              <a:latin typeface="Helvetica" panose="020B0604020202020204" pitchFamily="34" charset="0"/>
              <a:cs typeface="Helvetica" panose="020B0604020202020204" pitchFamily="34" charset="0"/>
            </a:endParaRPr>
          </a:p>
          <a:p>
            <a:pPr marL="285750" indent="-285750">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Life Insurance </a:t>
            </a:r>
          </a:p>
          <a:p>
            <a:pPr marL="731520" lvl="2" indent="-274320">
              <a:spcAft>
                <a:spcPts val="600"/>
              </a:spcAft>
              <a:buSzPct val="100000"/>
              <a:buFont typeface="Wingdings" panose="05000000000000000000" pitchFamily="2" charset="2"/>
              <a:buChar char="§"/>
            </a:pPr>
            <a:r>
              <a:rPr lang="en-US" sz="1600" dirty="0">
                <a:latin typeface="Helvetica" panose="020B0604020202020204" pitchFamily="34" charset="0"/>
                <a:cs typeface="Helvetica" panose="020B0604020202020204" pitchFamily="34" charset="0"/>
              </a:rPr>
              <a:t>Approximately 2 times base salary with a $125,000 maximum benefit</a:t>
            </a:r>
          </a:p>
          <a:p>
            <a:pPr marL="285750" indent="-285750">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Accidental Death &amp; Dismemberment (AD&amp;D)</a:t>
            </a:r>
          </a:p>
          <a:p>
            <a:pPr marL="731520" lvl="2" indent="-274320">
              <a:spcAft>
                <a:spcPts val="600"/>
              </a:spcAft>
              <a:buSzPct val="100000"/>
              <a:buFont typeface="Wingdings" panose="05000000000000000000" pitchFamily="2" charset="2"/>
              <a:buChar char="§"/>
            </a:pPr>
            <a:r>
              <a:rPr lang="en-US" sz="1600" dirty="0">
                <a:latin typeface="Helvetica" panose="020B0604020202020204" pitchFamily="34" charset="0"/>
                <a:cs typeface="Helvetica" panose="020B0604020202020204" pitchFamily="34" charset="0"/>
              </a:rPr>
              <a:t>Benefits payable for accidental loss of limb or sight; benefit doubles for accidental death to a maximum benefit of  $125,000</a:t>
            </a:r>
          </a:p>
          <a:p>
            <a:pPr marL="285750" indent="-285750">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Long Term Disability (LTD)</a:t>
            </a:r>
          </a:p>
          <a:p>
            <a:pPr marL="731520" lvl="2" indent="-274320">
              <a:spcAft>
                <a:spcPts val="600"/>
              </a:spcAft>
              <a:buSzPct val="100000"/>
              <a:buFont typeface="Wingdings" panose="05000000000000000000" pitchFamily="2" charset="2"/>
              <a:buChar char="§"/>
            </a:pPr>
            <a:r>
              <a:rPr lang="en-US" sz="1600" dirty="0">
                <a:latin typeface="Helvetica" panose="020B0604020202020204" pitchFamily="34" charset="0"/>
                <a:ea typeface="Verdana" pitchFamily="34" charset="0"/>
                <a:cs typeface="Helvetica" panose="020B0604020202020204" pitchFamily="34" charset="0"/>
              </a:rPr>
              <a:t>Provides income replacement of 60% of calculated pay (subject to taxes) after a specified waiting period</a:t>
            </a:r>
          </a:p>
          <a:p>
            <a:pPr marL="285750" indent="-285750">
              <a:spcAft>
                <a:spcPts val="600"/>
              </a:spcAft>
              <a:buSzPct val="100000"/>
              <a:buFont typeface="Wingdings" panose="05000000000000000000" pitchFamily="2" charset="2"/>
              <a:buChar char="§"/>
            </a:pPr>
            <a:r>
              <a:rPr lang="en-US" sz="1800" b="0" dirty="0">
                <a:solidFill>
                  <a:schemeClr val="tx1"/>
                </a:solidFill>
                <a:latin typeface="Helvetica" panose="020B0604020202020204" pitchFamily="34" charset="0"/>
                <a:cs typeface="Helvetica" panose="020B0604020202020204" pitchFamily="34" charset="0"/>
              </a:rPr>
              <a:t>University Subsidized Short Term Disability (ASO STD) </a:t>
            </a:r>
          </a:p>
          <a:p>
            <a:pPr marL="731520" lvl="2" indent="-274320">
              <a:spcAft>
                <a:spcPts val="600"/>
              </a:spcAft>
              <a:buSzPct val="100000"/>
              <a:buFont typeface="Wingdings" panose="05000000000000000000" pitchFamily="2" charset="2"/>
              <a:buChar char="§"/>
            </a:pPr>
            <a:r>
              <a:rPr lang="en-US" sz="1600" dirty="0">
                <a:latin typeface="Helvetica" panose="020B0604020202020204" pitchFamily="34" charset="0"/>
                <a:ea typeface="Verdana" pitchFamily="34" charset="0"/>
                <a:cs typeface="Helvetica" panose="020B0604020202020204" pitchFamily="34" charset="0"/>
              </a:rPr>
              <a:t>Provides income replacement of 80% of calculated pay (subject to taxes) after a 7-day waiting period</a:t>
            </a:r>
          </a:p>
          <a:p>
            <a:pPr marL="731520" lvl="2" indent="-274320">
              <a:spcAft>
                <a:spcPts val="600"/>
              </a:spcAft>
              <a:buSzPct val="100000"/>
              <a:buFont typeface="Wingdings" panose="05000000000000000000" pitchFamily="2" charset="2"/>
              <a:buChar char="§"/>
            </a:pPr>
            <a:r>
              <a:rPr lang="en-US" sz="1600" dirty="0">
                <a:latin typeface="Helvetica" panose="020B0604020202020204" pitchFamily="34" charset="0"/>
                <a:ea typeface="Verdana" pitchFamily="34" charset="0"/>
                <a:cs typeface="Helvetica" panose="020B0604020202020204" pitchFamily="34" charset="0"/>
              </a:rPr>
              <a:t>For service employees only</a:t>
            </a:r>
          </a:p>
        </p:txBody>
      </p:sp>
      <p:pic>
        <p:nvPicPr>
          <p:cNvPr id="80" name="Audio 79">
            <a:hlinkClick r:id="" action="ppaction://media"/>
            <a:extLst>
              <a:ext uri="{FF2B5EF4-FFF2-40B4-BE49-F238E27FC236}">
                <a16:creationId xmlns:a16="http://schemas.microsoft.com/office/drawing/2014/main" id="{EC01E228-7FDB-9058-8ED2-F052E664F2B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1783629"/>
      </p:ext>
    </p:extLst>
  </p:cSld>
  <p:clrMapOvr>
    <a:masterClrMapping/>
  </p:clrMapOvr>
  <mc:AlternateContent xmlns:mc="http://schemas.openxmlformats.org/markup-compatibility/2006" xmlns:p14="http://schemas.microsoft.com/office/powerpoint/2010/main">
    <mc:Choice Requires="p14">
      <p:transition spd="slow" p14:dur="2000" advTm="27865"/>
    </mc:Choice>
    <mc:Fallback xmlns="">
      <p:transition spd="slow" advTm="27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sp>
        <p:nvSpPr>
          <p:cNvPr id="5" name="TextBox 4">
            <a:extLst>
              <a:ext uri="{FF2B5EF4-FFF2-40B4-BE49-F238E27FC236}">
                <a16:creationId xmlns:a16="http://schemas.microsoft.com/office/drawing/2014/main" id="{C347C922-5984-9914-D882-D26CBBD32C22}"/>
              </a:ext>
            </a:extLst>
          </p:cNvPr>
          <p:cNvSpPr txBox="1"/>
          <p:nvPr/>
        </p:nvSpPr>
        <p:spPr>
          <a:xfrm>
            <a:off x="2055202" y="455897"/>
            <a:ext cx="8671413" cy="707886"/>
          </a:xfrm>
          <a:prstGeom prst="rect">
            <a:avLst/>
          </a:prstGeom>
          <a:noFill/>
        </p:spPr>
        <p:txBody>
          <a:bodyPr wrap="square">
            <a:spAutoFit/>
          </a:bodyPr>
          <a:lstStyle/>
          <a:p>
            <a:pPr algn="ctr"/>
            <a:r>
              <a:rPr lang="en-US" sz="4000" b="1" dirty="0">
                <a:solidFill>
                  <a:srgbClr val="C00000"/>
                </a:solidFill>
                <a:latin typeface="Helvetica" panose="020B0604020202020204" pitchFamily="34" charset="0"/>
                <a:cs typeface="Helvetica" panose="020B0604020202020204" pitchFamily="34" charset="0"/>
              </a:rPr>
              <a:t>OE Checklist for Active Employees</a:t>
            </a:r>
            <a:endParaRPr lang="en-US" sz="4000" b="1" dirty="0">
              <a:solidFill>
                <a:srgbClr val="C00000"/>
              </a:solidFill>
            </a:endParaRPr>
          </a:p>
        </p:txBody>
      </p:sp>
      <p:sp>
        <p:nvSpPr>
          <p:cNvPr id="6" name="TextBox 5">
            <a:extLst>
              <a:ext uri="{FF2B5EF4-FFF2-40B4-BE49-F238E27FC236}">
                <a16:creationId xmlns:a16="http://schemas.microsoft.com/office/drawing/2014/main" id="{ACCE0167-4A8B-7CC2-1054-E329F7EFC738}"/>
              </a:ext>
            </a:extLst>
          </p:cNvPr>
          <p:cNvSpPr txBox="1"/>
          <p:nvPr/>
        </p:nvSpPr>
        <p:spPr>
          <a:xfrm>
            <a:off x="1153615" y="1859511"/>
            <a:ext cx="9988061" cy="3693319"/>
          </a:xfrm>
          <a:prstGeom prst="rect">
            <a:avLst/>
          </a:prstGeom>
          <a:noFill/>
        </p:spPr>
        <p:txBody>
          <a:bodyPr wrap="square">
            <a:spAutoFit/>
          </a:bodyPr>
          <a:lstStyle/>
          <a:p>
            <a:pPr marL="365760" indent="-365760">
              <a:buSzPct val="125000"/>
              <a:buFont typeface="Wingdings" pitchFamily="2" charset="2"/>
              <a:buChar char="ü"/>
            </a:pPr>
            <a:r>
              <a:rPr lang="en-US" sz="1800" b="0" dirty="0">
                <a:solidFill>
                  <a:schemeClr val="tx1"/>
                </a:solidFill>
                <a:latin typeface="Helvetica" panose="020B0604020202020204" pitchFamily="34" charset="0"/>
                <a:cs typeface="Helvetica" panose="020B0604020202020204" pitchFamily="34" charset="0"/>
              </a:rPr>
              <a:t>Review your 2027 Benefits Open Enrollment Information Guide</a:t>
            </a:r>
          </a:p>
          <a:p>
            <a:pPr marL="365760" indent="-365760">
              <a:buSzPct val="125000"/>
              <a:buFont typeface="Wingdings" pitchFamily="2" charset="2"/>
              <a:buChar char="ü"/>
            </a:pPr>
            <a:endParaRPr lang="en-US" dirty="0">
              <a:latin typeface="Helvetica" panose="020B0604020202020204" pitchFamily="34" charset="0"/>
              <a:cs typeface="Helvetica" panose="020B0604020202020204" pitchFamily="34" charset="0"/>
            </a:endParaRPr>
          </a:p>
          <a:p>
            <a:pPr marL="365760" indent="-365760">
              <a:buSzPct val="125000"/>
              <a:buFont typeface="Wingdings" pitchFamily="2" charset="2"/>
              <a:buChar char="ü"/>
            </a:pPr>
            <a:r>
              <a:rPr lang="en-US" sz="1800" b="0" dirty="0">
                <a:solidFill>
                  <a:schemeClr val="tx1"/>
                </a:solidFill>
                <a:latin typeface="Helvetica" panose="020B0604020202020204" pitchFamily="34" charset="0"/>
                <a:cs typeface="Helvetica" panose="020B0604020202020204" pitchFamily="34" charset="0"/>
              </a:rPr>
              <a:t>Attend our </a:t>
            </a:r>
            <a:r>
              <a:rPr lang="en-US" sz="1800" b="1" dirty="0">
                <a:solidFill>
                  <a:srgbClr val="C00000"/>
                </a:solidFill>
                <a:latin typeface="Helvetica" panose="020B0604020202020204" pitchFamily="34" charset="0"/>
                <a:cs typeface="Helvetica" panose="020B0604020202020204" pitchFamily="34" charset="0"/>
              </a:rPr>
              <a:t>Cardinal Day of Well-Being </a:t>
            </a:r>
            <a:r>
              <a:rPr lang="en-US" sz="1800" b="0" dirty="0">
                <a:solidFill>
                  <a:schemeClr val="tx1"/>
                </a:solidFill>
                <a:latin typeface="Helvetica" panose="020B0604020202020204" pitchFamily="34" charset="0"/>
                <a:cs typeface="Helvetica" panose="020B0604020202020204" pitchFamily="34" charset="0"/>
              </a:rPr>
              <a:t>and </a:t>
            </a:r>
            <a:r>
              <a:rPr lang="en-US" sz="1800" b="1" dirty="0">
                <a:solidFill>
                  <a:srgbClr val="C00000"/>
                </a:solidFill>
                <a:latin typeface="Helvetica" panose="020B0604020202020204" pitchFamily="34" charset="0"/>
                <a:cs typeface="Helvetica" panose="020B0604020202020204" pitchFamily="34" charset="0"/>
              </a:rPr>
              <a:t>Benefits Fair </a:t>
            </a:r>
            <a:r>
              <a:rPr lang="en-US" sz="1800" b="0" dirty="0">
                <a:solidFill>
                  <a:schemeClr val="tx1"/>
                </a:solidFill>
                <a:latin typeface="Helvetica" panose="020B0604020202020204" pitchFamily="34" charset="0"/>
                <a:cs typeface="Helvetica" panose="020B0604020202020204" pitchFamily="34" charset="0"/>
              </a:rPr>
              <a:t>on November 5, 2026</a:t>
            </a:r>
          </a:p>
          <a:p>
            <a:pPr marL="365760" indent="-365760">
              <a:buSzPct val="125000"/>
            </a:pPr>
            <a:endParaRPr lang="en-US" sz="1800" b="0" dirty="0">
              <a:solidFill>
                <a:schemeClr val="tx1"/>
              </a:solidFill>
              <a:latin typeface="Helvetica" panose="020B0604020202020204" pitchFamily="34" charset="0"/>
              <a:cs typeface="Helvetica" panose="020B0604020202020204" pitchFamily="34" charset="0"/>
            </a:endParaRPr>
          </a:p>
          <a:p>
            <a:pPr marL="365760" indent="-365760">
              <a:buSzPct val="125000"/>
              <a:buFont typeface="Wingdings" pitchFamily="2" charset="2"/>
              <a:buChar char="ü"/>
            </a:pPr>
            <a:r>
              <a:rPr lang="en-US" sz="1800" b="0" dirty="0">
                <a:solidFill>
                  <a:schemeClr val="tx1"/>
                </a:solidFill>
                <a:latin typeface="Helvetica" panose="020B0604020202020204" pitchFamily="34" charset="0"/>
                <a:cs typeface="Helvetica" panose="020B0604020202020204" pitchFamily="34" charset="0"/>
              </a:rPr>
              <a:t>If you do not know your BSU username and password, contact the BSU Help Desk at 5-1517</a:t>
            </a:r>
          </a:p>
          <a:p>
            <a:pPr marL="365760" indent="-365760">
              <a:buSzPct val="125000"/>
            </a:pPr>
            <a:endParaRPr lang="en-US" sz="1800" b="0" dirty="0">
              <a:solidFill>
                <a:schemeClr val="tx1"/>
              </a:solidFill>
              <a:latin typeface="Helvetica" panose="020B0604020202020204" pitchFamily="34" charset="0"/>
              <a:cs typeface="Helvetica" panose="020B0604020202020204" pitchFamily="34" charset="0"/>
            </a:endParaRPr>
          </a:p>
          <a:p>
            <a:pPr marL="365760" indent="-365760">
              <a:buSzPct val="125000"/>
              <a:buFont typeface="Wingdings" pitchFamily="2" charset="2"/>
              <a:buChar char="ü"/>
            </a:pPr>
            <a:r>
              <a:rPr lang="en-US" sz="1800" b="0" dirty="0">
                <a:solidFill>
                  <a:schemeClr val="tx1"/>
                </a:solidFill>
                <a:latin typeface="Helvetica" panose="020B0604020202020204" pitchFamily="34" charset="0"/>
                <a:cs typeface="Helvetica" panose="020B0604020202020204" pitchFamily="34" charset="0"/>
              </a:rPr>
              <a:t>Complete your 2027 benefit enrollment in Workday by Thursday, November 12, 2026</a:t>
            </a:r>
          </a:p>
          <a:p>
            <a:pPr>
              <a:buSzPct val="125000"/>
            </a:pPr>
            <a:endParaRPr lang="en-US" dirty="0">
              <a:latin typeface="Helvetica" panose="020B0604020202020204" pitchFamily="34" charset="0"/>
              <a:cs typeface="Helvetica" panose="020B0604020202020204" pitchFamily="34" charset="0"/>
            </a:endParaRPr>
          </a:p>
          <a:p>
            <a:pPr marL="365760" indent="-365760">
              <a:buSzPct val="125000"/>
              <a:buFont typeface="Wingdings" pitchFamily="2" charset="2"/>
              <a:buChar char="ü"/>
            </a:pPr>
            <a:r>
              <a:rPr lang="en-US" sz="1800" b="0" dirty="0">
                <a:solidFill>
                  <a:schemeClr val="tx1"/>
                </a:solidFill>
                <a:latin typeface="Helvetica" panose="020B0604020202020204" pitchFamily="34" charset="0"/>
                <a:cs typeface="Helvetica" panose="020B0604020202020204" pitchFamily="34" charset="0"/>
              </a:rPr>
              <a:t>Have questions or need assistance?  Attend one of our OE sessions or contact the Employee Solution Center at 285-1834 to speak with a Benefits S</a:t>
            </a:r>
            <a:r>
              <a:rPr lang="en-US" dirty="0">
                <a:latin typeface="Helvetica" panose="020B0604020202020204" pitchFamily="34" charset="0"/>
                <a:cs typeface="Helvetica" panose="020B0604020202020204" pitchFamily="34" charset="0"/>
              </a:rPr>
              <a:t>pecialist</a:t>
            </a:r>
            <a:endParaRPr lang="en-US" sz="1800" b="0" dirty="0">
              <a:solidFill>
                <a:schemeClr val="tx1"/>
              </a:solidFill>
              <a:latin typeface="Helvetica" panose="020B0604020202020204" pitchFamily="34" charset="0"/>
              <a:cs typeface="Helvetica" panose="020B0604020202020204" pitchFamily="34" charset="0"/>
            </a:endParaRPr>
          </a:p>
          <a:p>
            <a:pPr>
              <a:buSzPct val="125000"/>
              <a:buFont typeface="Wingdings" pitchFamily="2" charset="2"/>
              <a:buChar char="ü"/>
            </a:pPr>
            <a:endParaRPr lang="en-US" sz="1800" b="0" dirty="0">
              <a:solidFill>
                <a:schemeClr val="tx1"/>
              </a:solidFill>
              <a:latin typeface="Helvetica" panose="020B0604020202020204" pitchFamily="34" charset="0"/>
              <a:cs typeface="Helvetica" panose="020B0604020202020204" pitchFamily="34" charset="0"/>
            </a:endParaRPr>
          </a:p>
          <a:p>
            <a:pPr>
              <a:buSzPct val="125000"/>
              <a:buFont typeface="Wingdings" pitchFamily="2" charset="2"/>
              <a:buChar char="ü"/>
            </a:pPr>
            <a:endParaRPr lang="en-US" dirty="0">
              <a:latin typeface="Helvetica" panose="020B0604020202020204" pitchFamily="34" charset="0"/>
              <a:cs typeface="Helvetica" panose="020B0604020202020204" pitchFamily="34" charset="0"/>
            </a:endParaRPr>
          </a:p>
          <a:p>
            <a:pPr>
              <a:buSzPct val="125000"/>
            </a:pPr>
            <a:endParaRPr lang="en-US" sz="1800" b="0" dirty="0">
              <a:solidFill>
                <a:schemeClr val="tx1"/>
              </a:solidFill>
              <a:latin typeface="Helvetica" panose="020B0604020202020204" pitchFamily="34" charset="0"/>
              <a:cs typeface="Helvetica" panose="020B0604020202020204" pitchFamily="34" charset="0"/>
            </a:endParaRPr>
          </a:p>
        </p:txBody>
      </p:sp>
      <p:pic>
        <p:nvPicPr>
          <p:cNvPr id="136" name="Audio 135">
            <a:hlinkClick r:id="" action="ppaction://media"/>
            <a:extLst>
              <a:ext uri="{FF2B5EF4-FFF2-40B4-BE49-F238E27FC236}">
                <a16:creationId xmlns:a16="http://schemas.microsoft.com/office/drawing/2014/main" id="{CECF9F7A-7807-7BB1-AC8D-F1064F332CB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702181"/>
      </p:ext>
    </p:extLst>
  </p:cSld>
  <p:clrMapOvr>
    <a:masterClrMapping/>
  </p:clrMapOvr>
  <mc:AlternateContent xmlns:mc="http://schemas.openxmlformats.org/markup-compatibility/2006" xmlns:p14="http://schemas.microsoft.com/office/powerpoint/2010/main">
    <mc:Choice Requires="p14">
      <p:transition spd="slow" p14:dur="2000" advTm="58662"/>
    </mc:Choice>
    <mc:Fallback xmlns="">
      <p:transition spd="slow" advTm="58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B031C5-0003-E797-30BB-1E280F0CC70F}"/>
              </a:ext>
            </a:extLst>
          </p:cNvPr>
          <p:cNvSpPr>
            <a:spLocks noGrp="1"/>
          </p:cNvSpPr>
          <p:nvPr>
            <p:ph type="body" sz="quarter" idx="10"/>
          </p:nvPr>
        </p:nvSpPr>
        <p:spPr/>
        <p:txBody>
          <a:bodyPr/>
          <a:lstStyle/>
          <a:p>
            <a:r>
              <a:rPr lang="en-US" dirty="0"/>
              <a:t>Employee Benefits</a:t>
            </a:r>
          </a:p>
        </p:txBody>
      </p:sp>
      <p:sp>
        <p:nvSpPr>
          <p:cNvPr id="3" name="Text Placeholder 2">
            <a:extLst>
              <a:ext uri="{FF2B5EF4-FFF2-40B4-BE49-F238E27FC236}">
                <a16:creationId xmlns:a16="http://schemas.microsoft.com/office/drawing/2014/main" id="{35CA1027-55D4-A90C-A0B8-612DEBB0E1AC}"/>
              </a:ext>
            </a:extLst>
          </p:cNvPr>
          <p:cNvSpPr>
            <a:spLocks noGrp="1"/>
          </p:cNvSpPr>
          <p:nvPr>
            <p:ph type="body" sz="quarter" idx="11"/>
          </p:nvPr>
        </p:nvSpPr>
        <p:spPr/>
        <p:txBody>
          <a:bodyPr/>
          <a:lstStyle/>
          <a:p>
            <a:r>
              <a:rPr lang="en-US" dirty="0"/>
              <a:t>Open Enrollment 2027</a:t>
            </a:r>
          </a:p>
        </p:txBody>
      </p:sp>
      <p:sp>
        <p:nvSpPr>
          <p:cNvPr id="5" name="Text Placeholder 18">
            <a:extLst>
              <a:ext uri="{FF2B5EF4-FFF2-40B4-BE49-F238E27FC236}">
                <a16:creationId xmlns:a16="http://schemas.microsoft.com/office/drawing/2014/main" id="{3022FEC0-0EEA-94A6-9A7C-3A6516752867}"/>
              </a:ext>
            </a:extLst>
          </p:cNvPr>
          <p:cNvSpPr txBox="1">
            <a:spLocks/>
          </p:cNvSpPr>
          <p:nvPr/>
        </p:nvSpPr>
        <p:spPr>
          <a:xfrm>
            <a:off x="2970223" y="361776"/>
            <a:ext cx="5725739" cy="598681"/>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rgbClr val="54585A"/>
                </a:solidFill>
                <a:latin typeface="+mn-lt"/>
                <a:ea typeface="ＭＳ Ｐゴシック" charset="0"/>
                <a:cs typeface="Open Sans" charset="0"/>
              </a:defRPr>
            </a:lvl1pPr>
            <a:lvl2pPr marL="685800" indent="-228600" algn="l" rtl="0" eaLnBrk="1" fontAlgn="base" hangingPunct="1">
              <a:lnSpc>
                <a:spcPct val="90000"/>
              </a:lnSpc>
              <a:spcBef>
                <a:spcPts val="500"/>
              </a:spcBef>
              <a:spcAft>
                <a:spcPct val="0"/>
              </a:spcAft>
              <a:buFont typeface="Arial" charset="0"/>
              <a:buChar char="•"/>
              <a:defRPr sz="2400" kern="1200">
                <a:solidFill>
                  <a:srgbClr val="54585A"/>
                </a:solidFill>
                <a:latin typeface="+mn-lt"/>
                <a:ea typeface="Open Sans" charset="0"/>
                <a:cs typeface="Open Sans" charset="0"/>
              </a:defRPr>
            </a:lvl2pPr>
            <a:lvl3pPr marL="1143000" indent="-228600" algn="l" rtl="0" eaLnBrk="1" fontAlgn="base" hangingPunct="1">
              <a:lnSpc>
                <a:spcPct val="90000"/>
              </a:lnSpc>
              <a:spcBef>
                <a:spcPts val="500"/>
              </a:spcBef>
              <a:spcAft>
                <a:spcPct val="0"/>
              </a:spcAft>
              <a:buFont typeface="Arial" charset="0"/>
              <a:buChar char="•"/>
              <a:defRPr sz="2000" kern="1200">
                <a:solidFill>
                  <a:srgbClr val="54585A"/>
                </a:solidFill>
                <a:latin typeface="+mn-lt"/>
                <a:ea typeface="Open Sans" charset="0"/>
                <a:cs typeface="Open Sans" charset="0"/>
              </a:defRPr>
            </a:lvl3pPr>
            <a:lvl4pPr marL="1600200" indent="-228600" algn="l" rtl="0" eaLnBrk="1" fontAlgn="base" hangingPunct="1">
              <a:lnSpc>
                <a:spcPct val="90000"/>
              </a:lnSpc>
              <a:spcBef>
                <a:spcPts val="500"/>
              </a:spcBef>
              <a:spcAft>
                <a:spcPct val="0"/>
              </a:spcAft>
              <a:buFont typeface="Arial" charset="0"/>
              <a:buChar char="•"/>
              <a:defRPr kern="1200">
                <a:solidFill>
                  <a:srgbClr val="54585A"/>
                </a:solidFill>
                <a:latin typeface="+mn-lt"/>
                <a:ea typeface="Open Sans" charset="0"/>
                <a:cs typeface="Open Sans" charset="0"/>
              </a:defRPr>
            </a:lvl4pPr>
            <a:lvl5pPr marL="2057400" indent="-228600" algn="l" rtl="0" eaLnBrk="1" fontAlgn="base" hangingPunct="1">
              <a:lnSpc>
                <a:spcPct val="90000"/>
              </a:lnSpc>
              <a:spcBef>
                <a:spcPts val="500"/>
              </a:spcBef>
              <a:spcAft>
                <a:spcPct val="0"/>
              </a:spcAft>
              <a:buFont typeface="Arial" charset="0"/>
              <a:buChar char="•"/>
              <a:defRPr kern="1200">
                <a:solidFill>
                  <a:srgbClr val="54585A"/>
                </a:solidFill>
                <a:latin typeface="+mn-lt"/>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3200" b="1" dirty="0">
                <a:solidFill>
                  <a:srgbClr val="C00000"/>
                </a:solidFill>
              </a:rPr>
              <a:t>Office of Employee Benefits</a:t>
            </a:r>
          </a:p>
        </p:txBody>
      </p:sp>
      <p:sp>
        <p:nvSpPr>
          <p:cNvPr id="6" name="TextBox 5">
            <a:extLst>
              <a:ext uri="{FF2B5EF4-FFF2-40B4-BE49-F238E27FC236}">
                <a16:creationId xmlns:a16="http://schemas.microsoft.com/office/drawing/2014/main" id="{05E6AF62-C6CF-2EE8-3D36-66547FB42486}"/>
              </a:ext>
            </a:extLst>
          </p:cNvPr>
          <p:cNvSpPr txBox="1"/>
          <p:nvPr/>
        </p:nvSpPr>
        <p:spPr>
          <a:xfrm>
            <a:off x="2958231" y="1189529"/>
            <a:ext cx="6275538" cy="1200329"/>
          </a:xfrm>
          <a:prstGeom prst="rect">
            <a:avLst/>
          </a:prstGeom>
          <a:noFill/>
        </p:spPr>
        <p:txBody>
          <a:bodyPr wrap="square">
            <a:spAutoFit/>
          </a:bodyPr>
          <a:lstStyle/>
          <a:p>
            <a:pPr marL="0" lvl="0" indent="0" algn="ctr">
              <a:buNone/>
              <a:defRPr/>
            </a:pPr>
            <a:r>
              <a:rPr lang="en-US" sz="1800" b="1" dirty="0">
                <a:solidFill>
                  <a:srgbClr val="C00000"/>
                </a:solidFill>
                <a:cs typeface="Arial" panose="020B0604020202020204" pitchFamily="34" charset="0"/>
              </a:rPr>
              <a:t>Angie Gregory</a:t>
            </a:r>
          </a:p>
          <a:p>
            <a:pPr marL="0" lvl="0" indent="0" algn="ctr">
              <a:buNone/>
              <a:defRPr/>
            </a:pPr>
            <a:r>
              <a:rPr lang="en-US" sz="1800" b="1" dirty="0">
                <a:solidFill>
                  <a:prstClr val="black"/>
                </a:solidFill>
                <a:cs typeface="Arial" panose="020B0604020202020204" pitchFamily="34" charset="0"/>
              </a:rPr>
              <a:t>Director of Benefits</a:t>
            </a:r>
          </a:p>
          <a:p>
            <a:pPr marL="0" lvl="0" indent="0" algn="ctr">
              <a:buNone/>
              <a:defRPr/>
            </a:pPr>
            <a:r>
              <a:rPr lang="en-US" sz="1800" dirty="0">
                <a:solidFill>
                  <a:prstClr val="black"/>
                </a:solidFill>
                <a:cs typeface="Arial" panose="020B0604020202020204" pitchFamily="34" charset="0"/>
              </a:rPr>
              <a:t>285-2353 </a:t>
            </a:r>
          </a:p>
          <a:p>
            <a:pPr marL="0" lvl="0" indent="0" algn="ctr">
              <a:buNone/>
              <a:defRPr/>
            </a:pPr>
            <a:r>
              <a:rPr lang="en-US" sz="1800" dirty="0">
                <a:solidFill>
                  <a:prstClr val="black"/>
                </a:solidFill>
                <a:cs typeface="Arial" panose="020B0604020202020204" pitchFamily="34" charset="0"/>
                <a:hlinkClick r:id="rId5"/>
              </a:rPr>
              <a:t>akgregory@bsu.edu</a:t>
            </a:r>
            <a:r>
              <a:rPr lang="en-US" sz="1800" dirty="0">
                <a:solidFill>
                  <a:prstClr val="black"/>
                </a:solidFill>
                <a:cs typeface="Arial" panose="020B0604020202020204" pitchFamily="34" charset="0"/>
              </a:rPr>
              <a:t> </a:t>
            </a:r>
          </a:p>
        </p:txBody>
      </p:sp>
      <p:sp>
        <p:nvSpPr>
          <p:cNvPr id="7" name="TextBox 6">
            <a:extLst>
              <a:ext uri="{FF2B5EF4-FFF2-40B4-BE49-F238E27FC236}">
                <a16:creationId xmlns:a16="http://schemas.microsoft.com/office/drawing/2014/main" id="{C5A886C6-3E14-814E-1DC1-B61B7690FCC1}"/>
              </a:ext>
            </a:extLst>
          </p:cNvPr>
          <p:cNvSpPr txBox="1"/>
          <p:nvPr/>
        </p:nvSpPr>
        <p:spPr>
          <a:xfrm>
            <a:off x="957198" y="2769106"/>
            <a:ext cx="4718388" cy="1200329"/>
          </a:xfrm>
          <a:prstGeom prst="rect">
            <a:avLst/>
          </a:prstGeom>
          <a:noFill/>
        </p:spPr>
        <p:txBody>
          <a:bodyPr wrap="square">
            <a:spAutoFit/>
          </a:bodyPr>
          <a:lstStyle/>
          <a:p>
            <a:r>
              <a:rPr lang="en-US" b="1" u="sng" dirty="0"/>
              <a:t>Senior Benefit Specialist – Active &amp; Retirees</a:t>
            </a:r>
          </a:p>
          <a:p>
            <a:r>
              <a:rPr lang="en-US" b="1" dirty="0">
                <a:solidFill>
                  <a:srgbClr val="C00000"/>
                </a:solidFill>
              </a:rPr>
              <a:t>Penny Masters</a:t>
            </a:r>
          </a:p>
          <a:p>
            <a:r>
              <a:rPr lang="en-US" dirty="0"/>
              <a:t>285-8496</a:t>
            </a:r>
          </a:p>
          <a:p>
            <a:r>
              <a:rPr lang="en-US" dirty="0">
                <a:hlinkClick r:id="rId6"/>
              </a:rPr>
              <a:t>pmmasters@bsu.edu</a:t>
            </a:r>
            <a:endParaRPr lang="en-US" dirty="0"/>
          </a:p>
        </p:txBody>
      </p:sp>
      <p:sp>
        <p:nvSpPr>
          <p:cNvPr id="8" name="TextBox 7">
            <a:extLst>
              <a:ext uri="{FF2B5EF4-FFF2-40B4-BE49-F238E27FC236}">
                <a16:creationId xmlns:a16="http://schemas.microsoft.com/office/drawing/2014/main" id="{9312BEF3-AB17-C13E-4A7A-93B9D8829233}"/>
              </a:ext>
            </a:extLst>
          </p:cNvPr>
          <p:cNvSpPr txBox="1"/>
          <p:nvPr/>
        </p:nvSpPr>
        <p:spPr>
          <a:xfrm>
            <a:off x="957198" y="4547326"/>
            <a:ext cx="4087768" cy="1200329"/>
          </a:xfrm>
          <a:prstGeom prst="rect">
            <a:avLst/>
          </a:prstGeom>
          <a:noFill/>
        </p:spPr>
        <p:txBody>
          <a:bodyPr wrap="square">
            <a:spAutoFit/>
          </a:bodyPr>
          <a:lstStyle/>
          <a:p>
            <a:r>
              <a:rPr lang="en-US" b="1" u="sng" dirty="0"/>
              <a:t>Benefit Specialist – Active Employees</a:t>
            </a:r>
          </a:p>
          <a:p>
            <a:r>
              <a:rPr lang="en-US" b="1" dirty="0">
                <a:solidFill>
                  <a:srgbClr val="C00000"/>
                </a:solidFill>
              </a:rPr>
              <a:t>Elizabeth Batt</a:t>
            </a:r>
          </a:p>
          <a:p>
            <a:r>
              <a:rPr lang="en-US" dirty="0"/>
              <a:t>285-8404</a:t>
            </a:r>
          </a:p>
          <a:p>
            <a:r>
              <a:rPr lang="en-US" dirty="0">
                <a:hlinkClick r:id="rId7"/>
              </a:rPr>
              <a:t>Elizabeth.batt@bsu.edu</a:t>
            </a:r>
            <a:endParaRPr lang="en-US" dirty="0"/>
          </a:p>
        </p:txBody>
      </p:sp>
      <p:sp>
        <p:nvSpPr>
          <p:cNvPr id="9" name="TextBox 8">
            <a:extLst>
              <a:ext uri="{FF2B5EF4-FFF2-40B4-BE49-F238E27FC236}">
                <a16:creationId xmlns:a16="http://schemas.microsoft.com/office/drawing/2014/main" id="{9B60EA26-36AA-698A-6477-FBF9FB088958}"/>
              </a:ext>
            </a:extLst>
          </p:cNvPr>
          <p:cNvSpPr txBox="1"/>
          <p:nvPr/>
        </p:nvSpPr>
        <p:spPr>
          <a:xfrm>
            <a:off x="6829816" y="2769105"/>
            <a:ext cx="4404986" cy="1200329"/>
          </a:xfrm>
          <a:prstGeom prst="rect">
            <a:avLst/>
          </a:prstGeom>
          <a:noFill/>
        </p:spPr>
        <p:txBody>
          <a:bodyPr wrap="square">
            <a:spAutoFit/>
          </a:bodyPr>
          <a:lstStyle/>
          <a:p>
            <a:r>
              <a:rPr lang="en-US" b="1" u="sng" dirty="0"/>
              <a:t>Benefits Specialist – Active Employees</a:t>
            </a:r>
          </a:p>
          <a:p>
            <a:r>
              <a:rPr lang="en-US" b="1" dirty="0">
                <a:solidFill>
                  <a:srgbClr val="C00000"/>
                </a:solidFill>
              </a:rPr>
              <a:t>Scott Turner</a:t>
            </a:r>
          </a:p>
          <a:p>
            <a:r>
              <a:rPr lang="en-US" dirty="0"/>
              <a:t>285-8469</a:t>
            </a:r>
          </a:p>
          <a:p>
            <a:r>
              <a:rPr lang="en-US" dirty="0">
                <a:hlinkClick r:id="rId8"/>
              </a:rPr>
              <a:t>tsturner@bsu.edu</a:t>
            </a:r>
            <a:endParaRPr lang="en-US" dirty="0"/>
          </a:p>
        </p:txBody>
      </p:sp>
      <p:sp>
        <p:nvSpPr>
          <p:cNvPr id="10" name="TextBox 9">
            <a:extLst>
              <a:ext uri="{FF2B5EF4-FFF2-40B4-BE49-F238E27FC236}">
                <a16:creationId xmlns:a16="http://schemas.microsoft.com/office/drawing/2014/main" id="{DCD11B72-AF82-6EB4-60D4-E9BFC14D62EF}"/>
              </a:ext>
            </a:extLst>
          </p:cNvPr>
          <p:cNvSpPr txBox="1"/>
          <p:nvPr/>
        </p:nvSpPr>
        <p:spPr>
          <a:xfrm>
            <a:off x="6829816" y="4547326"/>
            <a:ext cx="4498932" cy="1200329"/>
          </a:xfrm>
          <a:prstGeom prst="rect">
            <a:avLst/>
          </a:prstGeom>
          <a:noFill/>
        </p:spPr>
        <p:txBody>
          <a:bodyPr wrap="square">
            <a:spAutoFit/>
          </a:bodyPr>
          <a:lstStyle/>
          <a:p>
            <a:r>
              <a:rPr lang="en-US" b="1" u="sng" dirty="0"/>
              <a:t>Benefit Specialist - Retirees</a:t>
            </a:r>
          </a:p>
          <a:p>
            <a:r>
              <a:rPr lang="en-US" b="1" dirty="0">
                <a:solidFill>
                  <a:srgbClr val="C00000"/>
                </a:solidFill>
              </a:rPr>
              <a:t>Lauren Craycraft</a:t>
            </a:r>
          </a:p>
          <a:p>
            <a:r>
              <a:rPr lang="en-US" dirty="0"/>
              <a:t>285-8470</a:t>
            </a:r>
          </a:p>
          <a:p>
            <a:r>
              <a:rPr lang="en-US" dirty="0">
                <a:hlinkClick r:id="rId9"/>
              </a:rPr>
              <a:t>Lauren.craycraft@bsu.edu</a:t>
            </a:r>
            <a:endParaRPr lang="en-US" dirty="0"/>
          </a:p>
        </p:txBody>
      </p:sp>
      <p:pic>
        <p:nvPicPr>
          <p:cNvPr id="48" name="Audio 47">
            <a:hlinkClick r:id="" action="ppaction://media"/>
            <a:extLst>
              <a:ext uri="{FF2B5EF4-FFF2-40B4-BE49-F238E27FC236}">
                <a16:creationId xmlns:a16="http://schemas.microsoft.com/office/drawing/2014/main" id="{CCD82FC5-F0DE-A1D7-64FE-FF817AA03C74}"/>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40651950"/>
      </p:ext>
    </p:extLst>
  </p:cSld>
  <p:clrMapOvr>
    <a:masterClrMapping/>
  </p:clrMapOvr>
  <mc:AlternateContent xmlns:mc="http://schemas.openxmlformats.org/markup-compatibility/2006" xmlns:p14="http://schemas.microsoft.com/office/powerpoint/2010/main">
    <mc:Choice Requires="p14">
      <p:transition spd="slow" p14:dur="2000" advTm="10822"/>
    </mc:Choice>
    <mc:Fallback xmlns="">
      <p:transition spd="slow" advTm="108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46742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1bb6952-cfb3-41c1-8588-fb547b541edd" xsi:nil="true"/>
    <lcf76f155ced4ddcb4097134ff3c332f xmlns="cf374483-30c3-4744-bcba-eb197e6cb30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05E642C6AF3B2469DB53A21E8BDE61E" ma:contentTypeVersion="19" ma:contentTypeDescription="Create a new document." ma:contentTypeScope="" ma:versionID="b8938fc2692bf77731eee747313aa23c">
  <xsd:schema xmlns:xsd="http://www.w3.org/2001/XMLSchema" xmlns:xs="http://www.w3.org/2001/XMLSchema" xmlns:p="http://schemas.microsoft.com/office/2006/metadata/properties" xmlns:ns2="c1bb6952-cfb3-41c1-8588-fb547b541edd" xmlns:ns3="cf374483-30c3-4744-bcba-eb197e6cb30a" targetNamespace="http://schemas.microsoft.com/office/2006/metadata/properties" ma:root="true" ma:fieldsID="ba43e33742039ea79c7a1b03101ecf20" ns2:_="" ns3:_="">
    <xsd:import namespace="c1bb6952-cfb3-41c1-8588-fb547b541edd"/>
    <xsd:import namespace="cf374483-30c3-4744-bcba-eb197e6cb30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b6952-cfb3-41c1-8588-fb547b541ed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adaaf60-d449-409f-9726-6d4efe5f11d0}" ma:internalName="TaxCatchAll" ma:showField="CatchAllData" ma:web="c1bb6952-cfb3-41c1-8588-fb547b541ed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f374483-30c3-4744-bcba-eb197e6cb30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27b2385-2fe9-44d4-ac77-b6bf2e540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469CDB-B83B-4D96-A7BE-237EE0A52FBD}">
  <ds:schemaRefs>
    <ds:schemaRef ds:uri="http://schemas.microsoft.com/sharepoint/v3/contenttype/forms"/>
  </ds:schemaRefs>
</ds:datastoreItem>
</file>

<file path=customXml/itemProps2.xml><?xml version="1.0" encoding="utf-8"?>
<ds:datastoreItem xmlns:ds="http://schemas.openxmlformats.org/officeDocument/2006/customXml" ds:itemID="{E79B8446-AEFF-4A90-9E7A-49460204B178}">
  <ds:schemaRefs>
    <ds:schemaRef ds:uri="http://schemas.microsoft.com/office/2006/metadata/properties"/>
    <ds:schemaRef ds:uri="http://schemas.microsoft.com/office/infopath/2007/PartnerControls"/>
    <ds:schemaRef ds:uri="c1bb6952-cfb3-41c1-8588-fb547b541edd"/>
    <ds:schemaRef ds:uri="cf374483-30c3-4744-bcba-eb197e6cb30a"/>
  </ds:schemaRefs>
</ds:datastoreItem>
</file>

<file path=customXml/itemProps3.xml><?xml version="1.0" encoding="utf-8"?>
<ds:datastoreItem xmlns:ds="http://schemas.openxmlformats.org/officeDocument/2006/customXml" ds:itemID="{53F74707-7479-4021-BDF7-828F7D602B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bb6952-cfb3-41c1-8588-fb547b541edd"/>
    <ds:schemaRef ds:uri="cf374483-30c3-4744-bcba-eb197e6cb3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12704</TotalTime>
  <Words>4090</Words>
  <Application>Microsoft Office PowerPoint</Application>
  <PresentationFormat>Widescreen</PresentationFormat>
  <Paragraphs>453</Paragraphs>
  <Slides>25</Slides>
  <Notes>25</Notes>
  <HiddenSlides>0</HiddenSlides>
  <MMClips>24</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Turner, Scott</dc:creator>
  <cp:lastModifiedBy>Craycraft, Lauren</cp:lastModifiedBy>
  <cp:revision>27</cp:revision>
  <dcterms:created xsi:type="dcterms:W3CDTF">2025-09-25T14:30:26Z</dcterms:created>
  <dcterms:modified xsi:type="dcterms:W3CDTF">2026-10-12T18:24:43Z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0x010100605E642C6AF3B2469DB53A21E8BDE61E</vt:lpwstr>
  </property>
  <property fmtid="{D5CDD505-2E9C-101B-9397-08002B2CF9AE}" pid="3" name="MediaServiceImageTags">
    <vt:lpwstr/>
  </property>
</Properties>
</file>